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
  </p:notesMasterIdLst>
  <p:sldIdLst>
    <p:sldId id="257" r:id="rId2"/>
    <p:sldId id="259"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9" d="100"/>
          <a:sy n="69" d="100"/>
        </p:scale>
        <p:origin x="56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EEFC12-79F3-4A29-AF36-BEBF6FE84A4E}" type="datetimeFigureOut">
              <a:rPr lang="en-GB" smtClean="0"/>
              <a:t>11/09/2024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DA4A4D-2AD3-4F5D-9DF4-115AE2F65A06}" type="slidenum">
              <a:rPr lang="en-GB" smtClean="0"/>
              <a:t>‹#›</a:t>
            </a:fld>
            <a:endParaRPr lang="en-GB"/>
          </a:p>
        </p:txBody>
      </p:sp>
    </p:spTree>
    <p:extLst>
      <p:ext uri="{BB962C8B-B14F-4D97-AF65-F5344CB8AC3E}">
        <p14:creationId xmlns:p14="http://schemas.microsoft.com/office/powerpoint/2010/main" val="25104740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0C8F01E-995B-8848-96E4-13733EB6AADD}"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306926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5"/>
          </p:nvPr>
        </p:nvSpPr>
        <p:spPr/>
        <p:txBody>
          <a:bodyPr/>
          <a:lstStyle/>
          <a:p>
            <a:fld id="{90C8F01E-995B-8848-96E4-13733EB6AADD}" type="slidenum">
              <a:rPr lang="en-US" smtClean="0"/>
              <a:t>2</a:t>
            </a:fld>
            <a:endParaRPr lang="en-US"/>
          </a:p>
        </p:txBody>
      </p:sp>
    </p:spTree>
    <p:extLst>
      <p:ext uri="{BB962C8B-B14F-4D97-AF65-F5344CB8AC3E}">
        <p14:creationId xmlns:p14="http://schemas.microsoft.com/office/powerpoint/2010/main" val="16177408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A1C6B9-C291-4B22-802B-5B5DF969C02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24F7FEA-2E54-4523-860C-ADF7A2AD5D0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7B2AF3D-39B9-4486-90F9-1A3AAC9CE116}"/>
              </a:ext>
            </a:extLst>
          </p:cNvPr>
          <p:cNvSpPr>
            <a:spLocks noGrp="1"/>
          </p:cNvSpPr>
          <p:nvPr>
            <p:ph type="dt" sz="half" idx="10"/>
          </p:nvPr>
        </p:nvSpPr>
        <p:spPr/>
        <p:txBody>
          <a:bodyPr/>
          <a:lstStyle/>
          <a:p>
            <a:fld id="{4027089A-8636-F64C-9D23-B4C3EC8D4BA5}" type="datetimeFigureOut">
              <a:rPr lang="en-US" smtClean="0"/>
              <a:t>9/11/2024</a:t>
            </a:fld>
            <a:endParaRPr lang="en-US"/>
          </a:p>
        </p:txBody>
      </p:sp>
      <p:sp>
        <p:nvSpPr>
          <p:cNvPr id="5" name="Footer Placeholder 4">
            <a:extLst>
              <a:ext uri="{FF2B5EF4-FFF2-40B4-BE49-F238E27FC236}">
                <a16:creationId xmlns:a16="http://schemas.microsoft.com/office/drawing/2014/main" id="{7BBF1681-FEAA-4306-98C5-A2773972E07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0BD7DE7-3379-4016-BEA7-835234C8EA8C}"/>
              </a:ext>
            </a:extLst>
          </p:cNvPr>
          <p:cNvSpPr>
            <a:spLocks noGrp="1"/>
          </p:cNvSpPr>
          <p:nvPr>
            <p:ph type="sldNum" sz="quarter" idx="12"/>
          </p:nvPr>
        </p:nvSpPr>
        <p:spPr/>
        <p:txBody>
          <a:bodyPr/>
          <a:lstStyle/>
          <a:p>
            <a:fld id="{3953B47E-519D-9549-9FB6-B83933F17F08}" type="slidenum">
              <a:rPr lang="en-US" smtClean="0"/>
              <a:t>‹#›</a:t>
            </a:fld>
            <a:endParaRPr lang="en-US"/>
          </a:p>
        </p:txBody>
      </p:sp>
    </p:spTree>
    <p:extLst>
      <p:ext uri="{BB962C8B-B14F-4D97-AF65-F5344CB8AC3E}">
        <p14:creationId xmlns:p14="http://schemas.microsoft.com/office/powerpoint/2010/main" val="23040331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1D79CA-628A-4F6F-A322-E6DB109C32B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7CDD68A-95EE-4A3D-9560-4012969D0F2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E239ED3-7EB4-45B5-95AA-9661096192F3}"/>
              </a:ext>
            </a:extLst>
          </p:cNvPr>
          <p:cNvSpPr>
            <a:spLocks noGrp="1"/>
          </p:cNvSpPr>
          <p:nvPr>
            <p:ph type="dt" sz="half" idx="10"/>
          </p:nvPr>
        </p:nvSpPr>
        <p:spPr/>
        <p:txBody>
          <a:bodyPr/>
          <a:lstStyle/>
          <a:p>
            <a:fld id="{4027089A-8636-F64C-9D23-B4C3EC8D4BA5}" type="datetimeFigureOut">
              <a:rPr lang="en-US" smtClean="0"/>
              <a:t>9/11/2024</a:t>
            </a:fld>
            <a:endParaRPr lang="en-US"/>
          </a:p>
        </p:txBody>
      </p:sp>
      <p:sp>
        <p:nvSpPr>
          <p:cNvPr id="5" name="Footer Placeholder 4">
            <a:extLst>
              <a:ext uri="{FF2B5EF4-FFF2-40B4-BE49-F238E27FC236}">
                <a16:creationId xmlns:a16="http://schemas.microsoft.com/office/drawing/2014/main" id="{816AAC1E-8133-45C6-BEE1-41957B452D5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1E6BCE-7515-45AE-B1BA-041B61ABD3F5}"/>
              </a:ext>
            </a:extLst>
          </p:cNvPr>
          <p:cNvSpPr>
            <a:spLocks noGrp="1"/>
          </p:cNvSpPr>
          <p:nvPr>
            <p:ph type="sldNum" sz="quarter" idx="12"/>
          </p:nvPr>
        </p:nvSpPr>
        <p:spPr/>
        <p:txBody>
          <a:bodyPr/>
          <a:lstStyle/>
          <a:p>
            <a:fld id="{3953B47E-519D-9549-9FB6-B83933F17F08}" type="slidenum">
              <a:rPr lang="en-US" smtClean="0"/>
              <a:t>‹#›</a:t>
            </a:fld>
            <a:endParaRPr lang="en-US"/>
          </a:p>
        </p:txBody>
      </p:sp>
    </p:spTree>
    <p:extLst>
      <p:ext uri="{BB962C8B-B14F-4D97-AF65-F5344CB8AC3E}">
        <p14:creationId xmlns:p14="http://schemas.microsoft.com/office/powerpoint/2010/main" val="15958724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855325-7B4D-441A-8F2D-500F4C27946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80B8080-B207-464A-A642-9987C097383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AC5E9D4-EE40-4B58-8BE8-3116ED2B902C}"/>
              </a:ext>
            </a:extLst>
          </p:cNvPr>
          <p:cNvSpPr>
            <a:spLocks noGrp="1"/>
          </p:cNvSpPr>
          <p:nvPr>
            <p:ph type="dt" sz="half" idx="10"/>
          </p:nvPr>
        </p:nvSpPr>
        <p:spPr/>
        <p:txBody>
          <a:bodyPr/>
          <a:lstStyle/>
          <a:p>
            <a:fld id="{4027089A-8636-F64C-9D23-B4C3EC8D4BA5}" type="datetimeFigureOut">
              <a:rPr lang="en-US" smtClean="0"/>
              <a:t>9/11/2024</a:t>
            </a:fld>
            <a:endParaRPr lang="en-US"/>
          </a:p>
        </p:txBody>
      </p:sp>
      <p:sp>
        <p:nvSpPr>
          <p:cNvPr id="5" name="Footer Placeholder 4">
            <a:extLst>
              <a:ext uri="{FF2B5EF4-FFF2-40B4-BE49-F238E27FC236}">
                <a16:creationId xmlns:a16="http://schemas.microsoft.com/office/drawing/2014/main" id="{E1EA9898-FC34-49F8-9695-3EBA7843FB1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4052A65-F519-44D2-8169-C0A24534E58C}"/>
              </a:ext>
            </a:extLst>
          </p:cNvPr>
          <p:cNvSpPr>
            <a:spLocks noGrp="1"/>
          </p:cNvSpPr>
          <p:nvPr>
            <p:ph type="sldNum" sz="quarter" idx="12"/>
          </p:nvPr>
        </p:nvSpPr>
        <p:spPr/>
        <p:txBody>
          <a:bodyPr/>
          <a:lstStyle/>
          <a:p>
            <a:fld id="{3953B47E-519D-9549-9FB6-B83933F17F08}" type="slidenum">
              <a:rPr lang="en-US" smtClean="0"/>
              <a:t>‹#›</a:t>
            </a:fld>
            <a:endParaRPr lang="en-US"/>
          </a:p>
        </p:txBody>
      </p:sp>
    </p:spTree>
    <p:extLst>
      <p:ext uri="{BB962C8B-B14F-4D97-AF65-F5344CB8AC3E}">
        <p14:creationId xmlns:p14="http://schemas.microsoft.com/office/powerpoint/2010/main" val="28341165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01A0AE-5C0D-4DAA-AE16-0E3925B58ED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EDFA6DB-5BB7-4A7C-A039-03D77CB52C9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633127C-381D-428C-8D2E-200F9AFAAFB7}"/>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3F0D065-6CBA-49E3-B480-15D99576F843}"/>
              </a:ext>
            </a:extLst>
          </p:cNvPr>
          <p:cNvSpPr>
            <a:spLocks noGrp="1"/>
          </p:cNvSpPr>
          <p:nvPr>
            <p:ph type="dt" sz="half" idx="10"/>
          </p:nvPr>
        </p:nvSpPr>
        <p:spPr/>
        <p:txBody>
          <a:bodyPr/>
          <a:lstStyle/>
          <a:p>
            <a:fld id="{4027089A-8636-F64C-9D23-B4C3EC8D4BA5}" type="datetimeFigureOut">
              <a:rPr lang="en-US" smtClean="0"/>
              <a:t>9/11/2024</a:t>
            </a:fld>
            <a:endParaRPr lang="en-US"/>
          </a:p>
        </p:txBody>
      </p:sp>
      <p:sp>
        <p:nvSpPr>
          <p:cNvPr id="6" name="Footer Placeholder 5">
            <a:extLst>
              <a:ext uri="{FF2B5EF4-FFF2-40B4-BE49-F238E27FC236}">
                <a16:creationId xmlns:a16="http://schemas.microsoft.com/office/drawing/2014/main" id="{3774D6A7-F2A2-49D8-AE19-75FA589683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B572C83-3465-4AE8-803E-55D1DFE5F467}"/>
              </a:ext>
            </a:extLst>
          </p:cNvPr>
          <p:cNvSpPr>
            <a:spLocks noGrp="1"/>
          </p:cNvSpPr>
          <p:nvPr>
            <p:ph type="sldNum" sz="quarter" idx="12"/>
          </p:nvPr>
        </p:nvSpPr>
        <p:spPr/>
        <p:txBody>
          <a:bodyPr/>
          <a:lstStyle/>
          <a:p>
            <a:fld id="{3953B47E-519D-9549-9FB6-B83933F17F08}" type="slidenum">
              <a:rPr lang="en-US" smtClean="0"/>
              <a:t>‹#›</a:t>
            </a:fld>
            <a:endParaRPr lang="en-US"/>
          </a:p>
        </p:txBody>
      </p:sp>
    </p:spTree>
    <p:extLst>
      <p:ext uri="{BB962C8B-B14F-4D97-AF65-F5344CB8AC3E}">
        <p14:creationId xmlns:p14="http://schemas.microsoft.com/office/powerpoint/2010/main" val="13716723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B6F3ED-13CD-4861-999B-5D3B339F844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EB87AB0-952A-4C2D-B531-2904234C1D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415E7D7D-FB48-473D-991A-E4C15DD23EE3}"/>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9714D6B-05B7-4681-B741-51486481D1A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C3D1B093-09C1-40D3-A750-DBF2497080E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2EC5462-2302-4B62-B958-EBF1D608BD14}"/>
              </a:ext>
            </a:extLst>
          </p:cNvPr>
          <p:cNvSpPr>
            <a:spLocks noGrp="1"/>
          </p:cNvSpPr>
          <p:nvPr>
            <p:ph type="dt" sz="half" idx="10"/>
          </p:nvPr>
        </p:nvSpPr>
        <p:spPr/>
        <p:txBody>
          <a:bodyPr/>
          <a:lstStyle/>
          <a:p>
            <a:fld id="{4027089A-8636-F64C-9D23-B4C3EC8D4BA5}" type="datetimeFigureOut">
              <a:rPr lang="en-US" smtClean="0"/>
              <a:t>9/11/2024</a:t>
            </a:fld>
            <a:endParaRPr lang="en-US"/>
          </a:p>
        </p:txBody>
      </p:sp>
      <p:sp>
        <p:nvSpPr>
          <p:cNvPr id="8" name="Footer Placeholder 7">
            <a:extLst>
              <a:ext uri="{FF2B5EF4-FFF2-40B4-BE49-F238E27FC236}">
                <a16:creationId xmlns:a16="http://schemas.microsoft.com/office/drawing/2014/main" id="{4D4D617A-9259-448F-9BFE-631FEDD7F26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F8B799B-696F-403F-A01A-4724690436FC}"/>
              </a:ext>
            </a:extLst>
          </p:cNvPr>
          <p:cNvSpPr>
            <a:spLocks noGrp="1"/>
          </p:cNvSpPr>
          <p:nvPr>
            <p:ph type="sldNum" sz="quarter" idx="12"/>
          </p:nvPr>
        </p:nvSpPr>
        <p:spPr/>
        <p:txBody>
          <a:bodyPr/>
          <a:lstStyle/>
          <a:p>
            <a:fld id="{3953B47E-519D-9549-9FB6-B83933F17F08}" type="slidenum">
              <a:rPr lang="en-US" smtClean="0"/>
              <a:t>‹#›</a:t>
            </a:fld>
            <a:endParaRPr lang="en-US"/>
          </a:p>
        </p:txBody>
      </p:sp>
    </p:spTree>
    <p:extLst>
      <p:ext uri="{BB962C8B-B14F-4D97-AF65-F5344CB8AC3E}">
        <p14:creationId xmlns:p14="http://schemas.microsoft.com/office/powerpoint/2010/main" val="3164645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43F419-0D4A-4593-9092-313CB07F7FA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73A36C6-95EF-4E92-9F9E-F8B3E18CE8C5}"/>
              </a:ext>
            </a:extLst>
          </p:cNvPr>
          <p:cNvSpPr>
            <a:spLocks noGrp="1"/>
          </p:cNvSpPr>
          <p:nvPr>
            <p:ph type="dt" sz="half" idx="10"/>
          </p:nvPr>
        </p:nvSpPr>
        <p:spPr/>
        <p:txBody>
          <a:bodyPr/>
          <a:lstStyle/>
          <a:p>
            <a:fld id="{4027089A-8636-F64C-9D23-B4C3EC8D4BA5}" type="datetimeFigureOut">
              <a:rPr lang="en-US" smtClean="0"/>
              <a:t>9/11/2024</a:t>
            </a:fld>
            <a:endParaRPr lang="en-US"/>
          </a:p>
        </p:txBody>
      </p:sp>
      <p:sp>
        <p:nvSpPr>
          <p:cNvPr id="4" name="Footer Placeholder 3">
            <a:extLst>
              <a:ext uri="{FF2B5EF4-FFF2-40B4-BE49-F238E27FC236}">
                <a16:creationId xmlns:a16="http://schemas.microsoft.com/office/drawing/2014/main" id="{D2733808-CCA4-4CCF-8988-163E24A0C05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81E6FE6-1320-40E8-B739-06A9F159BC36}"/>
              </a:ext>
            </a:extLst>
          </p:cNvPr>
          <p:cNvSpPr>
            <a:spLocks noGrp="1"/>
          </p:cNvSpPr>
          <p:nvPr>
            <p:ph type="sldNum" sz="quarter" idx="12"/>
          </p:nvPr>
        </p:nvSpPr>
        <p:spPr/>
        <p:txBody>
          <a:bodyPr/>
          <a:lstStyle/>
          <a:p>
            <a:fld id="{3953B47E-519D-9549-9FB6-B83933F17F08}" type="slidenum">
              <a:rPr lang="en-US" smtClean="0"/>
              <a:t>‹#›</a:t>
            </a:fld>
            <a:endParaRPr lang="en-US"/>
          </a:p>
        </p:txBody>
      </p:sp>
    </p:spTree>
    <p:extLst>
      <p:ext uri="{BB962C8B-B14F-4D97-AF65-F5344CB8AC3E}">
        <p14:creationId xmlns:p14="http://schemas.microsoft.com/office/powerpoint/2010/main" val="13497490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9119DB-245E-4F4A-9465-24A3970C3823}"/>
              </a:ext>
            </a:extLst>
          </p:cNvPr>
          <p:cNvSpPr>
            <a:spLocks noGrp="1"/>
          </p:cNvSpPr>
          <p:nvPr>
            <p:ph type="dt" sz="half" idx="10"/>
          </p:nvPr>
        </p:nvSpPr>
        <p:spPr/>
        <p:txBody>
          <a:bodyPr/>
          <a:lstStyle/>
          <a:p>
            <a:fld id="{4027089A-8636-F64C-9D23-B4C3EC8D4BA5}" type="datetimeFigureOut">
              <a:rPr lang="en-US" smtClean="0"/>
              <a:t>9/11/2024</a:t>
            </a:fld>
            <a:endParaRPr lang="en-US"/>
          </a:p>
        </p:txBody>
      </p:sp>
      <p:sp>
        <p:nvSpPr>
          <p:cNvPr id="3" name="Footer Placeholder 2">
            <a:extLst>
              <a:ext uri="{FF2B5EF4-FFF2-40B4-BE49-F238E27FC236}">
                <a16:creationId xmlns:a16="http://schemas.microsoft.com/office/drawing/2014/main" id="{8FB5141A-4FA3-4DA0-9C43-2C2170A1DED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2EF9442-AD53-423D-A01C-5DE27FC3ABDA}"/>
              </a:ext>
            </a:extLst>
          </p:cNvPr>
          <p:cNvSpPr>
            <a:spLocks noGrp="1"/>
          </p:cNvSpPr>
          <p:nvPr>
            <p:ph type="sldNum" sz="quarter" idx="12"/>
          </p:nvPr>
        </p:nvSpPr>
        <p:spPr/>
        <p:txBody>
          <a:bodyPr/>
          <a:lstStyle/>
          <a:p>
            <a:fld id="{3953B47E-519D-9549-9FB6-B83933F17F08}" type="slidenum">
              <a:rPr lang="en-US" smtClean="0"/>
              <a:t>‹#›</a:t>
            </a:fld>
            <a:endParaRPr lang="en-US"/>
          </a:p>
        </p:txBody>
      </p:sp>
    </p:spTree>
    <p:extLst>
      <p:ext uri="{BB962C8B-B14F-4D97-AF65-F5344CB8AC3E}">
        <p14:creationId xmlns:p14="http://schemas.microsoft.com/office/powerpoint/2010/main" val="30037243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DDA2CE-74CE-4DFE-B548-9E7684F2EF5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D593134-9027-4517-A3B9-A5AA50FE94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CABC077-1DDE-41D9-9A67-7C5D079581E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F6F6AA0-5F99-4763-AFF3-F2A85885852F}"/>
              </a:ext>
            </a:extLst>
          </p:cNvPr>
          <p:cNvSpPr>
            <a:spLocks noGrp="1"/>
          </p:cNvSpPr>
          <p:nvPr>
            <p:ph type="dt" sz="half" idx="10"/>
          </p:nvPr>
        </p:nvSpPr>
        <p:spPr/>
        <p:txBody>
          <a:bodyPr/>
          <a:lstStyle/>
          <a:p>
            <a:fld id="{4027089A-8636-F64C-9D23-B4C3EC8D4BA5}" type="datetimeFigureOut">
              <a:rPr lang="en-US" smtClean="0"/>
              <a:t>9/11/2024</a:t>
            </a:fld>
            <a:endParaRPr lang="en-US"/>
          </a:p>
        </p:txBody>
      </p:sp>
      <p:sp>
        <p:nvSpPr>
          <p:cNvPr id="6" name="Footer Placeholder 5">
            <a:extLst>
              <a:ext uri="{FF2B5EF4-FFF2-40B4-BE49-F238E27FC236}">
                <a16:creationId xmlns:a16="http://schemas.microsoft.com/office/drawing/2014/main" id="{F8B669E8-0849-495C-8B78-8F42642ABF0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C29BA55-47E8-4F83-824F-960A16F47471}"/>
              </a:ext>
            </a:extLst>
          </p:cNvPr>
          <p:cNvSpPr>
            <a:spLocks noGrp="1"/>
          </p:cNvSpPr>
          <p:nvPr>
            <p:ph type="sldNum" sz="quarter" idx="12"/>
          </p:nvPr>
        </p:nvSpPr>
        <p:spPr/>
        <p:txBody>
          <a:bodyPr/>
          <a:lstStyle/>
          <a:p>
            <a:fld id="{3953B47E-519D-9549-9FB6-B83933F17F08}" type="slidenum">
              <a:rPr lang="en-US" smtClean="0"/>
              <a:t>‹#›</a:t>
            </a:fld>
            <a:endParaRPr lang="en-US"/>
          </a:p>
        </p:txBody>
      </p:sp>
    </p:spTree>
    <p:extLst>
      <p:ext uri="{BB962C8B-B14F-4D97-AF65-F5344CB8AC3E}">
        <p14:creationId xmlns:p14="http://schemas.microsoft.com/office/powerpoint/2010/main" val="1004353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385D40-18ED-42BE-8673-F980425409A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5C13F02-A1FD-4EAC-9609-89E7D7012A1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973EC8A-51DF-456F-A670-52CACF942E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5EA1464-CA89-4D32-B5D5-9CC03661BD0B}"/>
              </a:ext>
            </a:extLst>
          </p:cNvPr>
          <p:cNvSpPr>
            <a:spLocks noGrp="1"/>
          </p:cNvSpPr>
          <p:nvPr>
            <p:ph type="dt" sz="half" idx="10"/>
          </p:nvPr>
        </p:nvSpPr>
        <p:spPr/>
        <p:txBody>
          <a:bodyPr/>
          <a:lstStyle/>
          <a:p>
            <a:fld id="{4027089A-8636-F64C-9D23-B4C3EC8D4BA5}" type="datetimeFigureOut">
              <a:rPr lang="en-US" smtClean="0"/>
              <a:t>9/11/2024</a:t>
            </a:fld>
            <a:endParaRPr lang="en-US"/>
          </a:p>
        </p:txBody>
      </p:sp>
      <p:sp>
        <p:nvSpPr>
          <p:cNvPr id="6" name="Footer Placeholder 5">
            <a:extLst>
              <a:ext uri="{FF2B5EF4-FFF2-40B4-BE49-F238E27FC236}">
                <a16:creationId xmlns:a16="http://schemas.microsoft.com/office/drawing/2014/main" id="{5578CFA7-A95A-4162-B0B5-60D4EACC28A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2FE1B73-A3C0-4C1D-8456-B96C364F3356}"/>
              </a:ext>
            </a:extLst>
          </p:cNvPr>
          <p:cNvSpPr>
            <a:spLocks noGrp="1"/>
          </p:cNvSpPr>
          <p:nvPr>
            <p:ph type="sldNum" sz="quarter" idx="12"/>
          </p:nvPr>
        </p:nvSpPr>
        <p:spPr/>
        <p:txBody>
          <a:bodyPr/>
          <a:lstStyle/>
          <a:p>
            <a:fld id="{3953B47E-519D-9549-9FB6-B83933F17F08}" type="slidenum">
              <a:rPr lang="en-US" smtClean="0"/>
              <a:t>‹#›</a:t>
            </a:fld>
            <a:endParaRPr lang="en-US"/>
          </a:p>
        </p:txBody>
      </p:sp>
    </p:spTree>
    <p:extLst>
      <p:ext uri="{BB962C8B-B14F-4D97-AF65-F5344CB8AC3E}">
        <p14:creationId xmlns:p14="http://schemas.microsoft.com/office/powerpoint/2010/main" val="15160051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E1B7EB-3ACE-40A1-87A9-92FCE8954F4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C366E91-0613-460E-9E73-3208FE68C5FD}"/>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0C110A1-B6F3-40CA-873B-7B0D509DD550}"/>
              </a:ext>
            </a:extLst>
          </p:cNvPr>
          <p:cNvSpPr>
            <a:spLocks noGrp="1"/>
          </p:cNvSpPr>
          <p:nvPr>
            <p:ph type="dt" sz="half" idx="10"/>
          </p:nvPr>
        </p:nvSpPr>
        <p:spPr/>
        <p:txBody>
          <a:bodyPr/>
          <a:lstStyle/>
          <a:p>
            <a:fld id="{4027089A-8636-F64C-9D23-B4C3EC8D4BA5}" type="datetimeFigureOut">
              <a:rPr lang="en-US" smtClean="0"/>
              <a:t>9/11/2024</a:t>
            </a:fld>
            <a:endParaRPr lang="en-US"/>
          </a:p>
        </p:txBody>
      </p:sp>
      <p:sp>
        <p:nvSpPr>
          <p:cNvPr id="5" name="Footer Placeholder 4">
            <a:extLst>
              <a:ext uri="{FF2B5EF4-FFF2-40B4-BE49-F238E27FC236}">
                <a16:creationId xmlns:a16="http://schemas.microsoft.com/office/drawing/2014/main" id="{B3C60E36-0982-479F-91F4-6531357C2F9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8E1D4C6-1869-4CD0-A5C6-66B354EC42BF}"/>
              </a:ext>
            </a:extLst>
          </p:cNvPr>
          <p:cNvSpPr>
            <a:spLocks noGrp="1"/>
          </p:cNvSpPr>
          <p:nvPr>
            <p:ph type="sldNum" sz="quarter" idx="12"/>
          </p:nvPr>
        </p:nvSpPr>
        <p:spPr/>
        <p:txBody>
          <a:bodyPr/>
          <a:lstStyle/>
          <a:p>
            <a:fld id="{3953B47E-519D-9549-9FB6-B83933F17F08}" type="slidenum">
              <a:rPr lang="en-US" smtClean="0"/>
              <a:t>‹#›</a:t>
            </a:fld>
            <a:endParaRPr lang="en-US"/>
          </a:p>
        </p:txBody>
      </p:sp>
    </p:spTree>
    <p:extLst>
      <p:ext uri="{BB962C8B-B14F-4D97-AF65-F5344CB8AC3E}">
        <p14:creationId xmlns:p14="http://schemas.microsoft.com/office/powerpoint/2010/main" val="2104360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0B8DB70-4C33-450F-9078-950563877C9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64B6A55-6C61-4397-AB25-D30DD4DB124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8487A07-EB5C-4EAF-98B5-E3237088C981}"/>
              </a:ext>
            </a:extLst>
          </p:cNvPr>
          <p:cNvSpPr>
            <a:spLocks noGrp="1"/>
          </p:cNvSpPr>
          <p:nvPr>
            <p:ph type="dt" sz="half" idx="10"/>
          </p:nvPr>
        </p:nvSpPr>
        <p:spPr/>
        <p:txBody>
          <a:bodyPr/>
          <a:lstStyle/>
          <a:p>
            <a:fld id="{4027089A-8636-F64C-9D23-B4C3EC8D4BA5}" type="datetimeFigureOut">
              <a:rPr lang="en-US" smtClean="0"/>
              <a:t>9/11/2024</a:t>
            </a:fld>
            <a:endParaRPr lang="en-US"/>
          </a:p>
        </p:txBody>
      </p:sp>
      <p:sp>
        <p:nvSpPr>
          <p:cNvPr id="5" name="Footer Placeholder 4">
            <a:extLst>
              <a:ext uri="{FF2B5EF4-FFF2-40B4-BE49-F238E27FC236}">
                <a16:creationId xmlns:a16="http://schemas.microsoft.com/office/drawing/2014/main" id="{7C80CF4D-C338-483B-A000-B4F2F599F4C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934186B-6B1B-4AB6-BFEA-2F52A593ADAB}"/>
              </a:ext>
            </a:extLst>
          </p:cNvPr>
          <p:cNvSpPr>
            <a:spLocks noGrp="1"/>
          </p:cNvSpPr>
          <p:nvPr>
            <p:ph type="sldNum" sz="quarter" idx="12"/>
          </p:nvPr>
        </p:nvSpPr>
        <p:spPr/>
        <p:txBody>
          <a:bodyPr/>
          <a:lstStyle/>
          <a:p>
            <a:fld id="{3953B47E-519D-9549-9FB6-B83933F17F08}" type="slidenum">
              <a:rPr lang="en-US" smtClean="0"/>
              <a:t>‹#›</a:t>
            </a:fld>
            <a:endParaRPr lang="en-US"/>
          </a:p>
        </p:txBody>
      </p:sp>
    </p:spTree>
    <p:extLst>
      <p:ext uri="{BB962C8B-B14F-4D97-AF65-F5344CB8AC3E}">
        <p14:creationId xmlns:p14="http://schemas.microsoft.com/office/powerpoint/2010/main" val="7321283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52000">
              <a:schemeClr val="accent2">
                <a:lumMod val="60000"/>
                <a:lumOff val="40000"/>
              </a:schemeClr>
            </a:gs>
            <a:gs pos="73000">
              <a:schemeClr val="accent1">
                <a:lumMod val="45000"/>
                <a:lumOff val="55000"/>
              </a:schemeClr>
            </a:gs>
            <a:gs pos="88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B007005-2D55-45D7-A237-34C68614B58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1533B66-0ADF-4E4C-80E5-608DFD4FA5B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25D3BC-D2F2-4B25-88EC-DB812DFFA2C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27089A-8636-F64C-9D23-B4C3EC8D4BA5}" type="datetimeFigureOut">
              <a:rPr lang="en-US" smtClean="0"/>
              <a:t>9/11/2024</a:t>
            </a:fld>
            <a:endParaRPr lang="en-US"/>
          </a:p>
        </p:txBody>
      </p:sp>
      <p:sp>
        <p:nvSpPr>
          <p:cNvPr id="5" name="Footer Placeholder 4">
            <a:extLst>
              <a:ext uri="{FF2B5EF4-FFF2-40B4-BE49-F238E27FC236}">
                <a16:creationId xmlns:a16="http://schemas.microsoft.com/office/drawing/2014/main" id="{FD836ED0-6A4D-4F02-806C-FDB9DC5910D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F384768-DA10-4FB6-8918-9DB6F2B7C5E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191385848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hyperlink" Target="https://www.flickr.com/photos/pixelhut/6112359327"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hyperlink" Target="https://www.familysearch.org/wiki/en/Berkshire_Maps" TargetMode="External"/><Relationship Id="rId5" Type="http://schemas.openxmlformats.org/officeDocument/2006/relationships/image" Target="../media/image3.jpg"/><Relationship Id="rId4" Type="http://schemas.openxmlformats.org/officeDocument/2006/relationships/hyperlink" Target="https://tehviscount.blogspot.com/2013/09/bracknell-revisited.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A0BCD6B-BA93-46F9-A5F6-58811D494BF1}"/>
              </a:ext>
            </a:extLst>
          </p:cNvPr>
          <p:cNvSpPr txBox="1"/>
          <p:nvPr/>
        </p:nvSpPr>
        <p:spPr>
          <a:xfrm>
            <a:off x="609600" y="80144"/>
            <a:ext cx="5348655" cy="369332"/>
          </a:xfrm>
          <a:prstGeom prst="rect">
            <a:avLst/>
          </a:prstGeom>
          <a:solidFill>
            <a:schemeClr val="accent2"/>
          </a:solidFill>
          <a:ln w="19050">
            <a:solidFill>
              <a:schemeClr val="tx1"/>
            </a:solidFill>
          </a:ln>
        </p:spPr>
        <p:txBody>
          <a:bodyPr wrap="square" rtlCol="0">
            <a:spAutoFit/>
          </a:bodyPr>
          <a:lstStyle/>
          <a:p>
            <a:pPr algn="ctr"/>
            <a:r>
              <a:rPr lang="en-GB" b="1" dirty="0">
                <a:solidFill>
                  <a:prstClr val="white"/>
                </a:solidFill>
                <a:latin typeface="Arial" panose="020B0604020202020204" pitchFamily="34" charset="0"/>
                <a:cs typeface="Arial" panose="020B0604020202020204" pitchFamily="34" charset="0"/>
              </a:rPr>
              <a:t>Bracknell – Local Study - Year 4 	</a:t>
            </a:r>
            <a:endParaRPr lang="en-GB" b="1" i="1" dirty="0">
              <a:solidFill>
                <a:prstClr val="white"/>
              </a:solidFill>
              <a:latin typeface="Arial" panose="020B0604020202020204" pitchFamily="34" charset="0"/>
              <a:cs typeface="Arial" panose="020B0604020202020204" pitchFamily="34" charset="0"/>
            </a:endParaRPr>
          </a:p>
        </p:txBody>
      </p:sp>
      <p:graphicFrame>
        <p:nvGraphicFramePr>
          <p:cNvPr id="5" name="Table 4">
            <a:extLst>
              <a:ext uri="{FF2B5EF4-FFF2-40B4-BE49-F238E27FC236}">
                <a16:creationId xmlns:a16="http://schemas.microsoft.com/office/drawing/2014/main" id="{F48F1B75-C2BC-47F9-9206-A152570118C9}"/>
              </a:ext>
            </a:extLst>
          </p:cNvPr>
          <p:cNvGraphicFramePr>
            <a:graphicFrameLocks noGrp="1"/>
          </p:cNvGraphicFramePr>
          <p:nvPr>
            <p:extLst>
              <p:ext uri="{D42A27DB-BD31-4B8C-83A1-F6EECF244321}">
                <p14:modId xmlns:p14="http://schemas.microsoft.com/office/powerpoint/2010/main" val="4284955576"/>
              </p:ext>
            </p:extLst>
          </p:nvPr>
        </p:nvGraphicFramePr>
        <p:xfrm>
          <a:off x="188592" y="560419"/>
          <a:ext cx="5676275" cy="2949695"/>
        </p:xfrm>
        <a:graphic>
          <a:graphicData uri="http://schemas.openxmlformats.org/drawingml/2006/table">
            <a:tbl>
              <a:tblPr firstRow="1" bandRow="1">
                <a:tableStyleId>{00A15C55-8517-42AA-B614-E9B94910E393}</a:tableStyleId>
              </a:tblPr>
              <a:tblGrid>
                <a:gridCol w="277204">
                  <a:extLst>
                    <a:ext uri="{9D8B030D-6E8A-4147-A177-3AD203B41FA5}">
                      <a16:colId xmlns:a16="http://schemas.microsoft.com/office/drawing/2014/main" val="2316687726"/>
                    </a:ext>
                  </a:extLst>
                </a:gridCol>
                <a:gridCol w="5399071">
                  <a:extLst>
                    <a:ext uri="{9D8B030D-6E8A-4147-A177-3AD203B41FA5}">
                      <a16:colId xmlns:a16="http://schemas.microsoft.com/office/drawing/2014/main" val="2379496559"/>
                    </a:ext>
                  </a:extLst>
                </a:gridCol>
              </a:tblGrid>
              <a:tr h="251615">
                <a:tc gridSpan="2">
                  <a:txBody>
                    <a:bodyPr/>
                    <a:lstStyle/>
                    <a:p>
                      <a:pPr algn="ctr"/>
                      <a:r>
                        <a:rPr lang="en-GB" altLang="en-GB" sz="1600" dirty="0">
                          <a:solidFill>
                            <a:sysClr val="windowText" lastClr="000000"/>
                          </a:solidFill>
                        </a:rPr>
                        <a:t>Discussion Topics and Enquiry Questions</a:t>
                      </a:r>
                      <a:endParaRPr lang="en-GB" altLang="en-GB" sz="1600" dirty="0">
                        <a:solidFill>
                          <a:sysClr val="windowText" lastClr="000000"/>
                        </a:solidFill>
                        <a:latin typeface="Arial" panose="020B0604020202020204" pitchFamily="34" charset="0"/>
                        <a:cs typeface="Arial" panose="020B0604020202020204" pitchFamily="34" charset="0"/>
                      </a:endParaRPr>
                    </a:p>
                  </a:txBody>
                  <a:tcPr marL="74295" marR="74295" marT="37148" marB="37148">
                    <a:solidFill>
                      <a:schemeClr val="accent2"/>
                    </a:solidFill>
                  </a:tcPr>
                </a:tc>
                <a:tc hMerge="1">
                  <a:txBody>
                    <a:bodyPr/>
                    <a:lstStyle/>
                    <a:p>
                      <a:endParaRPr lang="en-GB" altLang="en-GB" dirty="0"/>
                    </a:p>
                  </a:txBody>
                  <a:tcPr marL="74295" marR="74295" marT="37148" marB="37148"/>
                </a:tc>
                <a:extLst>
                  <a:ext uri="{0D108BD9-81ED-4DB2-BD59-A6C34878D82A}">
                    <a16:rowId xmlns:a16="http://schemas.microsoft.com/office/drawing/2014/main" val="1550516657"/>
                  </a:ext>
                </a:extLst>
              </a:tr>
              <a:tr h="277050">
                <a:tc>
                  <a:txBody>
                    <a:bodyPr/>
                    <a:lstStyle/>
                    <a:p>
                      <a:r>
                        <a:rPr lang="en-GB" altLang="en-GB" sz="1100" dirty="0"/>
                        <a:t>1</a:t>
                      </a:r>
                      <a:endParaRPr lang="en-GB" altLang="en-GB" sz="1100" b="0" dirty="0">
                        <a:solidFill>
                          <a:schemeClr val="tx1"/>
                        </a:solidFill>
                      </a:endParaRPr>
                    </a:p>
                  </a:txBody>
                  <a:tcPr marL="74295" marR="74295" marT="37148" marB="37148" anchor="ctr"/>
                </a:tc>
                <a:tc>
                  <a:txBody>
                    <a:bodyPr/>
                    <a:lstStyle/>
                    <a:p>
                      <a:pPr algn="l"/>
                      <a:r>
                        <a:rPr lang="en-GB" sz="1600" b="0" dirty="0">
                          <a:solidFill>
                            <a:schemeClr val="tx1"/>
                          </a:solidFill>
                          <a:latin typeface="+mn-lt"/>
                          <a:cs typeface="Arial" panose="020B0604020202020204" pitchFamily="34" charset="0"/>
                        </a:rPr>
                        <a:t>Where is Bracknell? </a:t>
                      </a:r>
                    </a:p>
                  </a:txBody>
                  <a:tcPr marL="68580" marR="68580" marT="0" marB="0" anchor="ctr"/>
                </a:tc>
                <a:extLst>
                  <a:ext uri="{0D108BD9-81ED-4DB2-BD59-A6C34878D82A}">
                    <a16:rowId xmlns:a16="http://schemas.microsoft.com/office/drawing/2014/main" val="2963941051"/>
                  </a:ext>
                </a:extLst>
              </a:tr>
              <a:tr h="298486">
                <a:tc>
                  <a:txBody>
                    <a:bodyPr/>
                    <a:lstStyle/>
                    <a:p>
                      <a:r>
                        <a:rPr lang="en-GB" altLang="en-GB" sz="1100" dirty="0"/>
                        <a:t>2</a:t>
                      </a:r>
                      <a:endParaRPr lang="en-GB" altLang="en-GB" sz="1100" b="0" dirty="0">
                        <a:solidFill>
                          <a:schemeClr val="tx1"/>
                        </a:solidFill>
                      </a:endParaRPr>
                    </a:p>
                  </a:txBody>
                  <a:tcPr marL="74295" marR="74295" marT="37148" marB="37148" anchor="ctr"/>
                </a:tc>
                <a:tc>
                  <a:txBody>
                    <a:bodyPr/>
                    <a:lstStyle/>
                    <a:p>
                      <a:pPr algn="l"/>
                      <a:r>
                        <a:rPr lang="en-GB" sz="1600" b="0" dirty="0">
                          <a:solidFill>
                            <a:schemeClr val="tx1"/>
                          </a:solidFill>
                          <a:latin typeface="+mn-lt"/>
                        </a:rPr>
                        <a:t>What did Bracknell look like when it first appeared on a map?</a:t>
                      </a:r>
                    </a:p>
                  </a:txBody>
                  <a:tcPr marL="68580" marR="68580" marT="0" marB="0" anchor="ctr"/>
                </a:tc>
                <a:extLst>
                  <a:ext uri="{0D108BD9-81ED-4DB2-BD59-A6C34878D82A}">
                    <a16:rowId xmlns:a16="http://schemas.microsoft.com/office/drawing/2014/main" val="2929339964"/>
                  </a:ext>
                </a:extLst>
              </a:tr>
              <a:tr h="318509">
                <a:tc>
                  <a:txBody>
                    <a:bodyPr/>
                    <a:lstStyle/>
                    <a:p>
                      <a:r>
                        <a:rPr lang="en-GB" altLang="en-GB" sz="1100" dirty="0"/>
                        <a:t>3</a:t>
                      </a:r>
                      <a:endParaRPr lang="en-GB" altLang="en-GB" sz="1100" b="0" dirty="0">
                        <a:solidFill>
                          <a:schemeClr val="tx1"/>
                        </a:solidFill>
                      </a:endParaRPr>
                    </a:p>
                  </a:txBody>
                  <a:tcPr marL="74295" marR="74295" marT="37148" marB="37148"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kern="1200" dirty="0">
                          <a:solidFill>
                            <a:schemeClr val="tx1"/>
                          </a:solidFill>
                          <a:latin typeface="+mn-lt"/>
                          <a:ea typeface="+mn-ea"/>
                          <a:cs typeface="+mn-cs"/>
                        </a:rPr>
                        <a:t>How did Bracknell change over time?</a:t>
                      </a:r>
                    </a:p>
                  </a:txBody>
                  <a:tcPr marL="68580" marR="68580" marT="0" marB="0" anchor="ctr"/>
                </a:tc>
                <a:extLst>
                  <a:ext uri="{0D108BD9-81ED-4DB2-BD59-A6C34878D82A}">
                    <a16:rowId xmlns:a16="http://schemas.microsoft.com/office/drawing/2014/main" val="2127594675"/>
                  </a:ext>
                </a:extLst>
              </a:tr>
              <a:tr h="0">
                <a:tc>
                  <a:txBody>
                    <a:bodyPr/>
                    <a:lstStyle/>
                    <a:p>
                      <a:r>
                        <a:rPr lang="en-GB" altLang="en-GB" sz="1100" dirty="0"/>
                        <a:t>4</a:t>
                      </a:r>
                      <a:endParaRPr lang="en-GB" altLang="en-GB" sz="1100" b="0" dirty="0">
                        <a:solidFill>
                          <a:schemeClr val="tx1"/>
                        </a:solidFill>
                      </a:endParaRPr>
                    </a:p>
                  </a:txBody>
                  <a:tcPr marL="74295" marR="74295" marT="37148" marB="37148"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dirty="0">
                          <a:solidFill>
                            <a:schemeClr val="tx1"/>
                          </a:solidFill>
                          <a:latin typeface="+mn-lt"/>
                        </a:rPr>
                        <a:t>Who came to settle in Bracknell? When did it become a New Town? </a:t>
                      </a:r>
                    </a:p>
                  </a:txBody>
                  <a:tcPr marL="68580" marR="68580" marT="0" marB="0" anchor="ctr"/>
                </a:tc>
                <a:extLst>
                  <a:ext uri="{0D108BD9-81ED-4DB2-BD59-A6C34878D82A}">
                    <a16:rowId xmlns:a16="http://schemas.microsoft.com/office/drawing/2014/main" val="630945595"/>
                  </a:ext>
                </a:extLst>
              </a:tr>
              <a:tr h="381077">
                <a:tc>
                  <a:txBody>
                    <a:bodyPr/>
                    <a:lstStyle/>
                    <a:p>
                      <a:r>
                        <a:rPr lang="en-GB" altLang="en-GB" sz="1100" dirty="0"/>
                        <a:t>5</a:t>
                      </a:r>
                      <a:endParaRPr lang="en-GB" altLang="en-GB" sz="1100" b="0" dirty="0">
                        <a:solidFill>
                          <a:schemeClr val="tx1"/>
                        </a:solidFill>
                      </a:endParaRPr>
                    </a:p>
                  </a:txBody>
                  <a:tcPr marL="74295" marR="74295" marT="37148" marB="37148" anchor="ctr"/>
                </a:tc>
                <a:tc>
                  <a:txBody>
                    <a:bodyPr/>
                    <a:lstStyle/>
                    <a:p>
                      <a:pPr algn="l"/>
                      <a:r>
                        <a:rPr lang="en-GB" sz="1600" b="0" dirty="0">
                          <a:solidFill>
                            <a:schemeClr val="tx1"/>
                          </a:solidFill>
                          <a:latin typeface="+mn-lt"/>
                        </a:rPr>
                        <a:t>What does Bracknell look like today, compared to the original settlement? </a:t>
                      </a:r>
                    </a:p>
                  </a:txBody>
                  <a:tcPr marL="68580" marR="68580" marT="0" marB="0" anchor="ctr"/>
                </a:tc>
                <a:extLst>
                  <a:ext uri="{0D108BD9-81ED-4DB2-BD59-A6C34878D82A}">
                    <a16:rowId xmlns:a16="http://schemas.microsoft.com/office/drawing/2014/main" val="245600744"/>
                  </a:ext>
                </a:extLst>
              </a:tr>
              <a:tr h="381077">
                <a:tc>
                  <a:txBody>
                    <a:bodyPr/>
                    <a:lstStyle/>
                    <a:p>
                      <a:r>
                        <a:rPr lang="en-GB" altLang="en-GB" sz="1100" b="0" dirty="0">
                          <a:solidFill>
                            <a:schemeClr val="tx1"/>
                          </a:solidFill>
                        </a:rPr>
                        <a:t>6</a:t>
                      </a:r>
                    </a:p>
                  </a:txBody>
                  <a:tcPr marL="74295" marR="74295" marT="37148" marB="37148" anchor="ctr"/>
                </a:tc>
                <a:tc>
                  <a:txBody>
                    <a:bodyPr/>
                    <a:lstStyle/>
                    <a:p>
                      <a:pPr algn="l"/>
                      <a:r>
                        <a:rPr lang="en-GB" sz="1600" b="0" dirty="0">
                          <a:solidFill>
                            <a:schemeClr val="tx1"/>
                          </a:solidFill>
                          <a:latin typeface="+mn-lt"/>
                        </a:rPr>
                        <a:t>Can you describe a famous landmark in America?</a:t>
                      </a:r>
                    </a:p>
                  </a:txBody>
                  <a:tcPr marL="68580" marR="68580" marT="0" marB="0" anchor="ctr"/>
                </a:tc>
                <a:extLst>
                  <a:ext uri="{0D108BD9-81ED-4DB2-BD59-A6C34878D82A}">
                    <a16:rowId xmlns:a16="http://schemas.microsoft.com/office/drawing/2014/main" val="58127559"/>
                  </a:ext>
                </a:extLst>
              </a:tr>
              <a:tr h="381077">
                <a:tc>
                  <a:txBody>
                    <a:bodyPr/>
                    <a:lstStyle/>
                    <a:p>
                      <a:r>
                        <a:rPr lang="en-GB" altLang="en-GB" sz="1100" b="0" dirty="0">
                          <a:solidFill>
                            <a:schemeClr val="tx1"/>
                          </a:solidFill>
                        </a:rPr>
                        <a:t>7</a:t>
                      </a:r>
                    </a:p>
                  </a:txBody>
                  <a:tcPr marL="74295" marR="74295" marT="37148" marB="37148" anchor="ctr"/>
                </a:tc>
                <a:tc>
                  <a:txBody>
                    <a:bodyPr/>
                    <a:lstStyle/>
                    <a:p>
                      <a:pPr algn="l"/>
                      <a:r>
                        <a:rPr lang="en-GB" sz="1600" b="0" dirty="0">
                          <a:solidFill>
                            <a:schemeClr val="tx1"/>
                          </a:solidFill>
                          <a:latin typeface="+mn-lt"/>
                        </a:rPr>
                        <a:t>How is the USA divided geographically?</a:t>
                      </a:r>
                    </a:p>
                  </a:txBody>
                  <a:tcPr marL="68580" marR="68580" marT="0" marB="0" anchor="ctr"/>
                </a:tc>
                <a:extLst>
                  <a:ext uri="{0D108BD9-81ED-4DB2-BD59-A6C34878D82A}">
                    <a16:rowId xmlns:a16="http://schemas.microsoft.com/office/drawing/2014/main" val="2643026994"/>
                  </a:ext>
                </a:extLst>
              </a:tr>
            </a:tbl>
          </a:graphicData>
        </a:graphic>
      </p:graphicFrame>
      <p:graphicFrame>
        <p:nvGraphicFramePr>
          <p:cNvPr id="7" name="Table 6">
            <a:extLst>
              <a:ext uri="{FF2B5EF4-FFF2-40B4-BE49-F238E27FC236}">
                <a16:creationId xmlns:a16="http://schemas.microsoft.com/office/drawing/2014/main" id="{971AF0A6-DDF1-4497-93E7-7414C995CE15}"/>
              </a:ext>
            </a:extLst>
          </p:cNvPr>
          <p:cNvGraphicFramePr>
            <a:graphicFrameLocks noGrp="1"/>
          </p:cNvGraphicFramePr>
          <p:nvPr>
            <p:extLst>
              <p:ext uri="{D42A27DB-BD31-4B8C-83A1-F6EECF244321}">
                <p14:modId xmlns:p14="http://schemas.microsoft.com/office/powerpoint/2010/main" val="3783050757"/>
              </p:ext>
            </p:extLst>
          </p:nvPr>
        </p:nvGraphicFramePr>
        <p:xfrm>
          <a:off x="609600" y="3532295"/>
          <a:ext cx="3390974" cy="3328528"/>
        </p:xfrm>
        <a:graphic>
          <a:graphicData uri="http://schemas.openxmlformats.org/drawingml/2006/table">
            <a:tbl>
              <a:tblPr firstRow="1" bandRow="1">
                <a:tableStyleId>{93296810-A885-4BE3-A3E7-6D5BEEA58F35}</a:tableStyleId>
              </a:tblPr>
              <a:tblGrid>
                <a:gridCol w="1706968">
                  <a:extLst>
                    <a:ext uri="{9D8B030D-6E8A-4147-A177-3AD203B41FA5}">
                      <a16:colId xmlns:a16="http://schemas.microsoft.com/office/drawing/2014/main" val="1819816150"/>
                    </a:ext>
                  </a:extLst>
                </a:gridCol>
                <a:gridCol w="1684006">
                  <a:extLst>
                    <a:ext uri="{9D8B030D-6E8A-4147-A177-3AD203B41FA5}">
                      <a16:colId xmlns:a16="http://schemas.microsoft.com/office/drawing/2014/main" val="2595832683"/>
                    </a:ext>
                  </a:extLst>
                </a:gridCol>
              </a:tblGrid>
              <a:tr h="307731">
                <a:tc gridSpan="2">
                  <a:txBody>
                    <a:bodyPr/>
                    <a:lstStyle/>
                    <a:p>
                      <a:pPr algn="ctr"/>
                      <a:r>
                        <a:rPr lang="en-GB" sz="1600" dirty="0"/>
                        <a:t>Key Vocabulary</a:t>
                      </a:r>
                      <a:endParaRPr lang="en-GB" sz="1600" dirty="0">
                        <a:solidFill>
                          <a:schemeClr val="bg1"/>
                        </a:solidFill>
                        <a:latin typeface="Arial" panose="020B0604020202020204" pitchFamily="34" charset="0"/>
                        <a:cs typeface="Arial" panose="020B0604020202020204" pitchFamily="34" charset="0"/>
                      </a:endParaRPr>
                    </a:p>
                  </a:txBody>
                  <a:tcPr/>
                </a:tc>
                <a:tc hMerge="1">
                  <a:txBody>
                    <a:bodyPr/>
                    <a:lstStyle/>
                    <a:p>
                      <a:endParaRPr lang="en-GB" dirty="0"/>
                    </a:p>
                  </a:txBody>
                  <a:tcPr/>
                </a:tc>
                <a:extLst>
                  <a:ext uri="{0D108BD9-81ED-4DB2-BD59-A6C34878D82A}">
                    <a16:rowId xmlns:a16="http://schemas.microsoft.com/office/drawing/2014/main" val="268058538"/>
                  </a:ext>
                </a:extLst>
              </a:tr>
              <a:tr h="27472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rPr>
                        <a:t>Bracknell</a:t>
                      </a:r>
                    </a:p>
                  </a:txBody>
                  <a:tcPr/>
                </a:tc>
                <a:tc>
                  <a:txBody>
                    <a:bodyPr/>
                    <a:lstStyle/>
                    <a:p>
                      <a:r>
                        <a:rPr lang="en-GB" sz="1400" dirty="0">
                          <a:solidFill>
                            <a:schemeClr val="tx1"/>
                          </a:solidFill>
                        </a:rPr>
                        <a:t>Berkshire</a:t>
                      </a:r>
                    </a:p>
                  </a:txBody>
                  <a:tcPr/>
                </a:tc>
                <a:extLst>
                  <a:ext uri="{0D108BD9-81ED-4DB2-BD59-A6C34878D82A}">
                    <a16:rowId xmlns:a16="http://schemas.microsoft.com/office/drawing/2014/main" val="2777767074"/>
                  </a:ext>
                </a:extLst>
              </a:tr>
              <a:tr h="2623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rPr>
                        <a:t>South East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rPr>
                        <a:t>County</a:t>
                      </a:r>
                    </a:p>
                  </a:txBody>
                  <a:tcPr/>
                </a:tc>
                <a:extLst>
                  <a:ext uri="{0D108BD9-81ED-4DB2-BD59-A6C34878D82A}">
                    <a16:rowId xmlns:a16="http://schemas.microsoft.com/office/drawing/2014/main" val="3949600"/>
                  </a:ext>
                </a:extLst>
              </a:tr>
              <a:tr h="341488">
                <a:tc>
                  <a:txBody>
                    <a:bodyPr/>
                    <a:lstStyle/>
                    <a:p>
                      <a:r>
                        <a:rPr lang="en-GB" sz="1400" dirty="0">
                          <a:solidFill>
                            <a:schemeClr val="tx1"/>
                          </a:solidFill>
                        </a:rPr>
                        <a:t>Village</a:t>
                      </a:r>
                    </a:p>
                  </a:txBody>
                  <a:tcPr/>
                </a:tc>
                <a:tc>
                  <a:txBody>
                    <a:bodyPr/>
                    <a:lstStyle/>
                    <a:p>
                      <a:r>
                        <a:rPr lang="en-GB" sz="1400" dirty="0">
                          <a:solidFill>
                            <a:schemeClr val="tx1"/>
                          </a:solidFill>
                        </a:rPr>
                        <a:t>Town</a:t>
                      </a:r>
                    </a:p>
                  </a:txBody>
                  <a:tcPr/>
                </a:tc>
                <a:extLst>
                  <a:ext uri="{0D108BD9-81ED-4DB2-BD59-A6C34878D82A}">
                    <a16:rowId xmlns:a16="http://schemas.microsoft.com/office/drawing/2014/main" val="2653625765"/>
                  </a:ext>
                </a:extLst>
              </a:tr>
              <a:tr h="262309">
                <a:tc>
                  <a:txBody>
                    <a:bodyPr/>
                    <a:lstStyle/>
                    <a:p>
                      <a:r>
                        <a:rPr lang="en-GB" sz="1400" dirty="0">
                          <a:solidFill>
                            <a:schemeClr val="tx1"/>
                          </a:solidFill>
                        </a:rPr>
                        <a:t>City</a:t>
                      </a:r>
                    </a:p>
                  </a:txBody>
                  <a:tcPr/>
                </a:tc>
                <a:tc>
                  <a:txBody>
                    <a:bodyPr/>
                    <a:lstStyle/>
                    <a:p>
                      <a:r>
                        <a:rPr lang="en-GB" sz="1400" dirty="0">
                          <a:solidFill>
                            <a:schemeClr val="tx1"/>
                          </a:solidFill>
                        </a:rPr>
                        <a:t>America</a:t>
                      </a:r>
                    </a:p>
                  </a:txBody>
                  <a:tcPr/>
                </a:tc>
                <a:extLst>
                  <a:ext uri="{0D108BD9-81ED-4DB2-BD59-A6C34878D82A}">
                    <a16:rowId xmlns:a16="http://schemas.microsoft.com/office/drawing/2014/main" val="254018134"/>
                  </a:ext>
                </a:extLst>
              </a:tr>
              <a:tr h="268276">
                <a:tc>
                  <a:txBody>
                    <a:bodyPr/>
                    <a:lstStyle/>
                    <a:p>
                      <a:r>
                        <a:rPr lang="en-GB" sz="1400" dirty="0">
                          <a:solidFill>
                            <a:schemeClr val="tx1"/>
                          </a:solidFill>
                        </a:rPr>
                        <a:t>Human features</a:t>
                      </a:r>
                    </a:p>
                  </a:txBody>
                  <a:tcPr/>
                </a:tc>
                <a:tc>
                  <a:txBody>
                    <a:bodyPr/>
                    <a:lstStyle/>
                    <a:p>
                      <a:r>
                        <a:rPr lang="en-GB" sz="1400" dirty="0">
                          <a:solidFill>
                            <a:schemeClr val="tx1"/>
                          </a:solidFill>
                        </a:rPr>
                        <a:t>Physical features</a:t>
                      </a:r>
                    </a:p>
                  </a:txBody>
                  <a:tcPr/>
                </a:tc>
                <a:extLst>
                  <a:ext uri="{0D108BD9-81ED-4DB2-BD59-A6C34878D82A}">
                    <a16:rowId xmlns:a16="http://schemas.microsoft.com/office/drawing/2014/main" val="320080788"/>
                  </a:ext>
                </a:extLst>
              </a:tr>
              <a:tr h="445926">
                <a:tc>
                  <a:txBody>
                    <a:bodyPr/>
                    <a:lstStyle/>
                    <a:p>
                      <a:r>
                        <a:rPr lang="en-GB" sz="1400" dirty="0"/>
                        <a:t>Local area</a:t>
                      </a:r>
                    </a:p>
                  </a:txBody>
                  <a:tcPr/>
                </a:tc>
                <a:tc>
                  <a:txBody>
                    <a:bodyPr/>
                    <a:lstStyle/>
                    <a:p>
                      <a:r>
                        <a:rPr lang="en-GB" sz="1400" dirty="0">
                          <a:solidFill>
                            <a:schemeClr val="tx1"/>
                          </a:solidFill>
                        </a:rPr>
                        <a:t>Northern, Southern Hemisphere</a:t>
                      </a:r>
                    </a:p>
                  </a:txBody>
                  <a:tcPr/>
                </a:tc>
                <a:extLst>
                  <a:ext uri="{0D108BD9-81ED-4DB2-BD59-A6C34878D82A}">
                    <a16:rowId xmlns:a16="http://schemas.microsoft.com/office/drawing/2014/main" val="2664556498"/>
                  </a:ext>
                </a:extLst>
              </a:tr>
              <a:tr h="262309">
                <a:tc>
                  <a:txBody>
                    <a:bodyPr/>
                    <a:lstStyle/>
                    <a:p>
                      <a:r>
                        <a:rPr lang="en-GB" sz="1400" dirty="0">
                          <a:solidFill>
                            <a:schemeClr val="tx1"/>
                          </a:solidFill>
                        </a:rPr>
                        <a:t>plans</a:t>
                      </a:r>
                    </a:p>
                  </a:txBody>
                  <a:tcPr/>
                </a:tc>
                <a:tc>
                  <a:txBody>
                    <a:bodyPr/>
                    <a:lstStyle/>
                    <a:p>
                      <a:r>
                        <a:rPr lang="en-GB" sz="1400" dirty="0">
                          <a:solidFill>
                            <a:schemeClr val="tx1"/>
                          </a:solidFill>
                        </a:rPr>
                        <a:t>graphs</a:t>
                      </a:r>
                    </a:p>
                  </a:txBody>
                  <a:tcPr/>
                </a:tc>
                <a:extLst>
                  <a:ext uri="{0D108BD9-81ED-4DB2-BD59-A6C34878D82A}">
                    <a16:rowId xmlns:a16="http://schemas.microsoft.com/office/drawing/2014/main" val="1093400113"/>
                  </a:ext>
                </a:extLst>
              </a:tr>
              <a:tr h="262309">
                <a:tc>
                  <a:txBody>
                    <a:bodyPr/>
                    <a:lstStyle/>
                    <a:p>
                      <a:r>
                        <a:rPr lang="en-GB" sz="1400" dirty="0">
                          <a:solidFill>
                            <a:schemeClr val="tx1"/>
                          </a:solidFill>
                        </a:rPr>
                        <a:t>symbols</a:t>
                      </a:r>
                    </a:p>
                  </a:txBody>
                  <a:tcPr/>
                </a:tc>
                <a:tc>
                  <a:txBody>
                    <a:bodyPr/>
                    <a:lstStyle/>
                    <a:p>
                      <a:r>
                        <a:rPr lang="en-GB" sz="1400" dirty="0">
                          <a:solidFill>
                            <a:schemeClr val="tx1"/>
                          </a:solidFill>
                        </a:rPr>
                        <a:t>Equator</a:t>
                      </a:r>
                    </a:p>
                  </a:txBody>
                  <a:tcPr/>
                </a:tc>
                <a:extLst>
                  <a:ext uri="{0D108BD9-81ED-4DB2-BD59-A6C34878D82A}">
                    <a16:rowId xmlns:a16="http://schemas.microsoft.com/office/drawing/2014/main" val="2815706780"/>
                  </a:ext>
                </a:extLst>
              </a:tr>
              <a:tr h="262309">
                <a:tc>
                  <a:txBody>
                    <a:bodyPr/>
                    <a:lstStyle/>
                    <a:p>
                      <a:r>
                        <a:rPr lang="en-GB" sz="1400" dirty="0">
                          <a:solidFill>
                            <a:schemeClr val="tx1"/>
                          </a:solidFill>
                        </a:rPr>
                        <a:t>country</a:t>
                      </a:r>
                    </a:p>
                  </a:txBody>
                  <a:tcPr/>
                </a:tc>
                <a:tc>
                  <a:txBody>
                    <a:bodyPr/>
                    <a:lstStyle/>
                    <a:p>
                      <a:r>
                        <a:rPr lang="en-GB" sz="1400" dirty="0">
                          <a:solidFill>
                            <a:schemeClr val="tx1"/>
                          </a:solidFill>
                        </a:rPr>
                        <a:t>Native American</a:t>
                      </a:r>
                    </a:p>
                  </a:txBody>
                  <a:tcPr/>
                </a:tc>
                <a:extLst>
                  <a:ext uri="{0D108BD9-81ED-4DB2-BD59-A6C34878D82A}">
                    <a16:rowId xmlns:a16="http://schemas.microsoft.com/office/drawing/2014/main" val="4290771478"/>
                  </a:ext>
                </a:extLst>
              </a:tr>
            </a:tbl>
          </a:graphicData>
        </a:graphic>
      </p:graphicFrame>
      <p:graphicFrame>
        <p:nvGraphicFramePr>
          <p:cNvPr id="6" name="Table 5">
            <a:extLst>
              <a:ext uri="{FF2B5EF4-FFF2-40B4-BE49-F238E27FC236}">
                <a16:creationId xmlns:a16="http://schemas.microsoft.com/office/drawing/2014/main" id="{0D0DBA9C-E502-4370-B4D7-F8280711F271}"/>
              </a:ext>
            </a:extLst>
          </p:cNvPr>
          <p:cNvGraphicFramePr>
            <a:graphicFrameLocks noGrp="1"/>
          </p:cNvGraphicFramePr>
          <p:nvPr>
            <p:extLst>
              <p:ext uri="{D42A27DB-BD31-4B8C-83A1-F6EECF244321}">
                <p14:modId xmlns:p14="http://schemas.microsoft.com/office/powerpoint/2010/main" val="820065342"/>
              </p:ext>
            </p:extLst>
          </p:nvPr>
        </p:nvGraphicFramePr>
        <p:xfrm>
          <a:off x="6267952" y="190610"/>
          <a:ext cx="5314448" cy="2376735"/>
        </p:xfrm>
        <a:graphic>
          <a:graphicData uri="http://schemas.openxmlformats.org/drawingml/2006/table">
            <a:tbl>
              <a:tblPr firstRow="1" bandRow="1">
                <a:tableStyleId>{F5AB1C69-6EDB-4FF4-983F-18BD219EF322}</a:tableStyleId>
              </a:tblPr>
              <a:tblGrid>
                <a:gridCol w="5314448">
                  <a:extLst>
                    <a:ext uri="{9D8B030D-6E8A-4147-A177-3AD203B41FA5}">
                      <a16:colId xmlns:a16="http://schemas.microsoft.com/office/drawing/2014/main" val="2606679746"/>
                    </a:ext>
                  </a:extLst>
                </a:gridCol>
              </a:tblGrid>
              <a:tr h="478024">
                <a:tc>
                  <a:txBody>
                    <a:bodyPr/>
                    <a:lstStyle/>
                    <a:p>
                      <a:pPr algn="ctr"/>
                      <a:r>
                        <a:rPr lang="en-GB" sz="1800" dirty="0">
                          <a:solidFill>
                            <a:schemeClr val="bg1"/>
                          </a:solidFill>
                        </a:rPr>
                        <a:t>Core knowledge and skills</a:t>
                      </a:r>
                    </a:p>
                  </a:txBody>
                  <a:tcPr>
                    <a:solidFill>
                      <a:schemeClr val="accent6">
                        <a:lumMod val="60000"/>
                        <a:lumOff val="40000"/>
                      </a:schemeClr>
                    </a:solidFill>
                  </a:tcPr>
                </a:tc>
                <a:extLst>
                  <a:ext uri="{0D108BD9-81ED-4DB2-BD59-A6C34878D82A}">
                    <a16:rowId xmlns:a16="http://schemas.microsoft.com/office/drawing/2014/main" val="3820405797"/>
                  </a:ext>
                </a:extLst>
              </a:tr>
              <a:tr h="1898711">
                <a:tc>
                  <a:txBody>
                    <a:bodyPr/>
                    <a:lstStyle/>
                    <a:p>
                      <a:r>
                        <a:rPr lang="en-GB" sz="1300" b="1" u="sng" dirty="0">
                          <a:solidFill>
                            <a:schemeClr val="tx1"/>
                          </a:solidFill>
                        </a:rPr>
                        <a:t>Geography: </a:t>
                      </a:r>
                      <a:r>
                        <a:rPr lang="en-GB" sz="1300" b="0" u="none" dirty="0">
                          <a:solidFill>
                            <a:schemeClr val="tx1"/>
                          </a:solidFill>
                        </a:rPr>
                        <a:t>recognise the difference between a settlement, a town, city and country. Understand how settlements change and become towns and cities. Understand what are the physical and Human features in their local area. Understand how human features change in the local area. Be able to produce simple sketch amps.</a:t>
                      </a:r>
                      <a:endParaRPr lang="en-GB" sz="1300" b="1" u="sng" dirty="0">
                        <a:solidFill>
                          <a:schemeClr val="tx1"/>
                        </a:solidFill>
                      </a:endParaRPr>
                    </a:p>
                    <a:p>
                      <a:r>
                        <a:rPr lang="en-GB" sz="1300" b="1" u="sng" dirty="0">
                          <a:solidFill>
                            <a:schemeClr val="tx1"/>
                          </a:solidFill>
                        </a:rPr>
                        <a:t>Art/D&amp;T: </a:t>
                      </a:r>
                      <a:r>
                        <a:rPr lang="en-GB" sz="1300" b="0" u="none" dirty="0">
                          <a:solidFill>
                            <a:schemeClr val="tx1"/>
                          </a:solidFill>
                        </a:rPr>
                        <a:t>Learn to sketch from observation. Use line and shade to produce 3D effects in their drawing. Draw buildings and roads in perspective. Design symbols and plans using correct scale.  </a:t>
                      </a:r>
                    </a:p>
                  </a:txBody>
                  <a:tcPr>
                    <a:solidFill>
                      <a:schemeClr val="accent6">
                        <a:lumMod val="20000"/>
                        <a:lumOff val="80000"/>
                      </a:schemeClr>
                    </a:solidFill>
                  </a:tcPr>
                </a:tc>
                <a:extLst>
                  <a:ext uri="{0D108BD9-81ED-4DB2-BD59-A6C34878D82A}">
                    <a16:rowId xmlns:a16="http://schemas.microsoft.com/office/drawing/2014/main" val="3140981001"/>
                  </a:ext>
                </a:extLst>
              </a:tr>
            </a:tbl>
          </a:graphicData>
        </a:graphic>
      </p:graphicFrame>
      <p:graphicFrame>
        <p:nvGraphicFramePr>
          <p:cNvPr id="14" name="Table 13">
            <a:extLst>
              <a:ext uri="{FF2B5EF4-FFF2-40B4-BE49-F238E27FC236}">
                <a16:creationId xmlns:a16="http://schemas.microsoft.com/office/drawing/2014/main" id="{07C99E05-6401-4939-AC48-DD0582AD12CE}"/>
              </a:ext>
            </a:extLst>
          </p:cNvPr>
          <p:cNvGraphicFramePr>
            <a:graphicFrameLocks noGrp="1"/>
          </p:cNvGraphicFramePr>
          <p:nvPr>
            <p:extLst>
              <p:ext uri="{D42A27DB-BD31-4B8C-83A1-F6EECF244321}">
                <p14:modId xmlns:p14="http://schemas.microsoft.com/office/powerpoint/2010/main" val="1826019281"/>
              </p:ext>
            </p:extLst>
          </p:nvPr>
        </p:nvGraphicFramePr>
        <p:xfrm>
          <a:off x="8381302" y="2678546"/>
          <a:ext cx="3099498" cy="4053840"/>
        </p:xfrm>
        <a:graphic>
          <a:graphicData uri="http://schemas.openxmlformats.org/drawingml/2006/table">
            <a:tbl>
              <a:tblPr firstRow="1" bandRow="1">
                <a:tableStyleId>{F5AB1C69-6EDB-4FF4-983F-18BD219EF322}</a:tableStyleId>
              </a:tblPr>
              <a:tblGrid>
                <a:gridCol w="3099498">
                  <a:extLst>
                    <a:ext uri="{9D8B030D-6E8A-4147-A177-3AD203B41FA5}">
                      <a16:colId xmlns:a16="http://schemas.microsoft.com/office/drawing/2014/main" val="2606679746"/>
                    </a:ext>
                  </a:extLst>
                </a:gridCol>
              </a:tblGrid>
              <a:tr h="322585">
                <a:tc>
                  <a:txBody>
                    <a:bodyPr/>
                    <a:lstStyle/>
                    <a:p>
                      <a:pPr algn="ctr"/>
                      <a:r>
                        <a:rPr lang="en-GB" sz="1600" dirty="0">
                          <a:solidFill>
                            <a:schemeClr val="tx1"/>
                          </a:solidFill>
                        </a:rPr>
                        <a:t>Recommended</a:t>
                      </a:r>
                      <a:r>
                        <a:rPr lang="en-GB" sz="1600" dirty="0">
                          <a:solidFill>
                            <a:srgbClr val="FFFF00"/>
                          </a:solidFill>
                        </a:rPr>
                        <a:t> </a:t>
                      </a:r>
                      <a:r>
                        <a:rPr lang="en-GB" sz="1600" dirty="0">
                          <a:solidFill>
                            <a:schemeClr val="tx1"/>
                          </a:solidFill>
                        </a:rPr>
                        <a:t>Activities</a:t>
                      </a:r>
                    </a:p>
                  </a:txBody>
                  <a:tcPr>
                    <a:solidFill>
                      <a:schemeClr val="accent6">
                        <a:lumMod val="40000"/>
                        <a:lumOff val="60000"/>
                      </a:schemeClr>
                    </a:solidFill>
                  </a:tcPr>
                </a:tc>
                <a:extLst>
                  <a:ext uri="{0D108BD9-81ED-4DB2-BD59-A6C34878D82A}">
                    <a16:rowId xmlns:a16="http://schemas.microsoft.com/office/drawing/2014/main" val="3820405797"/>
                  </a:ext>
                </a:extLst>
              </a:tr>
              <a:tr h="3467798">
                <a:tc>
                  <a:txBody>
                    <a:bodyPr/>
                    <a:lstStyle/>
                    <a:p>
                      <a:pPr marL="285750" indent="-285750">
                        <a:buFont typeface="Arial" panose="020B0604020202020204" pitchFamily="34" charset="0"/>
                        <a:buChar char="•"/>
                      </a:pPr>
                      <a:r>
                        <a:rPr lang="en-GB" sz="1400" dirty="0"/>
                        <a:t>Walk around their local area taking note of the types of houses and amenities available.</a:t>
                      </a:r>
                    </a:p>
                    <a:p>
                      <a:pPr marL="285750" indent="-285750">
                        <a:buFont typeface="Arial" panose="020B0604020202020204" pitchFamily="34" charset="0"/>
                        <a:buChar char="•"/>
                      </a:pPr>
                      <a:r>
                        <a:rPr lang="en-GB" sz="1400" dirty="0"/>
                        <a:t>Visit parts of the town they have never been to before and compare to local area.</a:t>
                      </a:r>
                    </a:p>
                    <a:p>
                      <a:pPr marL="285750" indent="-285750">
                        <a:buFont typeface="Arial" panose="020B0604020202020204" pitchFamily="34" charset="0"/>
                        <a:buChar char="•"/>
                      </a:pPr>
                      <a:r>
                        <a:rPr lang="en-GB" sz="1400" dirty="0"/>
                        <a:t>Visit green areas in the town and see how they can be used by the people who visit them.</a:t>
                      </a:r>
                    </a:p>
                    <a:p>
                      <a:pPr marL="285750" indent="-285750">
                        <a:buFont typeface="Arial" panose="020B0604020202020204" pitchFamily="34" charset="0"/>
                        <a:buChar char="•"/>
                      </a:pPr>
                      <a:r>
                        <a:rPr lang="en-GB" sz="1400" dirty="0"/>
                        <a:t>Walk to the Look Out and visit the Iron Fort. Think about its location and decide why it was a good spot for an Iron age fort. </a:t>
                      </a:r>
                    </a:p>
                    <a:p>
                      <a:pPr marL="285750" indent="-285750">
                        <a:buFont typeface="Arial" panose="020B0604020202020204" pitchFamily="34" charset="0"/>
                        <a:buChar char="•"/>
                      </a:pPr>
                      <a:r>
                        <a:rPr lang="en-GB" sz="1400" dirty="0"/>
                        <a:t>Visit a town near Bracknell and compare them.</a:t>
                      </a:r>
                    </a:p>
                    <a:p>
                      <a:pPr marL="285750" indent="-285750">
                        <a:buFont typeface="Arial" panose="020B0604020202020204" pitchFamily="34" charset="0"/>
                        <a:buChar char="•"/>
                      </a:pPr>
                      <a:endParaRPr lang="en-GB" sz="1400" dirty="0"/>
                    </a:p>
                    <a:p>
                      <a:pPr marL="285750" indent="-285750">
                        <a:buFont typeface="Arial" panose="020B0604020202020204" pitchFamily="34" charset="0"/>
                        <a:buChar char="•"/>
                      </a:pPr>
                      <a:endParaRPr lang="en-GB" sz="1400" dirty="0"/>
                    </a:p>
                  </a:txBody>
                  <a:tcPr>
                    <a:solidFill>
                      <a:schemeClr val="accent6">
                        <a:lumMod val="40000"/>
                        <a:lumOff val="60000"/>
                      </a:schemeClr>
                    </a:solidFill>
                  </a:tcPr>
                </a:tc>
                <a:extLst>
                  <a:ext uri="{0D108BD9-81ED-4DB2-BD59-A6C34878D82A}">
                    <a16:rowId xmlns:a16="http://schemas.microsoft.com/office/drawing/2014/main" val="3140981001"/>
                  </a:ext>
                </a:extLst>
              </a:tr>
            </a:tbl>
          </a:graphicData>
        </a:graphic>
      </p:graphicFrame>
      <p:pic>
        <p:nvPicPr>
          <p:cNvPr id="10" name="Picture 9">
            <a:extLst>
              <a:ext uri="{FF2B5EF4-FFF2-40B4-BE49-F238E27FC236}">
                <a16:creationId xmlns:a16="http://schemas.microsoft.com/office/drawing/2014/main" id="{432D9F17-DD83-4969-8CB7-7CD8B7D720FE}"/>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678807" y="3532295"/>
            <a:ext cx="3500582" cy="2447673"/>
          </a:xfrm>
          <a:prstGeom prst="rect">
            <a:avLst/>
          </a:prstGeom>
        </p:spPr>
      </p:pic>
    </p:spTree>
    <p:extLst>
      <p:ext uri="{BB962C8B-B14F-4D97-AF65-F5344CB8AC3E}">
        <p14:creationId xmlns:p14="http://schemas.microsoft.com/office/powerpoint/2010/main" val="8065550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A0BCD6B-BA93-46F9-A5F6-58811D494BF1}"/>
              </a:ext>
            </a:extLst>
          </p:cNvPr>
          <p:cNvSpPr txBox="1"/>
          <p:nvPr/>
        </p:nvSpPr>
        <p:spPr>
          <a:xfrm>
            <a:off x="1234580" y="80401"/>
            <a:ext cx="9722840" cy="369332"/>
          </a:xfrm>
          <a:prstGeom prst="rect">
            <a:avLst/>
          </a:prstGeom>
          <a:solidFill>
            <a:schemeClr val="accent1">
              <a:lumMod val="75000"/>
            </a:schemeClr>
          </a:solidFill>
          <a:ln w="19050">
            <a:solidFill>
              <a:schemeClr val="tx1"/>
            </a:solidFill>
          </a:ln>
        </p:spPr>
        <p:txBody>
          <a:bodyPr wrap="square" rtlCol="0">
            <a:spAutoFit/>
          </a:bodyPr>
          <a:lstStyle/>
          <a:p>
            <a:pPr algn="ctr"/>
            <a:r>
              <a:rPr lang="en-GB" b="1" dirty="0">
                <a:solidFill>
                  <a:srgbClr val="FFFF00"/>
                </a:solidFill>
                <a:latin typeface="Arial" panose="020B0604020202020204" pitchFamily="34" charset="0"/>
                <a:cs typeface="Arial" panose="020B0604020202020204" pitchFamily="34" charset="0"/>
              </a:rPr>
              <a:t>Bracknell - Local Study - Year 4 </a:t>
            </a:r>
            <a:r>
              <a:rPr lang="en-GB" dirty="0">
                <a:solidFill>
                  <a:srgbClr val="FFFF00"/>
                </a:solidFill>
                <a:latin typeface="Arial" panose="020B0604020202020204" pitchFamily="34" charset="0"/>
                <a:cs typeface="Arial" panose="020B0604020202020204" pitchFamily="34" charset="0"/>
              </a:rPr>
              <a:t>	</a:t>
            </a:r>
            <a:endParaRPr lang="en-GB" i="1" dirty="0">
              <a:solidFill>
                <a:srgbClr val="FFFF00"/>
              </a:solidFill>
              <a:latin typeface="Arial" panose="020B0604020202020204" pitchFamily="34" charset="0"/>
              <a:cs typeface="Arial" panose="020B0604020202020204" pitchFamily="34" charset="0"/>
            </a:endParaRPr>
          </a:p>
        </p:txBody>
      </p:sp>
      <p:graphicFrame>
        <p:nvGraphicFramePr>
          <p:cNvPr id="11" name="Table 10">
            <a:extLst>
              <a:ext uri="{FF2B5EF4-FFF2-40B4-BE49-F238E27FC236}">
                <a16:creationId xmlns:a16="http://schemas.microsoft.com/office/drawing/2014/main" id="{A1B21355-C57A-41CE-9696-41478F61025A}"/>
              </a:ext>
            </a:extLst>
          </p:cNvPr>
          <p:cNvGraphicFramePr>
            <a:graphicFrameLocks noGrp="1"/>
          </p:cNvGraphicFramePr>
          <p:nvPr>
            <p:extLst>
              <p:ext uri="{D42A27DB-BD31-4B8C-83A1-F6EECF244321}">
                <p14:modId xmlns:p14="http://schemas.microsoft.com/office/powerpoint/2010/main" val="2834424182"/>
              </p:ext>
            </p:extLst>
          </p:nvPr>
        </p:nvGraphicFramePr>
        <p:xfrm>
          <a:off x="8007737" y="3815580"/>
          <a:ext cx="3722255" cy="2755826"/>
        </p:xfrm>
        <a:graphic>
          <a:graphicData uri="http://schemas.openxmlformats.org/drawingml/2006/table">
            <a:tbl>
              <a:tblPr firstRow="1" bandRow="1">
                <a:tableStyleId>{F5AB1C69-6EDB-4FF4-983F-18BD219EF322}</a:tableStyleId>
              </a:tblPr>
              <a:tblGrid>
                <a:gridCol w="3722255">
                  <a:extLst>
                    <a:ext uri="{9D8B030D-6E8A-4147-A177-3AD203B41FA5}">
                      <a16:colId xmlns:a16="http://schemas.microsoft.com/office/drawing/2014/main" val="2606679746"/>
                    </a:ext>
                  </a:extLst>
                </a:gridCol>
              </a:tblGrid>
              <a:tr h="304769">
                <a:tc>
                  <a:txBody>
                    <a:bodyPr/>
                    <a:lstStyle/>
                    <a:p>
                      <a:pPr algn="ctr"/>
                      <a:r>
                        <a:rPr lang="en-GB" sz="1600" b="1" dirty="0">
                          <a:solidFill>
                            <a:schemeClr val="tx1"/>
                          </a:solidFill>
                        </a:rPr>
                        <a:t>Sentence Stems</a:t>
                      </a:r>
                    </a:p>
                  </a:txBody>
                  <a:tcPr>
                    <a:solidFill>
                      <a:schemeClr val="accent1">
                        <a:lumMod val="60000"/>
                        <a:lumOff val="40000"/>
                      </a:schemeClr>
                    </a:solidFill>
                  </a:tcPr>
                </a:tc>
                <a:extLst>
                  <a:ext uri="{0D108BD9-81ED-4DB2-BD59-A6C34878D82A}">
                    <a16:rowId xmlns:a16="http://schemas.microsoft.com/office/drawing/2014/main" val="3820405797"/>
                  </a:ext>
                </a:extLst>
              </a:tr>
              <a:tr h="1246782">
                <a:tc>
                  <a:txBody>
                    <a:bodyPr/>
                    <a:lstStyle/>
                    <a:p>
                      <a:r>
                        <a:rPr lang="en-GB" sz="1400" b="1" dirty="0"/>
                        <a:t>I agree with… because…</a:t>
                      </a:r>
                    </a:p>
                    <a:p>
                      <a:r>
                        <a:rPr lang="en-GB" sz="1400" b="1" dirty="0"/>
                        <a:t>I disagree with… because…</a:t>
                      </a:r>
                    </a:p>
                    <a:p>
                      <a:r>
                        <a:rPr lang="en-GB" sz="1400" b="1" dirty="0"/>
                        <a:t>I would like to challenge the view…</a:t>
                      </a:r>
                    </a:p>
                    <a:p>
                      <a:r>
                        <a:rPr lang="en-GB" sz="1400" b="1" dirty="0"/>
                        <a:t>Adding onto …’s point…</a:t>
                      </a:r>
                    </a:p>
                    <a:p>
                      <a:r>
                        <a:rPr lang="en-GB" sz="1400" b="1" dirty="0"/>
                        <a:t>In my opinion…</a:t>
                      </a:r>
                    </a:p>
                    <a:p>
                      <a:r>
                        <a:rPr lang="en-GB" sz="1400" b="1" dirty="0"/>
                        <a:t>I know this because…</a:t>
                      </a:r>
                    </a:p>
                  </a:txBody>
                  <a:tcPr>
                    <a:solidFill>
                      <a:schemeClr val="accent1">
                        <a:lumMod val="20000"/>
                        <a:lumOff val="80000"/>
                      </a:schemeClr>
                    </a:solidFill>
                  </a:tcPr>
                </a:tc>
                <a:extLst>
                  <a:ext uri="{0D108BD9-81ED-4DB2-BD59-A6C34878D82A}">
                    <a16:rowId xmlns:a16="http://schemas.microsoft.com/office/drawing/2014/main" val="3140981001"/>
                  </a:ext>
                </a:extLst>
              </a:tr>
              <a:tr h="277063">
                <a:tc>
                  <a:txBody>
                    <a:bodyPr/>
                    <a:lstStyle/>
                    <a:p>
                      <a:r>
                        <a:rPr lang="en-GB" sz="1400" b="1" dirty="0"/>
                        <a:t>Recommended Reads</a:t>
                      </a:r>
                    </a:p>
                  </a:txBody>
                  <a:tcPr>
                    <a:solidFill>
                      <a:schemeClr val="accent1">
                        <a:lumMod val="60000"/>
                        <a:lumOff val="40000"/>
                      </a:schemeClr>
                    </a:solidFill>
                  </a:tcPr>
                </a:tc>
                <a:extLst>
                  <a:ext uri="{0D108BD9-81ED-4DB2-BD59-A6C34878D82A}">
                    <a16:rowId xmlns:a16="http://schemas.microsoft.com/office/drawing/2014/main" val="269922492"/>
                  </a:ext>
                </a:extLst>
              </a:tr>
              <a:tr h="744146">
                <a:tc>
                  <a:txBody>
                    <a:bodyPr/>
                    <a:lstStyle/>
                    <a:p>
                      <a:r>
                        <a:rPr lang="en-GB" sz="1400" b="1" dirty="0"/>
                        <a:t>American Authors – The boy who lots his face by L. Sachar.</a:t>
                      </a:r>
                    </a:p>
                  </a:txBody>
                  <a:tcPr>
                    <a:solidFill>
                      <a:schemeClr val="accent1">
                        <a:lumMod val="20000"/>
                        <a:lumOff val="80000"/>
                      </a:schemeClr>
                    </a:solidFill>
                  </a:tcPr>
                </a:tc>
                <a:extLst>
                  <a:ext uri="{0D108BD9-81ED-4DB2-BD59-A6C34878D82A}">
                    <a16:rowId xmlns:a16="http://schemas.microsoft.com/office/drawing/2014/main" val="2905839157"/>
                  </a:ext>
                </a:extLst>
              </a:tr>
            </a:tbl>
          </a:graphicData>
        </a:graphic>
      </p:graphicFrame>
      <p:graphicFrame>
        <p:nvGraphicFramePr>
          <p:cNvPr id="13" name="Table 12">
            <a:extLst>
              <a:ext uri="{FF2B5EF4-FFF2-40B4-BE49-F238E27FC236}">
                <a16:creationId xmlns:a16="http://schemas.microsoft.com/office/drawing/2014/main" id="{48053EDB-FB85-4D6E-B38B-717C0B857BEC}"/>
              </a:ext>
            </a:extLst>
          </p:cNvPr>
          <p:cNvGraphicFramePr>
            <a:graphicFrameLocks noGrp="1"/>
          </p:cNvGraphicFramePr>
          <p:nvPr>
            <p:extLst>
              <p:ext uri="{D42A27DB-BD31-4B8C-83A1-F6EECF244321}">
                <p14:modId xmlns:p14="http://schemas.microsoft.com/office/powerpoint/2010/main" val="1813759934"/>
              </p:ext>
            </p:extLst>
          </p:nvPr>
        </p:nvGraphicFramePr>
        <p:xfrm>
          <a:off x="7838626" y="570427"/>
          <a:ext cx="4060476" cy="3072842"/>
        </p:xfrm>
        <a:graphic>
          <a:graphicData uri="http://schemas.openxmlformats.org/drawingml/2006/table">
            <a:tbl>
              <a:tblPr firstRow="1" bandRow="1">
                <a:tableStyleId>{F5AB1C69-6EDB-4FF4-983F-18BD219EF322}</a:tableStyleId>
              </a:tblPr>
              <a:tblGrid>
                <a:gridCol w="2066218">
                  <a:extLst>
                    <a:ext uri="{9D8B030D-6E8A-4147-A177-3AD203B41FA5}">
                      <a16:colId xmlns:a16="http://schemas.microsoft.com/office/drawing/2014/main" val="1800091382"/>
                    </a:ext>
                  </a:extLst>
                </a:gridCol>
                <a:gridCol w="1994258">
                  <a:extLst>
                    <a:ext uri="{9D8B030D-6E8A-4147-A177-3AD203B41FA5}">
                      <a16:colId xmlns:a16="http://schemas.microsoft.com/office/drawing/2014/main" val="1336060009"/>
                    </a:ext>
                  </a:extLst>
                </a:gridCol>
              </a:tblGrid>
              <a:tr h="315321">
                <a:tc gridSpan="2">
                  <a:txBody>
                    <a:bodyPr/>
                    <a:lstStyle/>
                    <a:p>
                      <a:pPr algn="ctr"/>
                      <a:r>
                        <a:rPr lang="en-GB" sz="1600" dirty="0">
                          <a:solidFill>
                            <a:schemeClr val="tx1"/>
                          </a:solidFill>
                        </a:rPr>
                        <a:t>Oracy Skills</a:t>
                      </a:r>
                      <a:endParaRPr lang="en-GB" sz="1600" dirty="0">
                        <a:solidFill>
                          <a:schemeClr val="tx1"/>
                        </a:solidFill>
                        <a:latin typeface="Arial" panose="020B0604020202020204" pitchFamily="34" charset="0"/>
                        <a:cs typeface="Arial" panose="020B0604020202020204" pitchFamily="34" charset="0"/>
                      </a:endParaRPr>
                    </a:p>
                  </a:txBody>
                  <a:tcPr>
                    <a:solidFill>
                      <a:schemeClr val="accent1">
                        <a:lumMod val="60000"/>
                        <a:lumOff val="40000"/>
                      </a:schemeClr>
                    </a:solidFill>
                  </a:tcPr>
                </a:tc>
                <a:tc hMerge="1">
                  <a:txBody>
                    <a:bodyPr/>
                    <a:lstStyle/>
                    <a:p>
                      <a:endParaRPr lang="en-GB" dirty="0"/>
                    </a:p>
                  </a:txBody>
                  <a:tcPr/>
                </a:tc>
                <a:extLst>
                  <a:ext uri="{0D108BD9-81ED-4DB2-BD59-A6C34878D82A}">
                    <a16:rowId xmlns:a16="http://schemas.microsoft.com/office/drawing/2014/main" val="4176502035"/>
                  </a:ext>
                </a:extLst>
              </a:tr>
              <a:tr h="1332949">
                <a:tc>
                  <a:txBody>
                    <a:bodyPr/>
                    <a:lstStyle/>
                    <a:p>
                      <a:r>
                        <a:rPr lang="en-GB" sz="1600" b="1" dirty="0"/>
                        <a:t>Social</a:t>
                      </a:r>
                      <a:endParaRPr lang="en-GB" sz="1800" b="0" i="0" u="none" strike="noStrike" kern="1200" baseline="0" dirty="0">
                        <a:solidFill>
                          <a:schemeClr val="dk1"/>
                        </a:solidFill>
                        <a:latin typeface="+mn-lt"/>
                        <a:ea typeface="+mn-ea"/>
                        <a:cs typeface="+mn-cs"/>
                      </a:endParaRPr>
                    </a:p>
                    <a:p>
                      <a:r>
                        <a:rPr lang="en-GB" sz="1200" b="1" i="0" u="none" strike="noStrike" kern="1200" baseline="0" dirty="0">
                          <a:solidFill>
                            <a:schemeClr val="dk1"/>
                          </a:solidFill>
                          <a:latin typeface="+mn-lt"/>
                          <a:ea typeface="+mn-ea"/>
                          <a:cs typeface="+mn-cs"/>
                        </a:rPr>
                        <a:t>To consider the impact of their words on others when giving feedback </a:t>
                      </a:r>
                      <a:endParaRPr lang="en-GB" sz="1200" b="0" i="0" u="none" strike="noStrike" kern="1200" baseline="0" dirty="0">
                        <a:solidFill>
                          <a:schemeClr val="dk1"/>
                        </a:solidFill>
                        <a:latin typeface="+mn-lt"/>
                        <a:ea typeface="+mn-ea"/>
                        <a:cs typeface="+mn-cs"/>
                      </a:endParaRPr>
                    </a:p>
                    <a:p>
                      <a:endParaRPr lang="en-GB" sz="1100" b="0" dirty="0"/>
                    </a:p>
                  </a:txBody>
                  <a:tcPr>
                    <a:solidFill>
                      <a:schemeClr val="accent1">
                        <a:lumMod val="40000"/>
                        <a:lumOff val="60000"/>
                      </a:schemeClr>
                    </a:solidFill>
                  </a:tcPr>
                </a:tc>
                <a:tc>
                  <a:txBody>
                    <a:bodyPr/>
                    <a:lstStyle/>
                    <a:p>
                      <a:r>
                        <a:rPr lang="en-GB" sz="1600" b="1" dirty="0"/>
                        <a:t>Cognitive</a:t>
                      </a:r>
                      <a:endParaRPr lang="en-GB" sz="1800" b="0" i="0" u="none" strike="noStrike" kern="1200" baseline="0" dirty="0">
                        <a:solidFill>
                          <a:schemeClr val="dk1"/>
                        </a:solidFill>
                        <a:latin typeface="+mn-lt"/>
                        <a:ea typeface="+mn-ea"/>
                        <a:cs typeface="+mn-cs"/>
                      </a:endParaRPr>
                    </a:p>
                    <a:p>
                      <a:r>
                        <a:rPr lang="en-GB" sz="1100" b="1" i="0" u="none" strike="noStrike" kern="1200" baseline="0" dirty="0">
                          <a:solidFill>
                            <a:schemeClr val="dk1"/>
                          </a:solidFill>
                          <a:latin typeface="+mn-lt"/>
                          <a:ea typeface="+mn-ea"/>
                          <a:cs typeface="+mn-cs"/>
                        </a:rPr>
                        <a:t>To be able to give supporting evidence e.g. citing a text or previous example or historical event. </a:t>
                      </a:r>
                      <a:endParaRPr lang="en-GB" sz="1100" b="0" i="0" u="none" strike="noStrike" kern="1200" baseline="0" dirty="0">
                        <a:solidFill>
                          <a:schemeClr val="dk1"/>
                        </a:solidFill>
                        <a:latin typeface="+mn-lt"/>
                        <a:ea typeface="+mn-ea"/>
                        <a:cs typeface="+mn-cs"/>
                      </a:endParaRPr>
                    </a:p>
                    <a:p>
                      <a:endParaRPr lang="en-GB" sz="1400" b="1" dirty="0"/>
                    </a:p>
                  </a:txBody>
                  <a:tcPr>
                    <a:solidFill>
                      <a:schemeClr val="accent1">
                        <a:lumMod val="20000"/>
                        <a:lumOff val="80000"/>
                      </a:schemeClr>
                    </a:solidFill>
                  </a:tcPr>
                </a:tc>
                <a:extLst>
                  <a:ext uri="{0D108BD9-81ED-4DB2-BD59-A6C34878D82A}">
                    <a16:rowId xmlns:a16="http://schemas.microsoft.com/office/drawing/2014/main" val="3790950350"/>
                  </a:ext>
                </a:extLst>
              </a:tr>
              <a:tr h="1404613">
                <a:tc>
                  <a:txBody>
                    <a:bodyPr/>
                    <a:lstStyle/>
                    <a:p>
                      <a:r>
                        <a:rPr lang="en-GB" sz="1600" b="1" dirty="0"/>
                        <a:t>Linguistic</a:t>
                      </a:r>
                      <a:endParaRPr lang="en-GB" sz="1800" b="0" i="0" u="none" strike="noStrike" kern="1200" baseline="0" dirty="0">
                        <a:solidFill>
                          <a:schemeClr val="dk1"/>
                        </a:solidFill>
                        <a:latin typeface="+mn-lt"/>
                        <a:ea typeface="+mn-ea"/>
                        <a:cs typeface="+mn-cs"/>
                      </a:endParaRPr>
                    </a:p>
                    <a:p>
                      <a:r>
                        <a:rPr lang="en-GB" sz="1200" b="1" i="0" u="none" strike="noStrike" kern="1200" baseline="0" dirty="0">
                          <a:solidFill>
                            <a:schemeClr val="dk1"/>
                          </a:solidFill>
                          <a:latin typeface="+mn-lt"/>
                          <a:ea typeface="+mn-ea"/>
                          <a:cs typeface="+mn-cs"/>
                        </a:rPr>
                        <a:t>To carefully consider words and phrases they use to express their ideas and how this supports the </a:t>
                      </a:r>
                      <a:endParaRPr lang="en-GB" sz="1200" b="0" i="0" u="none" strike="noStrike" kern="1200" baseline="0" dirty="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dirty="0"/>
                    </a:p>
                  </a:txBody>
                  <a:tcPr>
                    <a:solidFill>
                      <a:schemeClr val="accent1">
                        <a:lumMod val="20000"/>
                        <a:lumOff val="80000"/>
                      </a:schemeClr>
                    </a:solidFill>
                  </a:tcPr>
                </a:tc>
                <a:tc>
                  <a:txBody>
                    <a:bodyPr/>
                    <a:lstStyle/>
                    <a:p>
                      <a:r>
                        <a:rPr lang="en-GB" sz="1600" b="1" dirty="0"/>
                        <a:t>Physical</a:t>
                      </a:r>
                      <a:endParaRPr lang="en-GB" sz="1800" b="0" i="0" u="none" strike="noStrike" kern="1200" baseline="0" dirty="0">
                        <a:solidFill>
                          <a:schemeClr val="dk1"/>
                        </a:solidFill>
                        <a:latin typeface="+mn-lt"/>
                        <a:ea typeface="+mn-ea"/>
                        <a:cs typeface="+mn-cs"/>
                      </a:endParaRPr>
                    </a:p>
                    <a:p>
                      <a:r>
                        <a:rPr lang="en-GB" sz="1200" b="1" i="0" u="none" strike="noStrike" kern="1200" baseline="0" dirty="0">
                          <a:solidFill>
                            <a:schemeClr val="dk1"/>
                          </a:solidFill>
                          <a:latin typeface="+mn-lt"/>
                          <a:ea typeface="+mn-ea"/>
                          <a:cs typeface="+mn-cs"/>
                        </a:rPr>
                        <a:t>To consider movement when addressing an audience </a:t>
                      </a:r>
                      <a:endParaRPr lang="en-GB" sz="1200" b="0" i="0" u="none" strike="noStrike" kern="1200" baseline="0" dirty="0">
                        <a:solidFill>
                          <a:schemeClr val="dk1"/>
                        </a:solidFill>
                        <a:latin typeface="+mn-lt"/>
                        <a:ea typeface="+mn-ea"/>
                        <a:cs typeface="+mn-cs"/>
                      </a:endParaRPr>
                    </a:p>
                    <a:p>
                      <a:endParaRPr lang="en-GB" sz="1400" b="1" dirty="0"/>
                    </a:p>
                  </a:txBody>
                  <a:tcPr>
                    <a:solidFill>
                      <a:schemeClr val="accent1">
                        <a:lumMod val="40000"/>
                        <a:lumOff val="60000"/>
                      </a:schemeClr>
                    </a:solidFill>
                  </a:tcPr>
                </a:tc>
                <a:extLst>
                  <a:ext uri="{0D108BD9-81ED-4DB2-BD59-A6C34878D82A}">
                    <a16:rowId xmlns:a16="http://schemas.microsoft.com/office/drawing/2014/main" val="3029695232"/>
                  </a:ext>
                </a:extLst>
              </a:tr>
            </a:tbl>
          </a:graphicData>
        </a:graphic>
      </p:graphicFrame>
      <p:graphicFrame>
        <p:nvGraphicFramePr>
          <p:cNvPr id="10" name="Table 9">
            <a:extLst>
              <a:ext uri="{FF2B5EF4-FFF2-40B4-BE49-F238E27FC236}">
                <a16:creationId xmlns:a16="http://schemas.microsoft.com/office/drawing/2014/main" id="{95B35C60-BA92-4B1F-A8C3-81100390F0EF}"/>
              </a:ext>
            </a:extLst>
          </p:cNvPr>
          <p:cNvGraphicFramePr>
            <a:graphicFrameLocks noGrp="1"/>
          </p:cNvGraphicFramePr>
          <p:nvPr>
            <p:extLst>
              <p:ext uri="{D42A27DB-BD31-4B8C-83A1-F6EECF244321}">
                <p14:modId xmlns:p14="http://schemas.microsoft.com/office/powerpoint/2010/main" val="1401664776"/>
              </p:ext>
            </p:extLst>
          </p:nvPr>
        </p:nvGraphicFramePr>
        <p:xfrm>
          <a:off x="738754" y="570427"/>
          <a:ext cx="6027806" cy="4724400"/>
        </p:xfrm>
        <a:graphic>
          <a:graphicData uri="http://schemas.openxmlformats.org/drawingml/2006/table">
            <a:tbl>
              <a:tblPr firstRow="1" bandRow="1">
                <a:tableStyleId>{F5AB1C69-6EDB-4FF4-983F-18BD219EF322}</a:tableStyleId>
              </a:tblPr>
              <a:tblGrid>
                <a:gridCol w="6027806">
                  <a:extLst>
                    <a:ext uri="{9D8B030D-6E8A-4147-A177-3AD203B41FA5}">
                      <a16:colId xmlns:a16="http://schemas.microsoft.com/office/drawing/2014/main" val="2606679746"/>
                    </a:ext>
                  </a:extLst>
                </a:gridCol>
              </a:tblGrid>
              <a:tr h="359876">
                <a:tc>
                  <a:txBody>
                    <a:bodyPr/>
                    <a:lstStyle/>
                    <a:p>
                      <a:pPr algn="ctr"/>
                      <a:r>
                        <a:rPr lang="en-GB" sz="1800" dirty="0">
                          <a:solidFill>
                            <a:schemeClr val="tx1"/>
                          </a:solidFill>
                        </a:rPr>
                        <a:t>Sticky Knowledge</a:t>
                      </a:r>
                    </a:p>
                  </a:txBody>
                  <a:tcPr>
                    <a:solidFill>
                      <a:schemeClr val="accent1">
                        <a:lumMod val="60000"/>
                        <a:lumOff val="40000"/>
                      </a:schemeClr>
                    </a:solidFill>
                  </a:tcPr>
                </a:tc>
                <a:extLst>
                  <a:ext uri="{0D108BD9-81ED-4DB2-BD59-A6C34878D82A}">
                    <a16:rowId xmlns:a16="http://schemas.microsoft.com/office/drawing/2014/main" val="3820405797"/>
                  </a:ext>
                </a:extLst>
              </a:tr>
              <a:tr h="4002331">
                <a:tc>
                  <a:txBody>
                    <a:bodyPr/>
                    <a:lstStyle/>
                    <a:p>
                      <a:r>
                        <a:rPr lang="en-GB" sz="1400" b="1" u="none" dirty="0">
                          <a:solidFill>
                            <a:schemeClr val="tx1"/>
                          </a:solidFill>
                        </a:rPr>
                        <a:t>Recognise why Bracknell has changed over the years to become a modern town.</a:t>
                      </a:r>
                    </a:p>
                    <a:p>
                      <a:r>
                        <a:rPr lang="en-GB" sz="1400" b="1" u="none" dirty="0">
                          <a:solidFill>
                            <a:schemeClr val="tx1"/>
                          </a:solidFill>
                        </a:rPr>
                        <a:t>Understand the chronology involved in these changes.</a:t>
                      </a:r>
                    </a:p>
                    <a:p>
                      <a:r>
                        <a:rPr lang="en-GB" sz="1400" b="1" u="none" dirty="0">
                          <a:solidFill>
                            <a:schemeClr val="tx1"/>
                          </a:solidFill>
                        </a:rPr>
                        <a:t>Understand the effect of these changes in the physical features of the area. </a:t>
                      </a:r>
                    </a:p>
                    <a:p>
                      <a:r>
                        <a:rPr lang="en-GB" sz="1400" b="1" u="none" dirty="0">
                          <a:solidFill>
                            <a:schemeClr val="tx1"/>
                          </a:solidFill>
                        </a:rPr>
                        <a:t>Understand how humans can affect the area they live in and introduce features in their local environment.</a:t>
                      </a:r>
                    </a:p>
                    <a:p>
                      <a:r>
                        <a:rPr lang="en-GB" sz="1400" b="1" u="none" dirty="0">
                          <a:solidFill>
                            <a:schemeClr val="tx1"/>
                          </a:solidFill>
                        </a:rPr>
                        <a:t>Recognise the influence of the different cultures in England and how they reflect in their local area. </a:t>
                      </a:r>
                    </a:p>
                    <a:p>
                      <a:r>
                        <a:rPr lang="en-GB" sz="1400" b="1" u="none" dirty="0">
                          <a:solidFill>
                            <a:schemeClr val="tx1"/>
                          </a:solidFill>
                        </a:rPr>
                        <a:t>Understand that Bracknell was a new town and that brought a big influx of Londoners to live in this part of Berkshire.</a:t>
                      </a:r>
                    </a:p>
                    <a:p>
                      <a:r>
                        <a:rPr lang="en-GB" sz="1400" b="1" u="none" dirty="0">
                          <a:solidFill>
                            <a:schemeClr val="tx1"/>
                          </a:solidFill>
                        </a:rPr>
                        <a:t>Understand that economic development has changed Bracknell.</a:t>
                      </a:r>
                    </a:p>
                    <a:p>
                      <a:r>
                        <a:rPr lang="en-GB" sz="1400" b="1" u="none" dirty="0">
                          <a:solidFill>
                            <a:schemeClr val="tx1"/>
                          </a:solidFill>
                        </a:rPr>
                        <a:t>Understand that a local area can be represented by a sketch map and it can include physical, human features. </a:t>
                      </a:r>
                    </a:p>
                    <a:p>
                      <a:r>
                        <a:rPr lang="en-GB" sz="1400" b="1" u="none" dirty="0">
                          <a:solidFill>
                            <a:schemeClr val="tx1"/>
                          </a:solidFill>
                        </a:rPr>
                        <a:t>Understand how keys make map reading clear.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t>Understand the meaning of Landmark and recognise a range of Landmarks in the USA., both natural and man-made.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t>Recognise that the Americas were explored by different groups of people, including the Vikings, the English and the Spanish.</a:t>
                      </a:r>
                    </a:p>
                    <a:p>
                      <a:endParaRPr lang="en-GB" sz="1400" b="1" u="none" dirty="0">
                        <a:solidFill>
                          <a:schemeClr val="tx1"/>
                        </a:solidFill>
                      </a:endParaRPr>
                    </a:p>
                    <a:p>
                      <a:endParaRPr lang="en-GB" sz="1400" b="1" u="none" dirty="0">
                        <a:solidFill>
                          <a:schemeClr val="tx1"/>
                        </a:solidFill>
                      </a:endParaRPr>
                    </a:p>
                  </a:txBody>
                  <a:tcPr>
                    <a:solidFill>
                      <a:schemeClr val="accent4">
                        <a:lumMod val="20000"/>
                        <a:lumOff val="80000"/>
                      </a:schemeClr>
                    </a:solidFill>
                  </a:tcPr>
                </a:tc>
                <a:extLst>
                  <a:ext uri="{0D108BD9-81ED-4DB2-BD59-A6C34878D82A}">
                    <a16:rowId xmlns:a16="http://schemas.microsoft.com/office/drawing/2014/main" val="3140981001"/>
                  </a:ext>
                </a:extLst>
              </a:tr>
            </a:tbl>
          </a:graphicData>
        </a:graphic>
      </p:graphicFrame>
      <p:pic>
        <p:nvPicPr>
          <p:cNvPr id="6" name="Picture 5">
            <a:extLst>
              <a:ext uri="{FF2B5EF4-FFF2-40B4-BE49-F238E27FC236}">
                <a16:creationId xmlns:a16="http://schemas.microsoft.com/office/drawing/2014/main" id="{5F064DC7-6BCE-45EE-8C1B-A36D7B47F9E6}"/>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51724" y="4870382"/>
            <a:ext cx="2508585" cy="1881439"/>
          </a:xfrm>
          <a:prstGeom prst="rect">
            <a:avLst/>
          </a:prstGeom>
        </p:spPr>
      </p:pic>
      <p:pic>
        <p:nvPicPr>
          <p:cNvPr id="9" name="Picture 8">
            <a:extLst>
              <a:ext uri="{FF2B5EF4-FFF2-40B4-BE49-F238E27FC236}">
                <a16:creationId xmlns:a16="http://schemas.microsoft.com/office/drawing/2014/main" id="{6A2678D8-9B61-47AA-BB12-6187AA70D01C}"/>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4261085" y="4935462"/>
            <a:ext cx="2505475" cy="1895810"/>
          </a:xfrm>
          <a:prstGeom prst="rect">
            <a:avLst/>
          </a:prstGeom>
        </p:spPr>
      </p:pic>
    </p:spTree>
    <p:extLst>
      <p:ext uri="{BB962C8B-B14F-4D97-AF65-F5344CB8AC3E}">
        <p14:creationId xmlns:p14="http://schemas.microsoft.com/office/powerpoint/2010/main" val="30664172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112</TotalTime>
  <Words>613</Words>
  <Application>Microsoft Office PowerPoint</Application>
  <PresentationFormat>Widescreen</PresentationFormat>
  <Paragraphs>79</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 Holland</dc:creator>
  <cp:lastModifiedBy>Natasha Bartram</cp:lastModifiedBy>
  <cp:revision>24</cp:revision>
  <dcterms:created xsi:type="dcterms:W3CDTF">2023-01-02T18:11:59Z</dcterms:created>
  <dcterms:modified xsi:type="dcterms:W3CDTF">2024-09-11T12:53:08Z</dcterms:modified>
</cp:coreProperties>
</file>