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8" r:id="rId3"/>
  </p:sldIdLst>
  <p:sldSz cx="9906000" cy="6858000" type="A4"/>
  <p:notesSz cx="7053263" cy="10180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CC00CC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22" autoAdjust="0"/>
    <p:restoredTop sz="93995" autoAdjust="0"/>
  </p:normalViewPr>
  <p:slideViewPr>
    <p:cSldViewPr snapToGrid="0" snapToObjects="1">
      <p:cViewPr varScale="1">
        <p:scale>
          <a:sx n="64" d="100"/>
          <a:sy n="64" d="100"/>
        </p:scale>
        <p:origin x="1532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56414" cy="510800"/>
          </a:xfrm>
          <a:prstGeom prst="rect">
            <a:avLst/>
          </a:prstGeom>
        </p:spPr>
        <p:txBody>
          <a:bodyPr vert="horz" lIns="94081" tIns="47040" rIns="94081" bIns="47040" numCol="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4081" tIns="47040" rIns="94081" bIns="47040" numCol="1" rtlCol="0"/>
          <a:lstStyle>
            <a:lvl1pPr algn="r">
              <a:defRPr sz="1300"/>
            </a:lvl1pPr>
          </a:lstStyle>
          <a:p>
            <a:fld id="{74DA69C8-F84C-2947-85D9-F4E475966ECC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4575" y="1271588"/>
            <a:ext cx="4964113" cy="3436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81" tIns="47040" rIns="94081" bIns="4704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99432"/>
            <a:ext cx="5642610" cy="4008626"/>
          </a:xfrm>
          <a:prstGeom prst="rect">
            <a:avLst/>
          </a:prstGeom>
        </p:spPr>
        <p:txBody>
          <a:bodyPr vert="horz" lIns="94081" tIns="47040" rIns="94081" bIns="4704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669840"/>
            <a:ext cx="3056414" cy="510799"/>
          </a:xfrm>
          <a:prstGeom prst="rect">
            <a:avLst/>
          </a:prstGeom>
        </p:spPr>
        <p:txBody>
          <a:bodyPr vert="horz" lIns="94081" tIns="47040" rIns="94081" bIns="47040" numCol="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4081" tIns="47040" rIns="94081" bIns="47040" numCol="1" rtlCol="0" anchor="b"/>
          <a:lstStyle>
            <a:lvl1pPr algn="r">
              <a:defRPr sz="13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69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740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0BCD6B-BA93-46F9-A5F6-58811D494BF1}"/>
              </a:ext>
            </a:extLst>
          </p:cNvPr>
          <p:cNvSpPr txBox="1"/>
          <p:nvPr/>
        </p:nvSpPr>
        <p:spPr>
          <a:xfrm>
            <a:off x="83890" y="109057"/>
            <a:ext cx="9722840" cy="461665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FF00"/>
                </a:solidFill>
                <a:latin typeface="Kinetic Letters Joined" pitchFamily="50" charset="0"/>
                <a:cs typeface="Arial" panose="020B0604020202020204" pitchFamily="34" charset="0"/>
              </a:rPr>
              <a:t>The Romans - Year 4 </a:t>
            </a:r>
            <a:endParaRPr lang="en-GB" sz="2400" i="1" dirty="0">
              <a:solidFill>
                <a:srgbClr val="FFFF00"/>
              </a:solidFill>
              <a:latin typeface="Kinetic Letters Joined" pitchFamily="50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48F1B75-C2BC-47F9-9206-A15257011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094907"/>
              </p:ext>
            </p:extLst>
          </p:nvPr>
        </p:nvGraphicFramePr>
        <p:xfrm>
          <a:off x="83890" y="589269"/>
          <a:ext cx="5976668" cy="222002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0746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566592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64310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2200" dirty="0">
                          <a:solidFill>
                            <a:srgbClr val="FFFF00"/>
                          </a:solidFill>
                          <a:highlight>
                            <a:srgbClr val="FF0000"/>
                          </a:highlight>
                          <a:latin typeface="Kinetic Letters Joined" pitchFamily="50" charset="0"/>
                        </a:rPr>
                        <a:t>Discussion Topics and Enquiry Questions</a:t>
                      </a:r>
                      <a:endParaRPr lang="en-GB" altLang="en-GB" sz="2200" dirty="0">
                        <a:solidFill>
                          <a:srgbClr val="FFFF00"/>
                        </a:solidFill>
                        <a:highlight>
                          <a:srgbClr val="FF0000"/>
                        </a:highlight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77050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alt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  <a:cs typeface="Arial" panose="020B0604020202020204" pitchFamily="34" charset="0"/>
                        </a:rPr>
                        <a:t>How did the Roman soldiers protect themselves? 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77050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alt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Why was the Roman Empire so important? 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277050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What were the Roman’s beliefs?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70080443"/>
                  </a:ext>
                </a:extLst>
              </a:tr>
              <a:tr h="318509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How did the Romans express their Art work? 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7971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Why do you think the Roman invasion was so successful? 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38107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74295" marR="74295" marT="37148" marB="37148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What was everyday life like in Rome? 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1AF0A6-DDF1-4497-93E7-7414C995C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037415"/>
              </p:ext>
            </p:extLst>
          </p:nvPr>
        </p:nvGraphicFramePr>
        <p:xfrm>
          <a:off x="267342" y="3182786"/>
          <a:ext cx="3270989" cy="342673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46569">
                  <a:extLst>
                    <a:ext uri="{9D8B030D-6E8A-4147-A177-3AD203B41FA5}">
                      <a16:colId xmlns:a16="http://schemas.microsoft.com/office/drawing/2014/main" val="1819816150"/>
                    </a:ext>
                  </a:extLst>
                </a:gridCol>
                <a:gridCol w="1624420">
                  <a:extLst>
                    <a:ext uri="{9D8B030D-6E8A-4147-A177-3AD203B41FA5}">
                      <a16:colId xmlns:a16="http://schemas.microsoft.com/office/drawing/2014/main" val="2595832683"/>
                    </a:ext>
                  </a:extLst>
                </a:gridCol>
              </a:tblGrid>
              <a:tr h="36608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FF00"/>
                          </a:solidFill>
                          <a:latin typeface="Kinetic Letters Joined" pitchFamily="50" charset="0"/>
                        </a:rPr>
                        <a:t>Key Vocabulary</a:t>
                      </a:r>
                      <a:endParaRPr lang="en-GB" sz="1200" dirty="0">
                        <a:solidFill>
                          <a:srgbClr val="FFFF00"/>
                        </a:solidFill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538"/>
                  </a:ext>
                </a:extLst>
              </a:tr>
              <a:tr h="43979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Roman Empire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chariot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767074"/>
                  </a:ext>
                </a:extLst>
              </a:tr>
              <a:tr h="38250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Gladiator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slave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600"/>
                  </a:ext>
                </a:extLst>
              </a:tr>
              <a:tr h="4062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Boudicca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villa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625765"/>
                  </a:ext>
                </a:extLst>
              </a:tr>
              <a:tr h="44350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Colosseum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standard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18134"/>
                  </a:ext>
                </a:extLst>
              </a:tr>
              <a:tr h="31914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Mosaic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toga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80788"/>
                  </a:ext>
                </a:extLst>
              </a:tr>
              <a:tr h="31204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Scutum  (shield)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soldier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556498"/>
                  </a:ext>
                </a:extLst>
              </a:tr>
              <a:tr h="3993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Legion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aqueduct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400113"/>
                  </a:ext>
                </a:extLst>
              </a:tr>
              <a:tr h="35805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barbarian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Kinetic Letters Joined" pitchFamily="50" charset="0"/>
                        </a:rPr>
                        <a:t>amphitheatre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5706780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7C99E05-6401-4939-AC48-DD0582AD12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065352"/>
              </p:ext>
            </p:extLst>
          </p:nvPr>
        </p:nvGraphicFramePr>
        <p:xfrm>
          <a:off x="7424530" y="4720368"/>
          <a:ext cx="2382199" cy="19634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82199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0895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FFFF00"/>
                          </a:solidFill>
                          <a:latin typeface="Kinetic Letters Joined" pitchFamily="50" charset="0"/>
                        </a:rPr>
                        <a:t>Recommended Reads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53461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Kinetic Letters Joined" pitchFamily="50" charset="0"/>
                        </a:rPr>
                        <a:t>Empire’s End – A Roman Story by Leila Rasheed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Escape from Pompeii by Christina 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Balit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The sound of Silence by Katrina 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Goldsaito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. </a:t>
                      </a:r>
                      <a:endParaRPr lang="en-GB" sz="1600" dirty="0">
                        <a:latin typeface="Kinetic Letters Joined" pitchFamily="50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50000">
                          <a:srgbClr val="FF0000">
                            <a:shade val="675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95D2556-E497-4723-B594-6FA7E5434D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6942"/>
          <a:stretch/>
        </p:blipFill>
        <p:spPr>
          <a:xfrm>
            <a:off x="7675336" y="658073"/>
            <a:ext cx="2017146" cy="10537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9FA290-1145-4C70-AB44-D33C0D3C32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9971" y="4198197"/>
            <a:ext cx="1660991" cy="10428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25B662-4338-4A01-ACC2-7F0BB2A5C2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7700" y="4123335"/>
            <a:ext cx="1837865" cy="11999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75A48B-5066-4418-8740-2538D71759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6748" y="5496339"/>
            <a:ext cx="3749364" cy="11315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1BBFF5-30D3-4185-915C-A44579543F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6748" y="3006352"/>
            <a:ext cx="5976668" cy="1053791"/>
          </a:xfrm>
          <a:prstGeom prst="rect">
            <a:avLst/>
          </a:prstGeom>
        </p:spPr>
      </p:pic>
      <p:pic>
        <p:nvPicPr>
          <p:cNvPr id="12" name="Picture 11" descr="Free vector graphics of Zeus">
            <a:extLst>
              <a:ext uri="{FF2B5EF4-FFF2-40B4-BE49-F238E27FC236}">
                <a16:creationId xmlns:a16="http://schemas.microsoft.com/office/drawing/2014/main" id="{D1EEEEDD-54B3-4BBE-BA2B-38B81F285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324" y="711179"/>
            <a:ext cx="1098206" cy="1097432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4506BC-F794-42CF-87C2-F65D906998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6668" y="1884761"/>
            <a:ext cx="3436748" cy="105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55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0BCD6B-BA93-46F9-A5F6-58811D494BF1}"/>
              </a:ext>
            </a:extLst>
          </p:cNvPr>
          <p:cNvSpPr txBox="1"/>
          <p:nvPr/>
        </p:nvSpPr>
        <p:spPr>
          <a:xfrm>
            <a:off x="174276" y="9665"/>
            <a:ext cx="9557448" cy="40011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FF00"/>
                </a:solidFill>
                <a:latin typeface="Kinetic Letters Joined" pitchFamily="50" charset="0"/>
                <a:cs typeface="Arial" panose="020B0604020202020204" pitchFamily="34" charset="0"/>
              </a:rPr>
              <a:t>The Romans - Year 4 </a:t>
            </a:r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8053EDB-FB85-4D6E-B38B-717C0B857B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727691"/>
              </p:ext>
            </p:extLst>
          </p:nvPr>
        </p:nvGraphicFramePr>
        <p:xfrm>
          <a:off x="5903843" y="437387"/>
          <a:ext cx="3827882" cy="270584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4725">
                  <a:extLst>
                    <a:ext uri="{9D8B030D-6E8A-4147-A177-3AD203B41FA5}">
                      <a16:colId xmlns:a16="http://schemas.microsoft.com/office/drawing/2014/main" val="1800091382"/>
                    </a:ext>
                  </a:extLst>
                </a:gridCol>
                <a:gridCol w="2173157">
                  <a:extLst>
                    <a:ext uri="{9D8B030D-6E8A-4147-A177-3AD203B41FA5}">
                      <a16:colId xmlns:a16="http://schemas.microsoft.com/office/drawing/2014/main" val="1336060009"/>
                    </a:ext>
                  </a:extLst>
                </a:gridCol>
              </a:tblGrid>
              <a:tr h="28095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Oracy Skills</a:t>
                      </a:r>
                      <a:endParaRPr lang="en-GB" sz="1600" dirty="0">
                        <a:solidFill>
                          <a:schemeClr val="tx1"/>
                        </a:solidFill>
                        <a:latin typeface="Kinetic Letters Joined" pitchFamily="50" charset="0"/>
                        <a:cs typeface="Arial" panose="020B0604020202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502035"/>
                  </a:ext>
                </a:extLst>
              </a:tr>
              <a:tr h="1150467">
                <a:tc>
                  <a:txBody>
                    <a:bodyPr/>
                    <a:lstStyle/>
                    <a:p>
                      <a:r>
                        <a:rPr lang="en-GB" sz="1400" b="1" u="sng" dirty="0">
                          <a:latin typeface="Kinetic Letters Joined" pitchFamily="50" charset="0"/>
                        </a:rPr>
                        <a:t>Social</a:t>
                      </a:r>
                      <a:endParaRPr lang="en-GB" sz="1400" b="0" i="0" u="sng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b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Kinetic Letters Joined" pitchFamily="50" charset="0"/>
                          <a:ea typeface="+mn-ea"/>
                          <a:cs typeface="+mn-cs"/>
                        </a:rPr>
                      </a:br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Kinetic Letters Joined" pitchFamily="50" charset="0"/>
                          <a:ea typeface="+mn-ea"/>
                          <a:cs typeface="+mn-cs"/>
                        </a:rPr>
                        <a:t>Actively hearing others and responding appropriately.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sng" dirty="0">
                          <a:latin typeface="Kinetic Letters Joined" pitchFamily="50" charset="0"/>
                        </a:rPr>
                        <a:t>Cognitive</a:t>
                      </a:r>
                      <a:endParaRPr lang="en-GB" sz="1400" b="0" i="0" u="sng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Kinetic Letters Joined" pitchFamily="50" charset="0"/>
                          <a:ea typeface="+mn-ea"/>
                          <a:cs typeface="+mn-cs"/>
                        </a:rPr>
                        <a:t>To be able to give supporting evidence e.g. citing a text or previous example or historical event.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endParaRPr lang="en-GB" sz="1400" b="1" dirty="0">
                        <a:latin typeface="Kinetic Letters Joined" pitchFamily="50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90950350"/>
                  </a:ext>
                </a:extLst>
              </a:tr>
              <a:tr h="1212321">
                <a:tc>
                  <a:txBody>
                    <a:bodyPr/>
                    <a:lstStyle/>
                    <a:p>
                      <a:r>
                        <a:rPr lang="en-GB" sz="1400" b="1" u="sng" dirty="0">
                          <a:latin typeface="Kinetic Letters Joined" pitchFamily="50" charset="0"/>
                        </a:rPr>
                        <a:t>Linguistic</a:t>
                      </a:r>
                      <a:endParaRPr lang="en-GB" sz="1400" b="0" i="0" u="sng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Kinetic Letters Joined" pitchFamily="50" charset="0"/>
                          <a:ea typeface="+mn-ea"/>
                          <a:cs typeface="+mn-cs"/>
                        </a:rPr>
                        <a:t>To use key vocabulary when discussing the Roman’s way of life.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Kinetic Letters Joined" pitchFamily="50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sng" dirty="0">
                          <a:latin typeface="Kinetic Letters Joined" pitchFamily="50" charset="0"/>
                        </a:rPr>
                        <a:t>Physical</a:t>
                      </a:r>
                      <a:endParaRPr lang="en-GB" sz="1400" b="0" i="0" u="sng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Kinetic Letters Joined" pitchFamily="50" charset="0"/>
                          <a:ea typeface="+mn-ea"/>
                          <a:cs typeface="+mn-cs"/>
                        </a:rPr>
                        <a:t>To consider voice projection, body language and posture when presenting facts about the Roman’s.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2969523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35C60-BA92-4B1F-A8C3-81100390F0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74847"/>
              </p:ext>
            </p:extLst>
          </p:nvPr>
        </p:nvGraphicFramePr>
        <p:xfrm>
          <a:off x="174277" y="570427"/>
          <a:ext cx="5650054" cy="36738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50054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4295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Sticky Knowledge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293918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Recognise why the Romans became such a powerful empire and understand the impact on Britain.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Understand the way the Roman army was organised and why it was effective in battles.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Understand the way the Roman society lived and how it still affects the way we live today.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Understand that evidence from the past is obtained from artefacts and other evidence left by ancient civilizations.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Recognise the influence of the Roman culture in Britain and how it changed the way we lived and traded with other cultures.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none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Recognise that there were other groups of people inhabiting the British Isles and understand the effect the Roman invasion had on those peoples. </a:t>
                      </a:r>
                    </a:p>
                    <a:p>
                      <a:endParaRPr lang="en-GB" sz="1400" b="1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0ADC1D5-9E17-4605-8302-15F7024EC5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945"/>
          <a:stretch/>
        </p:blipFill>
        <p:spPr>
          <a:xfrm>
            <a:off x="210292" y="4292755"/>
            <a:ext cx="3085118" cy="24561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CB3FB16-C9BD-453E-ACA4-16D656FA24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961" y="5650334"/>
            <a:ext cx="2562853" cy="10191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B21BBC-F81B-4252-AD0F-D3529E52B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3700" y="4404915"/>
            <a:ext cx="2561114" cy="1152268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6160CB1-460A-4D53-A364-3D377B96B9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137843"/>
              </p:ext>
            </p:extLst>
          </p:nvPr>
        </p:nvGraphicFramePr>
        <p:xfrm>
          <a:off x="5940882" y="3265595"/>
          <a:ext cx="3756910" cy="3413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56910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9261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 Joined" pitchFamily="50" charset="0"/>
                        </a:rPr>
                        <a:t>Sentence 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534616">
                <a:tc>
                  <a:txBody>
                    <a:bodyPr/>
                    <a:lstStyle/>
                    <a:p>
                      <a:b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</a:b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This happened around the same time as... </a:t>
                      </a:r>
                      <a:endParaRPr lang="en-GB" sz="1400" b="1" i="0" kern="1200" dirty="0">
                        <a:solidFill>
                          <a:schemeClr val="dk1"/>
                        </a:solidFill>
                        <a:effectLst/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 think the most important reason for [event] was... because....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One factor that contributed to [event] was....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The evidence suggests that....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Because of [cause], the result was [effect]. 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People at that time might have thought....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This was important because....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For us today, this means... but for them it meant....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In contrast to today, they....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 agree with [name]'s point, and I also think....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 understand [name]'s idea, but I also want to add.... </a:t>
                      </a:r>
                      <a:endParaRPr lang="en-GB" sz="1400" b="1" i="0" kern="1200" dirty="0">
                        <a:solidFill>
                          <a:schemeClr val="dk1"/>
                        </a:solidFill>
                        <a:effectLst/>
                        <a:latin typeface="Kinetic Letters Joined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I would like to explain why....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Kinetic Letters Joined" pitchFamily="50" charset="0"/>
                          <a:ea typeface="+mn-ea"/>
                          <a:cs typeface="+mn-cs"/>
                        </a:rPr>
                        <a:t>The source supports my thoughts by....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50000">
                          <a:srgbClr val="FF0000">
                            <a:shade val="675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81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408571DC-66DD-4611-9ADE-D00A87CB3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808" y="2776105"/>
            <a:ext cx="289683" cy="27537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C17D60-F781-41FB-A0C6-A91BB641C5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8109" y="2816085"/>
            <a:ext cx="289683" cy="2966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4AA723-584A-4630-AC6A-1ABE7BC7E5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9798" y="821933"/>
            <a:ext cx="289683" cy="3014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E30C850-9DEA-4ADF-9626-8829FF2963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92319" y="847982"/>
            <a:ext cx="301427" cy="27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417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5004</TotalTime>
  <Words>434</Words>
  <Application>Microsoft Office PowerPoint</Application>
  <PresentationFormat>A4 Paper (210x297 mm)</PresentationFormat>
  <Paragraphs>70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Kinetic Letters Joined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Rebecca Enright</cp:lastModifiedBy>
  <cp:revision>160</cp:revision>
  <cp:lastPrinted>2021-11-01T11:31:29Z</cp:lastPrinted>
  <dcterms:created xsi:type="dcterms:W3CDTF">2017-10-15T20:56:30Z</dcterms:created>
  <dcterms:modified xsi:type="dcterms:W3CDTF">2026-01-21T15:47:02Z</dcterms:modified>
</cp:coreProperties>
</file>