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7" r:id="rId2"/>
    <p:sldId id="258" r:id="rId3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CC00CC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0" autoAdjust="0"/>
    <p:restoredTop sz="94627"/>
  </p:normalViewPr>
  <p:slideViewPr>
    <p:cSldViewPr snapToGrid="0" snapToObjects="1">
      <p:cViewPr varScale="1">
        <p:scale>
          <a:sx n="65" d="100"/>
          <a:sy n="65" d="100"/>
        </p:scale>
        <p:origin x="13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FF0000"/>
            </a:gs>
            <a:gs pos="51000">
              <a:srgbClr val="FFFF00"/>
            </a:gs>
            <a:gs pos="74000">
              <a:srgbClr val="FFC000"/>
            </a:gs>
            <a:gs pos="100000">
              <a:srgbClr val="FF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3/25/2024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48F1B75-C2BC-47F9-9206-A152570118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648518"/>
              </p:ext>
            </p:extLst>
          </p:nvPr>
        </p:nvGraphicFramePr>
        <p:xfrm>
          <a:off x="4824644" y="3522906"/>
          <a:ext cx="5098963" cy="26174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4112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4704851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22041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Discussion Topics and Enquiry Questions</a:t>
                      </a:r>
                      <a:endParaRPr lang="en-GB" alt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246533">
                <a:tc>
                  <a:txBody>
                    <a:bodyPr/>
                    <a:lstStyle/>
                    <a:p>
                      <a:r>
                        <a:rPr lang="en-GB" altLang="en-GB" sz="1800" dirty="0"/>
                        <a:t>1</a:t>
                      </a:r>
                      <a:endParaRPr lang="en-GB" altLang="en-GB" sz="18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What is under our feet?</a:t>
                      </a:r>
                      <a:endParaRPr lang="en-GB" sz="180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246533">
                <a:tc>
                  <a:txBody>
                    <a:bodyPr/>
                    <a:lstStyle/>
                    <a:p>
                      <a:r>
                        <a:rPr lang="en-GB" altLang="en-GB" sz="1800" dirty="0"/>
                        <a:t>2</a:t>
                      </a:r>
                      <a:endParaRPr lang="en-GB" altLang="en-GB" sz="18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What are volcanoes, earthquakes and tsunamis and how do they affect the earth?</a:t>
                      </a:r>
                      <a:endParaRPr lang="en-GB" sz="180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246533">
                <a:tc>
                  <a:txBody>
                    <a:bodyPr/>
                    <a:lstStyle/>
                    <a:p>
                      <a:r>
                        <a:rPr lang="en-GB" altLang="en-GB" sz="1800" dirty="0"/>
                        <a:t>3</a:t>
                      </a:r>
                      <a:endParaRPr lang="en-GB" altLang="en-GB" sz="18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+mn-lt"/>
                        </a:rPr>
                        <a:t>What are keys and how do we use them to read a map?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246533">
                <a:tc>
                  <a:txBody>
                    <a:bodyPr/>
                    <a:lstStyle/>
                    <a:p>
                      <a:r>
                        <a:rPr lang="en-GB" altLang="en-GB" sz="1800" dirty="0"/>
                        <a:t>4</a:t>
                      </a:r>
                      <a:endParaRPr lang="en-GB" altLang="en-GB" sz="18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+mn-lt"/>
                        </a:rPr>
                        <a:t>Why are rainforests important and what is the impact of deforestation?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365717">
                <a:tc>
                  <a:txBody>
                    <a:bodyPr/>
                    <a:lstStyle/>
                    <a:p>
                      <a:r>
                        <a:rPr lang="en-GB" altLang="en-GB" sz="1800" dirty="0"/>
                        <a:t>5</a:t>
                      </a:r>
                      <a:endParaRPr lang="en-GB" altLang="en-GB" sz="18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+mn-lt"/>
                        </a:rPr>
                        <a:t>Can you compare the Amazon to Great Britain?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1AF0A6-DDF1-4497-93E7-7414C995CE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154482"/>
              </p:ext>
            </p:extLst>
          </p:nvPr>
        </p:nvGraphicFramePr>
        <p:xfrm>
          <a:off x="66368" y="3304468"/>
          <a:ext cx="4743544" cy="4368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743544">
                  <a:extLst>
                    <a:ext uri="{9D8B030D-6E8A-4147-A177-3AD203B41FA5}">
                      <a16:colId xmlns:a16="http://schemas.microsoft.com/office/drawing/2014/main" val="1819816150"/>
                    </a:ext>
                  </a:extLst>
                </a:gridCol>
              </a:tblGrid>
              <a:tr h="43687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Key Vocabulary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5853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1B21355-C57A-41CE-9696-41478F6102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7797395"/>
              </p:ext>
            </p:extLst>
          </p:nvPr>
        </p:nvGraphicFramePr>
        <p:xfrm>
          <a:off x="104685" y="1763223"/>
          <a:ext cx="4743543" cy="147444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743543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30957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Sentence Stems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13916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The processes causing this are….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This picture/diagram shows….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This happens because….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I have found……..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8053EDB-FB85-4D6E-B38B-717C0B857B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181984"/>
              </p:ext>
            </p:extLst>
          </p:nvPr>
        </p:nvGraphicFramePr>
        <p:xfrm>
          <a:off x="6069118" y="73587"/>
          <a:ext cx="3785246" cy="3230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92623">
                  <a:extLst>
                    <a:ext uri="{9D8B030D-6E8A-4147-A177-3AD203B41FA5}">
                      <a16:colId xmlns:a16="http://schemas.microsoft.com/office/drawing/2014/main" val="1800091382"/>
                    </a:ext>
                  </a:extLst>
                </a:gridCol>
                <a:gridCol w="1892623">
                  <a:extLst>
                    <a:ext uri="{9D8B030D-6E8A-4147-A177-3AD203B41FA5}">
                      <a16:colId xmlns:a16="http://schemas.microsoft.com/office/drawing/2014/main" val="1336060009"/>
                    </a:ext>
                  </a:extLst>
                </a:gridCol>
              </a:tblGrid>
              <a:tr h="276705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Oracy</a:t>
                      </a:r>
                      <a:r>
                        <a:rPr lang="en-GB" dirty="0"/>
                        <a:t> Skills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502035"/>
                  </a:ext>
                </a:extLst>
              </a:tr>
              <a:tr h="1245174">
                <a:tc>
                  <a:txBody>
                    <a:bodyPr/>
                    <a:lstStyle/>
                    <a:p>
                      <a:r>
                        <a:rPr lang="en-GB" dirty="0"/>
                        <a:t>Social</a:t>
                      </a:r>
                    </a:p>
                    <a:p>
                      <a:r>
                        <a:rPr lang="en-GB" sz="1400" dirty="0"/>
                        <a:t>To have the confidence to have a different opinion to others.</a:t>
                      </a:r>
                    </a:p>
                    <a:p>
                      <a:r>
                        <a:rPr lang="en-GB" sz="1400" dirty="0"/>
                        <a:t>To make sure that everyone in the group makes a contribution.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Cognitive</a:t>
                      </a:r>
                    </a:p>
                    <a:p>
                      <a:r>
                        <a:rPr lang="en-GB" sz="1400" dirty="0"/>
                        <a:t>To offer opinions which aren’t their own.</a:t>
                      </a:r>
                    </a:p>
                    <a:p>
                      <a:r>
                        <a:rPr lang="en-GB" sz="1400" dirty="0"/>
                        <a:t>To be able to reach a shared agreement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950350"/>
                  </a:ext>
                </a:extLst>
              </a:tr>
              <a:tr h="904773">
                <a:tc>
                  <a:txBody>
                    <a:bodyPr/>
                    <a:lstStyle/>
                    <a:p>
                      <a:r>
                        <a:rPr lang="en-GB" dirty="0"/>
                        <a:t>Linguistic</a:t>
                      </a:r>
                    </a:p>
                    <a:p>
                      <a:r>
                        <a:rPr lang="en-GB" sz="1400" dirty="0"/>
                        <a:t>To use specialist vocabulary and make precise vocabulary choices.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Physical</a:t>
                      </a:r>
                    </a:p>
                    <a:p>
                      <a:r>
                        <a:rPr lang="en-GB" sz="1400" dirty="0"/>
                        <a:t>To consider position and posture when addressing an audience.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969523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7C99E05-6401-4939-AC48-DD0582AD12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1598684"/>
              </p:ext>
            </p:extLst>
          </p:nvPr>
        </p:nvGraphicFramePr>
        <p:xfrm>
          <a:off x="3605713" y="87280"/>
          <a:ext cx="2408397" cy="14216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08397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28343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Recommended Reads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0559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2A1F32EC-D18D-4D49-9375-58EAFA3DE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3456" y="472742"/>
            <a:ext cx="262492" cy="2904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AA7765-5FD0-4D87-9165-CFB37B8562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4254" y="478817"/>
            <a:ext cx="218957" cy="30042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22F2287-E38E-4109-96A2-020B0C4F88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3333" y="2154273"/>
            <a:ext cx="332615" cy="3444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78FCF90-0F75-4DFD-AA71-4429E25AF6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3689" y="2110088"/>
            <a:ext cx="320088" cy="38867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2D7EB03-1405-4CE8-A421-E1237368F666}"/>
              </a:ext>
            </a:extLst>
          </p:cNvPr>
          <p:cNvSpPr/>
          <p:nvPr/>
        </p:nvSpPr>
        <p:spPr>
          <a:xfrm>
            <a:off x="-180216" y="-21671"/>
            <a:ext cx="3835413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latin typeface="Rockwell Extra Bold" panose="02060903040505020403" pitchFamily="18" charset="0"/>
              </a:rPr>
              <a:t>Extreme Earth</a:t>
            </a:r>
            <a:r>
              <a:rPr lang="en-US" sz="28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/>
                <a:latin typeface="Rockwell Extra Bold" panose="02060903040505020403" pitchFamily="18" charset="0"/>
              </a:rPr>
              <a:t>– Year 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CB92793-A85A-4804-AD8A-B96C92BEE73F}"/>
              </a:ext>
            </a:extLst>
          </p:cNvPr>
          <p:cNvSpPr txBox="1"/>
          <p:nvPr/>
        </p:nvSpPr>
        <p:spPr>
          <a:xfrm>
            <a:off x="51636" y="1426615"/>
            <a:ext cx="3519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is extreme about the Earth?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697992-55DD-439F-8508-6EA6A0A04D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5385" y="516411"/>
            <a:ext cx="809936" cy="8099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B8EFB75-4D46-43B9-9F6B-7F15FFCFE7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3160" y="495740"/>
            <a:ext cx="722224" cy="91142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AE420DA-15BA-4FB4-8AEC-9FCEABA085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50705" y="532635"/>
            <a:ext cx="828718" cy="10097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0A1298-0F00-4ABB-B7C3-AF8FDEDD43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3724375"/>
            <a:ext cx="2336437" cy="305097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CD4F817-8ECE-42B7-B51F-DECB5ADB86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36437" y="3741344"/>
            <a:ext cx="2336437" cy="303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55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83E6A70-C4E0-4B40-80CF-B9C23194AE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8615149"/>
              </p:ext>
            </p:extLst>
          </p:nvPr>
        </p:nvGraphicFramePr>
        <p:xfrm>
          <a:off x="109801" y="177315"/>
          <a:ext cx="9525812" cy="568369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525812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471614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Core knowledge and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314699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Learn about the layers of the Earth and tectonic plates.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Understand why Earthquakes and volcanoes happen.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Talk about the impact of natural disasters on the physical and human world.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Discuss the pros and cons of living near a volcano.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Learn about the eruption of Mount Vesuvius and its impact on Pompeii.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Comparing the climate in the Amazon with the climate in the UK.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Develop our geographical knowledge to include, biomes, equator, lines of longitude and latitude and the Northern and Southern Hemispheres.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Comparing the layers of the rainforest.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Learning about different sources of renewable energy.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impact of deforestation on the rainforest.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How plants and animals have adopted to their habitat in the rainforest.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Looking at the role of a key on a map and how different symbols are used.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Creating our own maps with symbols and a key.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What  different plants need to survive and how they reproduce.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Look at how water is transported around a plant.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How rivers are used and why people settle near them.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positive and negative effects of river use.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Learn about Henri Rousseau and do a painting in his style.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Investigate how vehicles move on different surfaces.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Investigate whether objects are magnetic and how the north and south poles of a magnet work.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6326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4885</TotalTime>
  <Words>407</Words>
  <Application>Microsoft Office PowerPoint</Application>
  <PresentationFormat>A4 Paper (210x297 mm)</PresentationFormat>
  <Paragraphs>52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Rockwell Extra Bold</vt:lpstr>
      <vt:lpstr>Wingdings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Rebecca Holdaway</cp:lastModifiedBy>
  <cp:revision>108</cp:revision>
  <cp:lastPrinted>2017-10-30T10:21:12Z</cp:lastPrinted>
  <dcterms:created xsi:type="dcterms:W3CDTF">2017-10-15T20:56:30Z</dcterms:created>
  <dcterms:modified xsi:type="dcterms:W3CDTF">2024-03-25T16:20:25Z</dcterms:modified>
</cp:coreProperties>
</file>