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4"/>
  </p:notesMasterIdLst>
  <p:sldIdLst>
    <p:sldId id="257" r:id="rId2"/>
    <p:sldId id="258" r:id="rId3"/>
  </p:sldIdLst>
  <p:sldSz cx="9906000" cy="6858000" type="A4"/>
  <p:notesSz cx="7053263" cy="10180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CC00CC"/>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322" autoAdjust="0"/>
    <p:restoredTop sz="93995" autoAdjust="0"/>
  </p:normalViewPr>
  <p:slideViewPr>
    <p:cSldViewPr snapToGrid="0" snapToObjects="1">
      <p:cViewPr varScale="1">
        <p:scale>
          <a:sx n="65" d="100"/>
          <a:sy n="65" d="100"/>
        </p:scale>
        <p:origin x="1520" y="5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56414" cy="510800"/>
          </a:xfrm>
          <a:prstGeom prst="rect">
            <a:avLst/>
          </a:prstGeom>
        </p:spPr>
        <p:txBody>
          <a:bodyPr vert="horz" lIns="94081" tIns="47040" rIns="94081" bIns="47040" numCol="1" rtlCol="0"/>
          <a:lstStyle>
            <a:lvl1pPr algn="l">
              <a:defRPr sz="1300"/>
            </a:lvl1pPr>
          </a:lstStyle>
          <a:p>
            <a:endParaRPr lang="en-US"/>
          </a:p>
        </p:txBody>
      </p:sp>
      <p:sp>
        <p:nvSpPr>
          <p:cNvPr id="3" name="Date Placeholder 2"/>
          <p:cNvSpPr>
            <a:spLocks noGrp="1"/>
          </p:cNvSpPr>
          <p:nvPr>
            <p:ph type="dt" idx="1"/>
          </p:nvPr>
        </p:nvSpPr>
        <p:spPr>
          <a:xfrm>
            <a:off x="3995217" y="0"/>
            <a:ext cx="3056414" cy="510800"/>
          </a:xfrm>
          <a:prstGeom prst="rect">
            <a:avLst/>
          </a:prstGeom>
        </p:spPr>
        <p:txBody>
          <a:bodyPr vert="horz" lIns="94081" tIns="47040" rIns="94081" bIns="47040" numCol="1" rtlCol="0"/>
          <a:lstStyle>
            <a:lvl1pPr algn="r">
              <a:defRPr sz="1300"/>
            </a:lvl1pPr>
          </a:lstStyle>
          <a:p>
            <a:fld id="{74DA69C8-F84C-2947-85D9-F4E475966ECC}" type="datetimeFigureOut">
              <a:rPr lang="en-US" smtClean="0"/>
              <a:t>12/13/2024</a:t>
            </a:fld>
            <a:endParaRPr lang="en-US"/>
          </a:p>
        </p:txBody>
      </p:sp>
      <p:sp>
        <p:nvSpPr>
          <p:cNvPr id="4" name="Slide Image Placeholder 3"/>
          <p:cNvSpPr>
            <a:spLocks noGrp="1" noRot="1" noChangeAspect="1"/>
          </p:cNvSpPr>
          <p:nvPr>
            <p:ph type="sldImg" idx="2"/>
          </p:nvPr>
        </p:nvSpPr>
        <p:spPr>
          <a:xfrm>
            <a:off x="1044575" y="1271588"/>
            <a:ext cx="4964113" cy="3436937"/>
          </a:xfrm>
          <a:prstGeom prst="rect">
            <a:avLst/>
          </a:prstGeom>
          <a:noFill/>
          <a:ln w="12700">
            <a:solidFill>
              <a:prstClr val="black"/>
            </a:solidFill>
          </a:ln>
        </p:spPr>
        <p:txBody>
          <a:bodyPr vert="horz" lIns="94081" tIns="47040" rIns="94081" bIns="47040" numCol="1" rtlCol="0" anchor="ctr"/>
          <a:lstStyle/>
          <a:p>
            <a:endParaRPr lang="en-US"/>
          </a:p>
        </p:txBody>
      </p:sp>
      <p:sp>
        <p:nvSpPr>
          <p:cNvPr id="5" name="Notes Placeholder 4"/>
          <p:cNvSpPr>
            <a:spLocks noGrp="1"/>
          </p:cNvSpPr>
          <p:nvPr>
            <p:ph type="body" sz="quarter" idx="3"/>
          </p:nvPr>
        </p:nvSpPr>
        <p:spPr>
          <a:xfrm>
            <a:off x="705327" y="4899432"/>
            <a:ext cx="5642610" cy="4008626"/>
          </a:xfrm>
          <a:prstGeom prst="rect">
            <a:avLst/>
          </a:prstGeom>
        </p:spPr>
        <p:txBody>
          <a:bodyPr vert="horz" lIns="94081" tIns="47040" rIns="94081" bIns="4704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669840"/>
            <a:ext cx="3056414" cy="510799"/>
          </a:xfrm>
          <a:prstGeom prst="rect">
            <a:avLst/>
          </a:prstGeom>
        </p:spPr>
        <p:txBody>
          <a:bodyPr vert="horz" lIns="94081" tIns="47040" rIns="94081" bIns="47040" numCol="1" rtlCol="0" anchor="b"/>
          <a:lstStyle>
            <a:lvl1pPr algn="l">
              <a:defRPr sz="1300"/>
            </a:lvl1pPr>
          </a:lstStyle>
          <a:p>
            <a:endParaRPr lang="en-US"/>
          </a:p>
        </p:txBody>
      </p:sp>
      <p:sp>
        <p:nvSpPr>
          <p:cNvPr id="7" name="Slide Number Placeholder 6"/>
          <p:cNvSpPr>
            <a:spLocks noGrp="1"/>
          </p:cNvSpPr>
          <p:nvPr>
            <p:ph type="sldNum" sz="quarter" idx="5"/>
          </p:nvPr>
        </p:nvSpPr>
        <p:spPr>
          <a:xfrm>
            <a:off x="3995217" y="9669840"/>
            <a:ext cx="3056414" cy="510799"/>
          </a:xfrm>
          <a:prstGeom prst="rect">
            <a:avLst/>
          </a:prstGeom>
        </p:spPr>
        <p:txBody>
          <a:bodyPr vert="horz" lIns="94081" tIns="47040" rIns="94081" bIns="47040" numCol="1" rtlCol="0" anchor="b"/>
          <a:lstStyle>
            <a:lvl1pPr algn="r">
              <a:defRPr sz="13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90C8F01E-995B-8848-96E4-13733EB6AADD}" type="slidenum">
              <a:rPr lang="en-US" smtClean="0"/>
              <a:t>1</a:t>
            </a:fld>
            <a:endParaRPr lang="en-US"/>
          </a:p>
        </p:txBody>
      </p:sp>
    </p:spTree>
    <p:extLst>
      <p:ext uri="{BB962C8B-B14F-4D97-AF65-F5344CB8AC3E}">
        <p14:creationId xmlns:p14="http://schemas.microsoft.com/office/powerpoint/2010/main" val="1430692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1"/>
            <a:ext cx="9906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5160" y="1"/>
            <a:ext cx="9900842"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71475" y="4960137"/>
            <a:ext cx="6315075"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996113" y="4960137"/>
            <a:ext cx="2600325"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4027089A-8636-F64C-9D23-B4C3EC8D4BA5}" type="datetimeFigureOut">
              <a:rPr lang="en-US" smtClean="0"/>
              <a:t>12/13/2024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B47E-519D-9549-9FB6-B83933F17F08}" type="slidenum">
              <a:rPr lang="en-US" smtClean="0"/>
              <a:t>‹#›</a:t>
            </a:fld>
            <a:endParaRPr lang="en-US"/>
          </a:p>
        </p:txBody>
      </p:sp>
      <p:cxnSp>
        <p:nvCxnSpPr>
          <p:cNvPr id="8" name="Straight Connector 7"/>
          <p:cNvCxnSpPr/>
          <p:nvPr/>
        </p:nvCxnSpPr>
        <p:spPr>
          <a:xfrm flipV="1">
            <a:off x="6814310"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55883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27089A-8636-F64C-9D23-B4C3EC8D4BA5}" type="datetimeFigureOut">
              <a:rPr lang="en-US" smtClean="0"/>
              <a:t>12/13/2024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452728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1"/>
            <a:ext cx="9906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5160" y="1"/>
            <a:ext cx="9900842"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71475" y="4960137"/>
            <a:ext cx="6315075"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996113" y="4960137"/>
            <a:ext cx="2600325"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027089A-8636-F64C-9D23-B4C3EC8D4BA5}" type="datetimeFigureOut">
              <a:rPr lang="en-US" smtClean="0"/>
              <a:t>12/13/2024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B47E-519D-9549-9FB6-B83933F17F08}" type="slidenum">
              <a:rPr lang="en-US" smtClean="0"/>
              <a:t>‹#›</a:t>
            </a:fld>
            <a:endParaRPr lang="en-US"/>
          </a:p>
        </p:txBody>
      </p:sp>
      <p:cxnSp>
        <p:nvCxnSpPr>
          <p:cNvPr id="8" name="Straight Connector 7"/>
          <p:cNvCxnSpPr/>
          <p:nvPr/>
        </p:nvCxnSpPr>
        <p:spPr>
          <a:xfrm flipV="1">
            <a:off x="6814310"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8663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2104" y="585216"/>
            <a:ext cx="7897559"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32104" y="2286000"/>
            <a:ext cx="386334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66323" y="2286000"/>
            <a:ext cx="386334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27089A-8636-F64C-9D23-B4C3EC8D4BA5}" type="datetimeFigureOut">
              <a:rPr lang="en-US" smtClean="0"/>
              <a:t>12/13/2024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4247320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32104" y="585216"/>
            <a:ext cx="7897559"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2104" y="2179636"/>
            <a:ext cx="386334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2104" y="2967788"/>
            <a:ext cx="386334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66323" y="2179636"/>
            <a:ext cx="386334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4866323" y="2967788"/>
            <a:ext cx="386334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027089A-8636-F64C-9D23-B4C3EC8D4BA5}" type="datetimeFigureOut">
              <a:rPr lang="en-US" smtClean="0"/>
              <a:t>12/13/2024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4058136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027089A-8636-F64C-9D23-B4C3EC8D4BA5}" type="datetimeFigureOut">
              <a:rPr lang="en-US" smtClean="0"/>
              <a:t>12/13/2024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178804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27089A-8636-F64C-9D23-B4C3EC8D4BA5}" type="datetimeFigureOut">
              <a:rPr lang="en-US" smtClean="0"/>
              <a:t>12/13/2024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1596655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832104" y="471509"/>
            <a:ext cx="356616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643437" y="822960"/>
            <a:ext cx="4613720"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2104" y="2257506"/>
            <a:ext cx="356616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027089A-8636-F64C-9D23-B4C3EC8D4BA5}" type="datetimeFigureOut">
              <a:rPr lang="en-US" smtClean="0"/>
              <a:t>12/13/2024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2310545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71475" y="4960138"/>
            <a:ext cx="6315075"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90352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996113" y="4960138"/>
            <a:ext cx="2600325"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027089A-8636-F64C-9D23-B4C3EC8D4BA5}" type="datetimeFigureOut">
              <a:rPr lang="en-US" smtClean="0"/>
              <a:t>12/13/2024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53B47E-519D-9549-9FB6-B83933F17F08}" type="slidenum">
              <a:rPr lang="en-US" smtClean="0"/>
              <a:t>‹#›</a:t>
            </a:fld>
            <a:endParaRPr lang="en-US"/>
          </a:p>
        </p:txBody>
      </p:sp>
      <p:cxnSp>
        <p:nvCxnSpPr>
          <p:cNvPr id="8" name="Straight Connector 7"/>
          <p:cNvCxnSpPr/>
          <p:nvPr/>
        </p:nvCxnSpPr>
        <p:spPr>
          <a:xfrm flipV="1">
            <a:off x="6814310"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4218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27089A-8636-F64C-9D23-B4C3EC8D4BA5}" type="datetimeFigureOut">
              <a:rPr lang="en-US" smtClean="0"/>
              <a:t>12/13/2024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319864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3" y="762000"/>
            <a:ext cx="2135981"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804864" y="762000"/>
            <a:ext cx="616029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27089A-8636-F64C-9D23-B4C3EC8D4BA5}" type="datetimeFigureOut">
              <a:rPr lang="en-US" smtClean="0"/>
              <a:t>12/13/2024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B47E-519D-9549-9FB6-B83933F17F08}" type="slidenum">
              <a:rPr lang="en-US" smtClean="0"/>
              <a:t>‹#›</a:t>
            </a:fld>
            <a:endParaRPr lang="en-US"/>
          </a:p>
        </p:txBody>
      </p:sp>
      <p:cxnSp>
        <p:nvCxnSpPr>
          <p:cNvPr id="7" name="Straight Connector 6"/>
          <p:cNvCxnSpPr/>
          <p:nvPr/>
        </p:nvCxnSpPr>
        <p:spPr>
          <a:xfrm rot="5400000" flipV="1">
            <a:off x="8172450" y="144988"/>
            <a:ext cx="0" cy="7429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8133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2104" y="585216"/>
            <a:ext cx="7897559"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2104" y="2286000"/>
            <a:ext cx="7897560"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2106" y="6470704"/>
            <a:ext cx="1750241"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027089A-8636-F64C-9D23-B4C3EC8D4BA5}" type="datetimeFigureOut">
              <a:rPr lang="en-US" smtClean="0"/>
              <a:t>12/13/2024</a:t>
            </a:fld>
            <a:endParaRPr lang="en-US"/>
          </a:p>
        </p:txBody>
      </p:sp>
      <p:sp>
        <p:nvSpPr>
          <p:cNvPr id="5" name="Footer Placeholder 4"/>
          <p:cNvSpPr>
            <a:spLocks noGrp="1"/>
          </p:cNvSpPr>
          <p:nvPr>
            <p:ph type="ftr" sz="quarter" idx="3"/>
          </p:nvPr>
        </p:nvSpPr>
        <p:spPr>
          <a:xfrm>
            <a:off x="3934883" y="6470704"/>
            <a:ext cx="4794935"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8805333" y="6470704"/>
            <a:ext cx="791104"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3953B47E-519D-9549-9FB6-B83933F17F08}" type="slidenum">
              <a:rPr lang="en-US" smtClean="0"/>
              <a:t>‹#›</a:t>
            </a:fld>
            <a:endParaRPr lang="en-US"/>
          </a:p>
        </p:txBody>
      </p:sp>
      <p:cxnSp>
        <p:nvCxnSpPr>
          <p:cNvPr id="7" name="Straight Connector 6"/>
          <p:cNvCxnSpPr/>
          <p:nvPr/>
        </p:nvCxnSpPr>
        <p:spPr>
          <a:xfrm flipV="1">
            <a:off x="619125"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38826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0BCD6B-BA93-46F9-A5F6-58811D494BF1}"/>
              </a:ext>
            </a:extLst>
          </p:cNvPr>
          <p:cNvSpPr txBox="1"/>
          <p:nvPr/>
        </p:nvSpPr>
        <p:spPr>
          <a:xfrm>
            <a:off x="83890" y="62688"/>
            <a:ext cx="9722840" cy="338554"/>
          </a:xfrm>
          <a:prstGeom prst="rect">
            <a:avLst/>
          </a:prstGeom>
          <a:solidFill>
            <a:schemeClr val="bg1">
              <a:lumMod val="85000"/>
            </a:schemeClr>
          </a:solidFill>
          <a:ln w="19050">
            <a:solidFill>
              <a:schemeClr val="tx1"/>
            </a:solidFill>
          </a:ln>
        </p:spPr>
        <p:txBody>
          <a:bodyPr wrap="square" rtlCol="0">
            <a:spAutoFit/>
          </a:bodyPr>
          <a:lstStyle/>
          <a:p>
            <a:pPr algn="ctr"/>
            <a:r>
              <a:rPr lang="en-GB" sz="1600" dirty="0">
                <a:latin typeface="Arial" panose="020B0604020202020204" pitchFamily="34" charset="0"/>
                <a:cs typeface="Arial" panose="020B0604020202020204" pitchFamily="34" charset="0"/>
              </a:rPr>
              <a:t>Around the World – Year 6 </a:t>
            </a:r>
            <a:r>
              <a:rPr lang="en-GB" sz="1600" b="1" dirty="0">
                <a:latin typeface="Arial" panose="020B0604020202020204" pitchFamily="34" charset="0"/>
                <a:cs typeface="Arial" panose="020B0604020202020204" pitchFamily="34" charset="0"/>
              </a:rPr>
              <a:t> - How does weather and climate affect different parts of the world?</a:t>
            </a:r>
            <a:endParaRPr lang="en-GB" i="1"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F48F1B75-C2BC-47F9-9206-A152570118C9}"/>
              </a:ext>
            </a:extLst>
          </p:cNvPr>
          <p:cNvGraphicFramePr>
            <a:graphicFrameLocks noGrp="1"/>
          </p:cNvGraphicFramePr>
          <p:nvPr>
            <p:extLst>
              <p:ext uri="{D42A27DB-BD31-4B8C-83A1-F6EECF244321}">
                <p14:modId xmlns:p14="http://schemas.microsoft.com/office/powerpoint/2010/main" val="602536190"/>
              </p:ext>
            </p:extLst>
          </p:nvPr>
        </p:nvGraphicFramePr>
        <p:xfrm>
          <a:off x="83890" y="707260"/>
          <a:ext cx="5530329" cy="2344180"/>
        </p:xfrm>
        <a:graphic>
          <a:graphicData uri="http://schemas.openxmlformats.org/drawingml/2006/table">
            <a:tbl>
              <a:tblPr firstRow="1" bandRow="1">
                <a:tableStyleId>{F5AB1C69-6EDB-4FF4-983F-18BD219EF322}</a:tableStyleId>
              </a:tblPr>
              <a:tblGrid>
                <a:gridCol w="242142">
                  <a:extLst>
                    <a:ext uri="{9D8B030D-6E8A-4147-A177-3AD203B41FA5}">
                      <a16:colId xmlns:a16="http://schemas.microsoft.com/office/drawing/2014/main" val="2316687726"/>
                    </a:ext>
                  </a:extLst>
                </a:gridCol>
                <a:gridCol w="5288187">
                  <a:extLst>
                    <a:ext uri="{9D8B030D-6E8A-4147-A177-3AD203B41FA5}">
                      <a16:colId xmlns:a16="http://schemas.microsoft.com/office/drawing/2014/main" val="2379496559"/>
                    </a:ext>
                  </a:extLst>
                </a:gridCol>
              </a:tblGrid>
              <a:tr h="364310">
                <a:tc gridSpan="2">
                  <a:txBody>
                    <a:bodyPr/>
                    <a:lstStyle/>
                    <a:p>
                      <a:pPr algn="ctr"/>
                      <a:r>
                        <a:rPr lang="en-GB" altLang="en-GB" sz="1600" dirty="0"/>
                        <a:t>Discussion Topics and Enquiry Questions</a:t>
                      </a:r>
                      <a:endParaRPr lang="en-GB" altLang="en-GB" sz="1600" dirty="0">
                        <a:latin typeface="Arial" panose="020B0604020202020204" pitchFamily="34" charset="0"/>
                        <a:cs typeface="Arial" panose="020B0604020202020204" pitchFamily="34" charset="0"/>
                      </a:endParaRPr>
                    </a:p>
                  </a:txBody>
                  <a:tcPr marL="74295" marR="74295" marT="37148" marB="37148"/>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277050">
                <a:tc>
                  <a:txBody>
                    <a:bodyPr/>
                    <a:lstStyle/>
                    <a:p>
                      <a:r>
                        <a:rPr lang="en-GB" altLang="en-GB" sz="1100" dirty="0"/>
                        <a:t>1</a:t>
                      </a:r>
                      <a:endParaRPr lang="en-GB" altLang="en-GB" sz="1100" b="0" dirty="0"/>
                    </a:p>
                  </a:txBody>
                  <a:tcPr marL="74295" marR="74295" marT="37148" marB="37148" anchor="ctr"/>
                </a:tc>
                <a:tc>
                  <a:txBody>
                    <a:bodyPr/>
                    <a:lstStyle/>
                    <a:p>
                      <a:pPr algn="l"/>
                      <a:r>
                        <a:rPr lang="en-GB" sz="1400" dirty="0">
                          <a:latin typeface="Calibri Light" panose="020F0302020204030204" pitchFamily="34" charset="0"/>
                          <a:cs typeface="Calibri Light" panose="020F0302020204030204" pitchFamily="34" charset="0"/>
                        </a:rPr>
                        <a:t>What is the difference between weather and climate?</a:t>
                      </a:r>
                    </a:p>
                  </a:txBody>
                  <a:tcPr marL="68580" marR="68580" marT="0" marB="0" anchor="ctr"/>
                </a:tc>
                <a:extLst>
                  <a:ext uri="{0D108BD9-81ED-4DB2-BD59-A6C34878D82A}">
                    <a16:rowId xmlns:a16="http://schemas.microsoft.com/office/drawing/2014/main" val="2963941051"/>
                  </a:ext>
                </a:extLst>
              </a:tr>
              <a:tr h="277050">
                <a:tc>
                  <a:txBody>
                    <a:bodyPr/>
                    <a:lstStyle/>
                    <a:p>
                      <a:r>
                        <a:rPr lang="en-GB" altLang="en-GB" sz="1100" dirty="0"/>
                        <a:t>2</a:t>
                      </a:r>
                      <a:endParaRPr lang="en-GB" altLang="en-GB" sz="1100" b="0" dirty="0"/>
                    </a:p>
                  </a:txBody>
                  <a:tcPr marL="74295" marR="74295" marT="37148" marB="37148" anchor="ct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400" dirty="0">
                          <a:effectLst/>
                          <a:latin typeface="Calibri Light" panose="020F0302020204030204" pitchFamily="34" charset="0"/>
                          <a:ea typeface="Calibri" panose="020F0502020204030204" pitchFamily="34" charset="0"/>
                          <a:cs typeface="Calibri Light" panose="020F0302020204030204" pitchFamily="34" charset="0"/>
                        </a:rPr>
                        <a:t>Why do different countries experience different weathers?</a:t>
                      </a:r>
                    </a:p>
                  </a:txBody>
                  <a:tcPr marL="114300" marR="114300" marT="0" marB="0" anchor="ctr"/>
                </a:tc>
                <a:extLst>
                  <a:ext uri="{0D108BD9-81ED-4DB2-BD59-A6C34878D82A}">
                    <a16:rowId xmlns:a16="http://schemas.microsoft.com/office/drawing/2014/main" val="2929339964"/>
                  </a:ext>
                </a:extLst>
              </a:tr>
              <a:tr h="318509">
                <a:tc>
                  <a:txBody>
                    <a:bodyPr/>
                    <a:lstStyle/>
                    <a:p>
                      <a:r>
                        <a:rPr lang="en-GB" altLang="en-GB" sz="1100" dirty="0"/>
                        <a:t>3</a:t>
                      </a:r>
                      <a:endParaRPr lang="en-GB" altLang="en-GB" sz="1100" b="0" dirty="0"/>
                    </a:p>
                  </a:txBody>
                  <a:tcPr marL="74295" marR="74295" marT="37148" marB="37148" anchor="ctr"/>
                </a:tc>
                <a:tc>
                  <a:txBody>
                    <a:bodyPr/>
                    <a:lstStyle/>
                    <a:p>
                      <a:pPr algn="l"/>
                      <a:r>
                        <a:rPr lang="en-GB" sz="1400" dirty="0">
                          <a:latin typeface="Calibri Light" panose="020F0302020204030204" pitchFamily="34" charset="0"/>
                          <a:cs typeface="Calibri Light" panose="020F0302020204030204" pitchFamily="34" charset="0"/>
                        </a:rPr>
                        <a:t>How are the climates different around the world?</a:t>
                      </a:r>
                    </a:p>
                  </a:txBody>
                  <a:tcPr marL="68580" marR="68580" marT="0" marB="0" anchor="ctr"/>
                </a:tc>
                <a:extLst>
                  <a:ext uri="{0D108BD9-81ED-4DB2-BD59-A6C34878D82A}">
                    <a16:rowId xmlns:a16="http://schemas.microsoft.com/office/drawing/2014/main" val="2127594675"/>
                  </a:ext>
                </a:extLst>
              </a:tr>
              <a:tr h="279715">
                <a:tc>
                  <a:txBody>
                    <a:bodyPr/>
                    <a:lstStyle/>
                    <a:p>
                      <a:r>
                        <a:rPr lang="en-GB" altLang="en-GB" sz="1100" dirty="0"/>
                        <a:t>4</a:t>
                      </a:r>
                      <a:endParaRPr lang="en-GB" altLang="en-GB" sz="1100" b="0" dirty="0"/>
                    </a:p>
                  </a:txBody>
                  <a:tcPr marL="74295" marR="74295" marT="37148" marB="37148" anchor="ctr"/>
                </a:tc>
                <a:tc>
                  <a:txBody>
                    <a:bodyPr/>
                    <a:lstStyle/>
                    <a:p>
                      <a:pPr algn="l">
                        <a:lnSpc>
                          <a:spcPct val="107000"/>
                        </a:lnSpc>
                        <a:spcAft>
                          <a:spcPts val="800"/>
                        </a:spcAft>
                      </a:pPr>
                      <a:r>
                        <a:rPr lang="en-GB" sz="1400" dirty="0">
                          <a:effectLst/>
                          <a:latin typeface="Calibri Light" panose="020F0302020204030204" pitchFamily="34" charset="0"/>
                          <a:ea typeface="Calibri" panose="020F0502020204030204" pitchFamily="34" charset="0"/>
                          <a:cs typeface="Calibri Light" panose="020F0302020204030204" pitchFamily="34" charset="0"/>
                        </a:rPr>
                        <a:t>What affects climate change?</a:t>
                      </a:r>
                    </a:p>
                  </a:txBody>
                  <a:tcPr marL="114300" marR="114300" marT="0" marB="0" anchor="ctr"/>
                </a:tc>
                <a:extLst>
                  <a:ext uri="{0D108BD9-81ED-4DB2-BD59-A6C34878D82A}">
                    <a16:rowId xmlns:a16="http://schemas.microsoft.com/office/drawing/2014/main" val="630945595"/>
                  </a:ext>
                </a:extLst>
              </a:tr>
              <a:tr h="381077">
                <a:tc>
                  <a:txBody>
                    <a:bodyPr/>
                    <a:lstStyle/>
                    <a:p>
                      <a:r>
                        <a:rPr lang="en-GB" altLang="en-GB" sz="1100" dirty="0"/>
                        <a:t>5</a:t>
                      </a:r>
                      <a:endParaRPr lang="en-GB" altLang="en-GB" sz="1100" b="0" dirty="0"/>
                    </a:p>
                  </a:txBody>
                  <a:tcPr marL="74295" marR="74295" marT="37148" marB="37148" anchor="ctr"/>
                </a:tc>
                <a:tc>
                  <a:txBody>
                    <a:bodyPr/>
                    <a:lstStyle/>
                    <a:p>
                      <a:pPr algn="l">
                        <a:lnSpc>
                          <a:spcPct val="107000"/>
                        </a:lnSpc>
                        <a:spcAft>
                          <a:spcPts val="800"/>
                        </a:spcAft>
                      </a:pPr>
                      <a:r>
                        <a:rPr lang="en-GB" sz="1400" dirty="0">
                          <a:effectLst/>
                          <a:latin typeface="Calibri Light" panose="020F0302020204030204" pitchFamily="34" charset="0"/>
                          <a:ea typeface="Calibri" panose="020F0502020204030204" pitchFamily="34" charset="0"/>
                          <a:cs typeface="Calibri Light" panose="020F0302020204030204" pitchFamily="34" charset="0"/>
                        </a:rPr>
                        <a:t>How are the polar regions similar/different to other regions around the world?</a:t>
                      </a:r>
                    </a:p>
                  </a:txBody>
                  <a:tcPr marL="114300" marR="114300" marT="0" marB="0" anchor="ctr"/>
                </a:tc>
                <a:extLst>
                  <a:ext uri="{0D108BD9-81ED-4DB2-BD59-A6C34878D82A}">
                    <a16:rowId xmlns:a16="http://schemas.microsoft.com/office/drawing/2014/main" val="245600744"/>
                  </a:ext>
                </a:extLst>
              </a:tr>
              <a:tr h="381077">
                <a:tc>
                  <a:txBody>
                    <a:bodyPr/>
                    <a:lstStyle/>
                    <a:p>
                      <a:r>
                        <a:rPr lang="en-GB" altLang="en-GB" sz="1100" b="0" dirty="0"/>
                        <a:t>6</a:t>
                      </a:r>
                    </a:p>
                  </a:txBody>
                  <a:tcPr marL="74295" marR="74295" marT="37148" marB="37148" anchor="ct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400" dirty="0">
                          <a:effectLst/>
                          <a:latin typeface="Calibri Light" panose="020F0302020204030204" pitchFamily="34" charset="0"/>
                          <a:ea typeface="Calibri" panose="020F0502020204030204" pitchFamily="34" charset="0"/>
                          <a:cs typeface="Calibri Light" panose="020F0302020204030204" pitchFamily="34" charset="0"/>
                        </a:rPr>
                        <a:t>What was the importance of different polar expeditions?</a:t>
                      </a:r>
                    </a:p>
                  </a:txBody>
                  <a:tcPr marL="114300" marR="114300" marT="0" marB="0" anchor="ctr"/>
                </a:tc>
                <a:extLst>
                  <a:ext uri="{0D108BD9-81ED-4DB2-BD59-A6C34878D82A}">
                    <a16:rowId xmlns:a16="http://schemas.microsoft.com/office/drawing/2014/main" val="134960758"/>
                  </a:ext>
                </a:extLst>
              </a:tr>
            </a:tbl>
          </a:graphicData>
        </a:graphic>
      </p:graphicFrame>
      <p:graphicFrame>
        <p:nvGraphicFramePr>
          <p:cNvPr id="7" name="Table 6">
            <a:extLst>
              <a:ext uri="{FF2B5EF4-FFF2-40B4-BE49-F238E27FC236}">
                <a16:creationId xmlns:a16="http://schemas.microsoft.com/office/drawing/2014/main" id="{971AF0A6-DDF1-4497-93E7-7414C995CE15}"/>
              </a:ext>
            </a:extLst>
          </p:cNvPr>
          <p:cNvGraphicFramePr>
            <a:graphicFrameLocks noGrp="1"/>
          </p:cNvGraphicFramePr>
          <p:nvPr>
            <p:extLst>
              <p:ext uri="{D42A27DB-BD31-4B8C-83A1-F6EECF244321}">
                <p14:modId xmlns:p14="http://schemas.microsoft.com/office/powerpoint/2010/main" val="3220765791"/>
              </p:ext>
            </p:extLst>
          </p:nvPr>
        </p:nvGraphicFramePr>
        <p:xfrm>
          <a:off x="112235" y="3240733"/>
          <a:ext cx="5501983" cy="3083867"/>
        </p:xfrm>
        <a:graphic>
          <a:graphicData uri="http://schemas.openxmlformats.org/drawingml/2006/table">
            <a:tbl>
              <a:tblPr firstRow="1" bandRow="1">
                <a:tableStyleId>{F5AB1C69-6EDB-4FF4-983F-18BD219EF322}</a:tableStyleId>
              </a:tblPr>
              <a:tblGrid>
                <a:gridCol w="1327098">
                  <a:extLst>
                    <a:ext uri="{9D8B030D-6E8A-4147-A177-3AD203B41FA5}">
                      <a16:colId xmlns:a16="http://schemas.microsoft.com/office/drawing/2014/main" val="1819816150"/>
                    </a:ext>
                  </a:extLst>
                </a:gridCol>
                <a:gridCol w="1473200">
                  <a:extLst>
                    <a:ext uri="{9D8B030D-6E8A-4147-A177-3AD203B41FA5}">
                      <a16:colId xmlns:a16="http://schemas.microsoft.com/office/drawing/2014/main" val="2595832683"/>
                    </a:ext>
                  </a:extLst>
                </a:gridCol>
                <a:gridCol w="1261534">
                  <a:extLst>
                    <a:ext uri="{9D8B030D-6E8A-4147-A177-3AD203B41FA5}">
                      <a16:colId xmlns:a16="http://schemas.microsoft.com/office/drawing/2014/main" val="263310861"/>
                    </a:ext>
                  </a:extLst>
                </a:gridCol>
                <a:gridCol w="1440151">
                  <a:extLst>
                    <a:ext uri="{9D8B030D-6E8A-4147-A177-3AD203B41FA5}">
                      <a16:colId xmlns:a16="http://schemas.microsoft.com/office/drawing/2014/main" val="3629966910"/>
                    </a:ext>
                  </a:extLst>
                </a:gridCol>
              </a:tblGrid>
              <a:tr h="340667">
                <a:tc gridSpan="4">
                  <a:txBody>
                    <a:bodyPr/>
                    <a:lstStyle/>
                    <a:p>
                      <a:pPr algn="ctr"/>
                      <a:r>
                        <a:rPr lang="en-GB" sz="1400" dirty="0">
                          <a:latin typeface="Calibri Light" panose="020F0302020204030204" pitchFamily="34" charset="0"/>
                          <a:cs typeface="Calibri Light" panose="020F0302020204030204" pitchFamily="34" charset="0"/>
                        </a:rPr>
                        <a:t>Key Vocabulary</a:t>
                      </a:r>
                    </a:p>
                  </a:txBody>
                  <a:tcPr/>
                </a:tc>
                <a:tc hMerge="1">
                  <a:txBody>
                    <a:bodyPr/>
                    <a:lstStyle/>
                    <a:p>
                      <a:endParaRPr lang="en-GB" dirty="0"/>
                    </a:p>
                  </a:txBody>
                  <a:tcPr/>
                </a:tc>
                <a:tc hMerge="1">
                  <a:txBody>
                    <a:bodyPr/>
                    <a:lstStyle/>
                    <a:p>
                      <a:pPr algn="ctr"/>
                      <a:endParaRPr lang="en-GB" sz="1400" dirty="0">
                        <a:latin typeface="Calibri Light" panose="020F0302020204030204" pitchFamily="34" charset="0"/>
                        <a:cs typeface="Calibri Light" panose="020F0302020204030204" pitchFamily="34" charset="0"/>
                      </a:endParaRPr>
                    </a:p>
                  </a:txBody>
                  <a:tcPr/>
                </a:tc>
                <a:tc hMerge="1">
                  <a:txBody>
                    <a:bodyPr/>
                    <a:lstStyle/>
                    <a:p>
                      <a:pPr algn="ctr"/>
                      <a:endParaRPr lang="en-GB" sz="1400" dirty="0">
                        <a:latin typeface="Calibri Light" panose="020F0302020204030204" pitchFamily="34" charset="0"/>
                        <a:cs typeface="Calibri Light" panose="020F0302020204030204" pitchFamily="34" charset="0"/>
                      </a:endParaRPr>
                    </a:p>
                  </a:txBody>
                  <a:tcPr/>
                </a:tc>
                <a:extLst>
                  <a:ext uri="{0D108BD9-81ED-4DB2-BD59-A6C34878D82A}">
                    <a16:rowId xmlns:a16="http://schemas.microsoft.com/office/drawing/2014/main" val="268058538"/>
                  </a:ext>
                </a:extLst>
              </a:tr>
              <a:tr h="289567">
                <a:tc>
                  <a:txBody>
                    <a:bodyPr/>
                    <a:lstStyle/>
                    <a:p>
                      <a:r>
                        <a:rPr lang="en-GB" sz="1600" dirty="0">
                          <a:latin typeface="Calibri Light" panose="020F0302020204030204" pitchFamily="34" charset="0"/>
                          <a:cs typeface="Calibri Light" panose="020F0302020204030204" pitchFamily="34" charset="0"/>
                        </a:rPr>
                        <a:t>Polar regions</a:t>
                      </a:r>
                    </a:p>
                  </a:txBody>
                  <a:tcPr/>
                </a:tc>
                <a:tc>
                  <a:txBody>
                    <a:bodyPr/>
                    <a:lstStyle/>
                    <a:p>
                      <a:r>
                        <a:rPr lang="en-GB" sz="1600" dirty="0">
                          <a:latin typeface="Calibri Light" panose="020F0302020204030204" pitchFamily="34" charset="0"/>
                          <a:cs typeface="Calibri Light" panose="020F0302020204030204" pitchFamily="34" charset="0"/>
                        </a:rPr>
                        <a:t>Arctic</a:t>
                      </a:r>
                    </a:p>
                  </a:txBody>
                  <a:tcPr/>
                </a:tc>
                <a:tc>
                  <a:txBody>
                    <a:bodyPr/>
                    <a:lstStyle/>
                    <a:p>
                      <a:r>
                        <a:rPr lang="en-GB" sz="1600" dirty="0">
                          <a:latin typeface="Calibri Light" panose="020F0302020204030204" pitchFamily="34" charset="0"/>
                          <a:cs typeface="Calibri Light" panose="020F0302020204030204" pitchFamily="34" charset="0"/>
                        </a:rPr>
                        <a:t>Climate</a:t>
                      </a:r>
                    </a:p>
                  </a:txBody>
                  <a:tcPr/>
                </a:tc>
                <a:tc>
                  <a:txBody>
                    <a:bodyPr/>
                    <a:lstStyle/>
                    <a:p>
                      <a:r>
                        <a:rPr lang="en-GB" sz="1600" dirty="0">
                          <a:latin typeface="Calibri Light" panose="020F0302020204030204" pitchFamily="34" charset="0"/>
                          <a:cs typeface="Calibri Light" panose="020F0302020204030204" pitchFamily="34" charset="0"/>
                        </a:rPr>
                        <a:t>Ocean currents</a:t>
                      </a:r>
                    </a:p>
                  </a:txBody>
                  <a:tcPr/>
                </a:tc>
                <a:extLst>
                  <a:ext uri="{0D108BD9-81ED-4DB2-BD59-A6C34878D82A}">
                    <a16:rowId xmlns:a16="http://schemas.microsoft.com/office/drawing/2014/main" val="2777767074"/>
                  </a:ext>
                </a:extLst>
              </a:tr>
              <a:tr h="289567">
                <a:tc>
                  <a:txBody>
                    <a:bodyPr/>
                    <a:lstStyle/>
                    <a:p>
                      <a:r>
                        <a:rPr lang="en-GB" sz="1600" dirty="0">
                          <a:latin typeface="Calibri Light" panose="020F0302020204030204" pitchFamily="34" charset="0"/>
                          <a:cs typeface="Calibri Light" panose="020F0302020204030204" pitchFamily="34" charset="0"/>
                        </a:rPr>
                        <a:t>Antarctic</a:t>
                      </a:r>
                    </a:p>
                  </a:txBody>
                  <a:tcPr/>
                </a:tc>
                <a:tc>
                  <a:txBody>
                    <a:bodyPr/>
                    <a:lstStyle/>
                    <a:p>
                      <a:r>
                        <a:rPr lang="en-GB" sz="1600" dirty="0">
                          <a:latin typeface="Calibri Light" panose="020F0302020204030204" pitchFamily="34" charset="0"/>
                          <a:cs typeface="Calibri Light" panose="020F0302020204030204" pitchFamily="34" charset="0"/>
                        </a:rPr>
                        <a:t>Habitat</a:t>
                      </a:r>
                    </a:p>
                  </a:txBody>
                  <a:tcPr/>
                </a:tc>
                <a:tc>
                  <a:txBody>
                    <a:bodyPr/>
                    <a:lstStyle/>
                    <a:p>
                      <a:r>
                        <a:rPr lang="en-GB" sz="1600" dirty="0">
                          <a:latin typeface="Calibri Light" panose="020F0302020204030204" pitchFamily="34" charset="0"/>
                          <a:cs typeface="Calibri Light" panose="020F0302020204030204" pitchFamily="34" charset="0"/>
                        </a:rPr>
                        <a:t>Polar</a:t>
                      </a:r>
                    </a:p>
                  </a:txBody>
                  <a:tcPr/>
                </a:tc>
                <a:tc>
                  <a:txBody>
                    <a:bodyPr/>
                    <a:lstStyle/>
                    <a:p>
                      <a:r>
                        <a:rPr lang="en-GB" sz="1600" dirty="0">
                          <a:latin typeface="Calibri Light" panose="020F0302020204030204" pitchFamily="34" charset="0"/>
                          <a:cs typeface="Calibri Light" panose="020F0302020204030204" pitchFamily="34" charset="0"/>
                        </a:rPr>
                        <a:t>Coastal</a:t>
                      </a:r>
                    </a:p>
                  </a:txBody>
                  <a:tcPr/>
                </a:tc>
                <a:extLst>
                  <a:ext uri="{0D108BD9-81ED-4DB2-BD59-A6C34878D82A}">
                    <a16:rowId xmlns:a16="http://schemas.microsoft.com/office/drawing/2014/main" val="3949600"/>
                  </a:ext>
                </a:extLst>
              </a:tr>
              <a:tr h="289567">
                <a:tc>
                  <a:txBody>
                    <a:bodyPr/>
                    <a:lstStyle/>
                    <a:p>
                      <a:r>
                        <a:rPr lang="en-GB" sz="1600" dirty="0">
                          <a:latin typeface="Calibri Light" panose="020F0302020204030204" pitchFamily="34" charset="0"/>
                          <a:cs typeface="Calibri Light" panose="020F0302020204030204" pitchFamily="34" charset="0"/>
                        </a:rPr>
                        <a:t>Grid References</a:t>
                      </a:r>
                    </a:p>
                  </a:txBody>
                  <a:tcPr/>
                </a:tc>
                <a:tc>
                  <a:txBody>
                    <a:bodyPr/>
                    <a:lstStyle/>
                    <a:p>
                      <a:r>
                        <a:rPr lang="en-GB" sz="1600" dirty="0">
                          <a:latin typeface="Calibri Light" panose="020F0302020204030204" pitchFamily="34" charset="0"/>
                          <a:cs typeface="Calibri Light" panose="020F0302020204030204" pitchFamily="34" charset="0"/>
                        </a:rPr>
                        <a:t>Predator</a:t>
                      </a:r>
                    </a:p>
                  </a:txBody>
                  <a:tcPr/>
                </a:tc>
                <a:tc>
                  <a:txBody>
                    <a:bodyPr/>
                    <a:lstStyle/>
                    <a:p>
                      <a:r>
                        <a:rPr lang="en-GB" sz="1600" dirty="0">
                          <a:latin typeface="Calibri Light" panose="020F0302020204030204" pitchFamily="34" charset="0"/>
                          <a:cs typeface="Calibri Light" panose="020F0302020204030204" pitchFamily="34" charset="0"/>
                        </a:rPr>
                        <a:t>Tundra</a:t>
                      </a:r>
                    </a:p>
                  </a:txBody>
                  <a:tcPr/>
                </a:tc>
                <a:tc>
                  <a:txBody>
                    <a:bodyPr/>
                    <a:lstStyle/>
                    <a:p>
                      <a:r>
                        <a:rPr lang="en-GB" sz="1600" dirty="0">
                          <a:latin typeface="Calibri Light" panose="020F0302020204030204" pitchFamily="34" charset="0"/>
                          <a:cs typeface="Calibri Light" panose="020F0302020204030204" pitchFamily="34" charset="0"/>
                        </a:rPr>
                        <a:t>Carbon emissions</a:t>
                      </a:r>
                    </a:p>
                  </a:txBody>
                  <a:tcPr/>
                </a:tc>
                <a:extLst>
                  <a:ext uri="{0D108BD9-81ED-4DB2-BD59-A6C34878D82A}">
                    <a16:rowId xmlns:a16="http://schemas.microsoft.com/office/drawing/2014/main" val="2653625765"/>
                  </a:ext>
                </a:extLst>
              </a:tr>
              <a:tr h="289567">
                <a:tc>
                  <a:txBody>
                    <a:bodyPr/>
                    <a:lstStyle/>
                    <a:p>
                      <a:r>
                        <a:rPr lang="en-GB" sz="1600" dirty="0">
                          <a:latin typeface="Calibri Light" panose="020F0302020204030204" pitchFamily="34" charset="0"/>
                          <a:cs typeface="Calibri Light" panose="020F0302020204030204" pitchFamily="34" charset="0"/>
                        </a:rPr>
                        <a:t>Latitude</a:t>
                      </a:r>
                    </a:p>
                  </a:txBody>
                  <a:tcPr/>
                </a:tc>
                <a:tc>
                  <a:txBody>
                    <a:bodyPr/>
                    <a:lstStyle/>
                    <a:p>
                      <a:r>
                        <a:rPr lang="en-GB" sz="1600" dirty="0">
                          <a:latin typeface="Calibri Light" panose="020F0302020204030204" pitchFamily="34" charset="0"/>
                          <a:cs typeface="Calibri Light" panose="020F0302020204030204" pitchFamily="34" charset="0"/>
                        </a:rPr>
                        <a:t>Longitude </a:t>
                      </a:r>
                    </a:p>
                  </a:txBody>
                  <a:tcPr/>
                </a:tc>
                <a:tc>
                  <a:txBody>
                    <a:bodyPr/>
                    <a:lstStyle/>
                    <a:p>
                      <a:r>
                        <a:rPr lang="en-GB" sz="1600" dirty="0">
                          <a:latin typeface="Calibri Light" panose="020F0302020204030204" pitchFamily="34" charset="0"/>
                          <a:cs typeface="Calibri Light" panose="020F0302020204030204" pitchFamily="34" charset="0"/>
                        </a:rPr>
                        <a:t>Temperate</a:t>
                      </a:r>
                    </a:p>
                  </a:txBody>
                  <a:tcPr/>
                </a:tc>
                <a:tc>
                  <a:txBody>
                    <a:bodyPr/>
                    <a:lstStyle/>
                    <a:p>
                      <a:r>
                        <a:rPr lang="en-GB" sz="1600" dirty="0">
                          <a:latin typeface="Calibri Light" panose="020F0302020204030204" pitchFamily="34" charset="0"/>
                          <a:cs typeface="Calibri Light" panose="020F0302020204030204" pitchFamily="34" charset="0"/>
                        </a:rPr>
                        <a:t>Tropic of Cancer</a:t>
                      </a:r>
                    </a:p>
                  </a:txBody>
                  <a:tcPr/>
                </a:tc>
                <a:extLst>
                  <a:ext uri="{0D108BD9-81ED-4DB2-BD59-A6C34878D82A}">
                    <a16:rowId xmlns:a16="http://schemas.microsoft.com/office/drawing/2014/main" val="254018134"/>
                  </a:ext>
                </a:extLst>
              </a:tr>
              <a:tr h="289567">
                <a:tc>
                  <a:txBody>
                    <a:bodyPr/>
                    <a:lstStyle/>
                    <a:p>
                      <a:r>
                        <a:rPr lang="en-GB" sz="1600" dirty="0">
                          <a:latin typeface="Calibri Light" panose="020F0302020204030204" pitchFamily="34" charset="0"/>
                          <a:cs typeface="Calibri Light" panose="020F0302020204030204" pitchFamily="34" charset="0"/>
                        </a:rPr>
                        <a:t>Producer</a:t>
                      </a:r>
                    </a:p>
                  </a:txBody>
                  <a:tcPr/>
                </a:tc>
                <a:tc>
                  <a:txBody>
                    <a:bodyPr/>
                    <a:lstStyle/>
                    <a:p>
                      <a:r>
                        <a:rPr lang="en-GB" sz="1600" dirty="0">
                          <a:latin typeface="Calibri Light" panose="020F0302020204030204" pitchFamily="34" charset="0"/>
                          <a:cs typeface="Calibri Light" panose="020F0302020204030204" pitchFamily="34" charset="0"/>
                        </a:rPr>
                        <a:t>Biome</a:t>
                      </a:r>
                    </a:p>
                  </a:txBody>
                  <a:tcPr/>
                </a:tc>
                <a:tc>
                  <a:txBody>
                    <a:bodyPr/>
                    <a:lstStyle/>
                    <a:p>
                      <a:r>
                        <a:rPr lang="en-GB" sz="1600" dirty="0">
                          <a:latin typeface="Calibri Light" panose="020F0302020204030204" pitchFamily="34" charset="0"/>
                          <a:cs typeface="Calibri Light" panose="020F0302020204030204" pitchFamily="34" charset="0"/>
                        </a:rPr>
                        <a:t>Mediterranean</a:t>
                      </a:r>
                    </a:p>
                  </a:txBody>
                  <a:tcPr/>
                </a:tc>
                <a:tc>
                  <a:txBody>
                    <a:bodyPr/>
                    <a:lstStyle/>
                    <a:p>
                      <a:r>
                        <a:rPr lang="en-GB" sz="1600" dirty="0">
                          <a:latin typeface="Calibri Light" panose="020F0302020204030204" pitchFamily="34" charset="0"/>
                          <a:cs typeface="Calibri Light" panose="020F0302020204030204" pitchFamily="34" charset="0"/>
                        </a:rPr>
                        <a:t>Tropic of Capricorn</a:t>
                      </a:r>
                    </a:p>
                  </a:txBody>
                  <a:tcPr/>
                </a:tc>
                <a:extLst>
                  <a:ext uri="{0D108BD9-81ED-4DB2-BD59-A6C34878D82A}">
                    <a16:rowId xmlns:a16="http://schemas.microsoft.com/office/drawing/2014/main" val="320080788"/>
                  </a:ext>
                </a:extLst>
              </a:tr>
              <a:tr h="289567">
                <a:tc>
                  <a:txBody>
                    <a:bodyPr/>
                    <a:lstStyle/>
                    <a:p>
                      <a:r>
                        <a:rPr lang="en-GB" sz="1600" dirty="0">
                          <a:latin typeface="Calibri Light" panose="020F0302020204030204" pitchFamily="34" charset="0"/>
                          <a:cs typeface="Calibri Light" panose="020F0302020204030204" pitchFamily="34" charset="0"/>
                        </a:rPr>
                        <a:t>Temperature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Calibri Light" panose="020F0302020204030204" pitchFamily="34" charset="0"/>
                          <a:cs typeface="Calibri Light" panose="020F0302020204030204" pitchFamily="34" charset="0"/>
                        </a:rPr>
                        <a:t>Equator</a:t>
                      </a:r>
                    </a:p>
                  </a:txBody>
                  <a:tcPr/>
                </a:tc>
                <a:tc>
                  <a:txBody>
                    <a:bodyPr/>
                    <a:lstStyle/>
                    <a:p>
                      <a:r>
                        <a:rPr lang="en-GB" sz="1600" dirty="0">
                          <a:latin typeface="Calibri Light" panose="020F0302020204030204" pitchFamily="34" charset="0"/>
                          <a:cs typeface="Calibri Light" panose="020F0302020204030204" pitchFamily="34" charset="0"/>
                        </a:rPr>
                        <a:t>Tropical</a:t>
                      </a:r>
                    </a:p>
                  </a:txBody>
                  <a:tcPr/>
                </a:tc>
                <a:tc>
                  <a:txBody>
                    <a:bodyPr/>
                    <a:lstStyle/>
                    <a:p>
                      <a:r>
                        <a:rPr lang="en-GB" sz="1600" dirty="0">
                          <a:latin typeface="Calibri Light" panose="020F0302020204030204" pitchFamily="34" charset="0"/>
                          <a:cs typeface="Calibri Light" panose="020F0302020204030204" pitchFamily="34" charset="0"/>
                        </a:rPr>
                        <a:t>Precipitation</a:t>
                      </a:r>
                    </a:p>
                  </a:txBody>
                  <a:tcPr/>
                </a:tc>
                <a:extLst>
                  <a:ext uri="{0D108BD9-81ED-4DB2-BD59-A6C34878D82A}">
                    <a16:rowId xmlns:a16="http://schemas.microsoft.com/office/drawing/2014/main" val="2664556498"/>
                  </a:ext>
                </a:extLst>
              </a:tr>
            </a:tbl>
          </a:graphicData>
        </a:graphic>
      </p:graphicFrame>
      <p:graphicFrame>
        <p:nvGraphicFramePr>
          <p:cNvPr id="14" name="Table 13">
            <a:extLst>
              <a:ext uri="{FF2B5EF4-FFF2-40B4-BE49-F238E27FC236}">
                <a16:creationId xmlns:a16="http://schemas.microsoft.com/office/drawing/2014/main" id="{07C99E05-6401-4939-AC48-DD0582AD12CE}"/>
              </a:ext>
            </a:extLst>
          </p:cNvPr>
          <p:cNvGraphicFramePr>
            <a:graphicFrameLocks noGrp="1"/>
          </p:cNvGraphicFramePr>
          <p:nvPr>
            <p:extLst>
              <p:ext uri="{D42A27DB-BD31-4B8C-83A1-F6EECF244321}">
                <p14:modId xmlns:p14="http://schemas.microsoft.com/office/powerpoint/2010/main" val="3065418341"/>
              </p:ext>
            </p:extLst>
          </p:nvPr>
        </p:nvGraphicFramePr>
        <p:xfrm>
          <a:off x="5672153" y="5451127"/>
          <a:ext cx="4109568" cy="1344185"/>
        </p:xfrm>
        <a:graphic>
          <a:graphicData uri="http://schemas.openxmlformats.org/drawingml/2006/table">
            <a:tbl>
              <a:tblPr firstRow="1" bandRow="1">
                <a:tableStyleId>{F5AB1C69-6EDB-4FF4-983F-18BD219EF322}</a:tableStyleId>
              </a:tblPr>
              <a:tblGrid>
                <a:gridCol w="4109568">
                  <a:extLst>
                    <a:ext uri="{9D8B030D-6E8A-4147-A177-3AD203B41FA5}">
                      <a16:colId xmlns:a16="http://schemas.microsoft.com/office/drawing/2014/main" val="2606679746"/>
                    </a:ext>
                  </a:extLst>
                </a:gridCol>
              </a:tblGrid>
              <a:tr h="245993">
                <a:tc>
                  <a:txBody>
                    <a:bodyPr/>
                    <a:lstStyle/>
                    <a:p>
                      <a:pPr algn="ctr"/>
                      <a:r>
                        <a:rPr lang="en-GB" sz="1600" dirty="0"/>
                        <a:t>Recommended Reads</a:t>
                      </a:r>
                    </a:p>
                  </a:txBody>
                  <a:tcPr/>
                </a:tc>
                <a:extLst>
                  <a:ext uri="{0D108BD9-81ED-4DB2-BD59-A6C34878D82A}">
                    <a16:rowId xmlns:a16="http://schemas.microsoft.com/office/drawing/2014/main" val="3820405797"/>
                  </a:ext>
                </a:extLst>
              </a:tr>
              <a:tr h="1008905">
                <a:tc>
                  <a:txBody>
                    <a:bodyPr/>
                    <a:lstStyle/>
                    <a:p>
                      <a:r>
                        <a:rPr lang="en-GB" sz="1200" dirty="0">
                          <a:latin typeface="Calibri Light" panose="020F0302020204030204" pitchFamily="34" charset="0"/>
                          <a:cs typeface="Calibri Light" panose="020F0302020204030204" pitchFamily="34" charset="0"/>
                        </a:rPr>
                        <a:t>Arctic Star – Tom Palmer</a:t>
                      </a:r>
                    </a:p>
                    <a:p>
                      <a:r>
                        <a:rPr lang="en-GB" sz="1200" dirty="0">
                          <a:latin typeface="Calibri Light" panose="020F0302020204030204" pitchFamily="34" charset="0"/>
                          <a:cs typeface="Calibri Light" panose="020F0302020204030204" pitchFamily="34" charset="0"/>
                        </a:rPr>
                        <a:t>Shackleton’s Journey – William Grill</a:t>
                      </a:r>
                    </a:p>
                    <a:p>
                      <a:r>
                        <a:rPr lang="en-GB" sz="1200" dirty="0">
                          <a:latin typeface="Calibri Light" panose="020F0302020204030204" pitchFamily="34" charset="0"/>
                          <a:cs typeface="Calibri Light" panose="020F0302020204030204" pitchFamily="34" charset="0"/>
                        </a:rPr>
                        <a:t>Ernest Shackleton – Little People, Dream Big</a:t>
                      </a:r>
                    </a:p>
                    <a:p>
                      <a:r>
                        <a:rPr lang="en-GB" sz="1200" dirty="0">
                          <a:latin typeface="Calibri Light" panose="020F0302020204030204" pitchFamily="34" charset="0"/>
                          <a:cs typeface="Calibri Light" panose="020F0302020204030204" pitchFamily="34" charset="0"/>
                        </a:rPr>
                        <a:t>Sky Song – Abi Elphinstone </a:t>
                      </a:r>
                    </a:p>
                    <a:p>
                      <a:r>
                        <a:rPr lang="en-GB" sz="1200" dirty="0">
                          <a:latin typeface="Calibri Light" panose="020F0302020204030204" pitchFamily="34" charset="0"/>
                          <a:cs typeface="Calibri Light" panose="020F0302020204030204" pitchFamily="34" charset="0"/>
                        </a:rPr>
                        <a:t>The Polar Bear Explorers’ Club – Alex Bell &amp; Tomislav </a:t>
                      </a:r>
                      <a:r>
                        <a:rPr lang="en-GB" sz="1200" dirty="0" err="1">
                          <a:latin typeface="Calibri Light" panose="020F0302020204030204" pitchFamily="34" charset="0"/>
                          <a:cs typeface="Calibri Light" panose="020F0302020204030204" pitchFamily="34" charset="0"/>
                        </a:rPr>
                        <a:t>Tomic</a:t>
                      </a:r>
                      <a:endParaRPr lang="en-GB" sz="1200" dirty="0">
                        <a:latin typeface="Calibri Light" panose="020F0302020204030204" pitchFamily="34" charset="0"/>
                        <a:cs typeface="Calibri Light" panose="020F0302020204030204" pitchFamily="34" charset="0"/>
                      </a:endParaRPr>
                    </a:p>
                  </a:txBody>
                  <a:tcPr/>
                </a:tc>
                <a:extLst>
                  <a:ext uri="{0D108BD9-81ED-4DB2-BD59-A6C34878D82A}">
                    <a16:rowId xmlns:a16="http://schemas.microsoft.com/office/drawing/2014/main" val="3140981001"/>
                  </a:ext>
                </a:extLst>
              </a:tr>
            </a:tbl>
          </a:graphicData>
        </a:graphic>
      </p:graphicFrame>
      <p:pic>
        <p:nvPicPr>
          <p:cNvPr id="1026" name="Picture 2" descr="Climate change impacts | National Oceanic and Atmospheric Administration">
            <a:extLst>
              <a:ext uri="{FF2B5EF4-FFF2-40B4-BE49-F238E27FC236}">
                <a16:creationId xmlns:a16="http://schemas.microsoft.com/office/drawing/2014/main" id="{56D0965E-B708-4D0D-97A5-83FC90933A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39278" y="1340479"/>
            <a:ext cx="1589922" cy="8940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Table 7">
            <a:extLst>
              <a:ext uri="{FF2B5EF4-FFF2-40B4-BE49-F238E27FC236}">
                <a16:creationId xmlns:a16="http://schemas.microsoft.com/office/drawing/2014/main" id="{CA9021E2-B08C-4437-B3FB-A271A544687A}"/>
              </a:ext>
            </a:extLst>
          </p:cNvPr>
          <p:cNvGraphicFramePr>
            <a:graphicFrameLocks noGrp="1"/>
          </p:cNvGraphicFramePr>
          <p:nvPr>
            <p:extLst>
              <p:ext uri="{D42A27DB-BD31-4B8C-83A1-F6EECF244321}">
                <p14:modId xmlns:p14="http://schemas.microsoft.com/office/powerpoint/2010/main" val="548012884"/>
              </p:ext>
            </p:extLst>
          </p:nvPr>
        </p:nvGraphicFramePr>
        <p:xfrm>
          <a:off x="5672153" y="728176"/>
          <a:ext cx="2583808" cy="1920240"/>
        </p:xfrm>
        <a:graphic>
          <a:graphicData uri="http://schemas.openxmlformats.org/drawingml/2006/table">
            <a:tbl>
              <a:tblPr firstRow="1" bandRow="1">
                <a:tableStyleId>{F5AB1C69-6EDB-4FF4-983F-18BD219EF322}</a:tableStyleId>
              </a:tblPr>
              <a:tblGrid>
                <a:gridCol w="2583808">
                  <a:extLst>
                    <a:ext uri="{9D8B030D-6E8A-4147-A177-3AD203B41FA5}">
                      <a16:colId xmlns:a16="http://schemas.microsoft.com/office/drawing/2014/main" val="2606679746"/>
                    </a:ext>
                  </a:extLst>
                </a:gridCol>
              </a:tblGrid>
              <a:tr h="239931">
                <a:tc>
                  <a:txBody>
                    <a:bodyPr/>
                    <a:lstStyle/>
                    <a:p>
                      <a:pPr algn="ctr"/>
                      <a:r>
                        <a:rPr lang="en-GB" sz="1600" dirty="0"/>
                        <a:t>Sentence Stems</a:t>
                      </a:r>
                    </a:p>
                  </a:txBody>
                  <a:tcPr/>
                </a:tc>
                <a:extLst>
                  <a:ext uri="{0D108BD9-81ED-4DB2-BD59-A6C34878D82A}">
                    <a16:rowId xmlns:a16="http://schemas.microsoft.com/office/drawing/2014/main" val="3820405797"/>
                  </a:ext>
                </a:extLst>
              </a:tr>
              <a:tr h="1455279">
                <a:tc>
                  <a:txBody>
                    <a:bodyPr/>
                    <a:lstStyle/>
                    <a:p>
                      <a:r>
                        <a:rPr lang="en-GB" sz="1400" dirty="0"/>
                        <a:t>I agree with… because…</a:t>
                      </a:r>
                    </a:p>
                    <a:p>
                      <a:r>
                        <a:rPr lang="en-GB" sz="1400" dirty="0"/>
                        <a:t>I disagree with… because…</a:t>
                      </a:r>
                    </a:p>
                    <a:p>
                      <a:r>
                        <a:rPr lang="en-GB" sz="1400" dirty="0"/>
                        <a:t>I would like to challenge the view…</a:t>
                      </a:r>
                    </a:p>
                    <a:p>
                      <a:r>
                        <a:rPr lang="en-GB" sz="1400" dirty="0"/>
                        <a:t>Adding onto …’s point…</a:t>
                      </a:r>
                    </a:p>
                    <a:p>
                      <a:r>
                        <a:rPr lang="en-GB" sz="1400" dirty="0"/>
                        <a:t>In my opinion…</a:t>
                      </a:r>
                    </a:p>
                    <a:p>
                      <a:r>
                        <a:rPr lang="en-GB" sz="1400" dirty="0"/>
                        <a:t>I know this because…</a:t>
                      </a:r>
                    </a:p>
                  </a:txBody>
                  <a:tcPr/>
                </a:tc>
                <a:extLst>
                  <a:ext uri="{0D108BD9-81ED-4DB2-BD59-A6C34878D82A}">
                    <a16:rowId xmlns:a16="http://schemas.microsoft.com/office/drawing/2014/main" val="3140981001"/>
                  </a:ext>
                </a:extLst>
              </a:tr>
            </a:tbl>
          </a:graphicData>
        </a:graphic>
      </p:graphicFrame>
      <p:graphicFrame>
        <p:nvGraphicFramePr>
          <p:cNvPr id="9" name="Table 8">
            <a:extLst>
              <a:ext uri="{FF2B5EF4-FFF2-40B4-BE49-F238E27FC236}">
                <a16:creationId xmlns:a16="http://schemas.microsoft.com/office/drawing/2014/main" id="{A7CCA4DA-B389-4037-B62C-C2A5FEADF1B2}"/>
              </a:ext>
            </a:extLst>
          </p:cNvPr>
          <p:cNvGraphicFramePr>
            <a:graphicFrameLocks noGrp="1"/>
          </p:cNvGraphicFramePr>
          <p:nvPr>
            <p:extLst>
              <p:ext uri="{D42A27DB-BD31-4B8C-83A1-F6EECF244321}">
                <p14:modId xmlns:p14="http://schemas.microsoft.com/office/powerpoint/2010/main" val="3965781615"/>
              </p:ext>
            </p:extLst>
          </p:nvPr>
        </p:nvGraphicFramePr>
        <p:xfrm>
          <a:off x="5672153" y="2714770"/>
          <a:ext cx="3708198" cy="2730566"/>
        </p:xfrm>
        <a:graphic>
          <a:graphicData uri="http://schemas.openxmlformats.org/drawingml/2006/table">
            <a:tbl>
              <a:tblPr firstRow="1" bandRow="1">
                <a:tableStyleId>{F5AB1C69-6EDB-4FF4-983F-18BD219EF322}</a:tableStyleId>
              </a:tblPr>
              <a:tblGrid>
                <a:gridCol w="1854099">
                  <a:extLst>
                    <a:ext uri="{9D8B030D-6E8A-4147-A177-3AD203B41FA5}">
                      <a16:colId xmlns:a16="http://schemas.microsoft.com/office/drawing/2014/main" val="1800091382"/>
                    </a:ext>
                  </a:extLst>
                </a:gridCol>
                <a:gridCol w="1854099">
                  <a:extLst>
                    <a:ext uri="{9D8B030D-6E8A-4147-A177-3AD203B41FA5}">
                      <a16:colId xmlns:a16="http://schemas.microsoft.com/office/drawing/2014/main" val="1336060009"/>
                    </a:ext>
                  </a:extLst>
                </a:gridCol>
              </a:tblGrid>
              <a:tr h="310930">
                <a:tc gridSpan="2">
                  <a:txBody>
                    <a:bodyPr/>
                    <a:lstStyle/>
                    <a:p>
                      <a:pPr algn="ctr"/>
                      <a:r>
                        <a:rPr lang="en-GB" sz="1600" dirty="0" err="1"/>
                        <a:t>Oracy</a:t>
                      </a:r>
                      <a:r>
                        <a:rPr lang="en-GB" sz="1600" dirty="0"/>
                        <a:t> Skills</a:t>
                      </a:r>
                      <a:endParaRPr lang="en-GB" sz="1600" dirty="0">
                        <a:latin typeface="Arial" panose="020B0604020202020204" pitchFamily="34" charset="0"/>
                        <a:cs typeface="Arial" panose="020B0604020202020204" pitchFamily="34" charset="0"/>
                      </a:endParaRPr>
                    </a:p>
                  </a:txBody>
                  <a:tcPr/>
                </a:tc>
                <a:tc hMerge="1">
                  <a:txBody>
                    <a:bodyPr/>
                    <a:lstStyle/>
                    <a:p>
                      <a:endParaRPr lang="en-GB" dirty="0"/>
                    </a:p>
                  </a:txBody>
                  <a:tcPr/>
                </a:tc>
                <a:extLst>
                  <a:ext uri="{0D108BD9-81ED-4DB2-BD59-A6C34878D82A}">
                    <a16:rowId xmlns:a16="http://schemas.microsoft.com/office/drawing/2014/main" val="4176502035"/>
                  </a:ext>
                </a:extLst>
              </a:tr>
              <a:tr h="1045854">
                <a:tc>
                  <a:txBody>
                    <a:bodyPr/>
                    <a:lstStyle/>
                    <a:p>
                      <a:r>
                        <a:rPr lang="en-GB" sz="1600" b="1" dirty="0"/>
                        <a:t>Social</a:t>
                      </a:r>
                    </a:p>
                    <a:p>
                      <a:r>
                        <a:rPr lang="en-GB" sz="1200" dirty="0"/>
                        <a:t>To be able to present information fluently and confidently</a:t>
                      </a:r>
                      <a:endParaRPr lang="en-GB" sz="1600" dirty="0"/>
                    </a:p>
                    <a:p>
                      <a:endParaRPr lang="en-GB" sz="1600" dirty="0"/>
                    </a:p>
                  </a:txBody>
                  <a:tcPr/>
                </a:tc>
                <a:tc>
                  <a:txBody>
                    <a:bodyPr/>
                    <a:lstStyle/>
                    <a:p>
                      <a:r>
                        <a:rPr lang="en-GB" sz="1600" b="1" dirty="0"/>
                        <a:t>Cognitive</a:t>
                      </a:r>
                    </a:p>
                    <a:p>
                      <a:r>
                        <a:rPr lang="en-GB" sz="1200" dirty="0"/>
                        <a:t>To construct a detailed argument and respond to more complex questioning</a:t>
                      </a:r>
                      <a:endParaRPr lang="en-GB" sz="1200" b="0" dirty="0"/>
                    </a:p>
                  </a:txBody>
                  <a:tcPr/>
                </a:tc>
                <a:extLst>
                  <a:ext uri="{0D108BD9-81ED-4DB2-BD59-A6C34878D82A}">
                    <a16:rowId xmlns:a16="http://schemas.microsoft.com/office/drawing/2014/main" val="3790950350"/>
                  </a:ext>
                </a:extLst>
              </a:tr>
              <a:tr h="1267526">
                <a:tc>
                  <a:txBody>
                    <a:bodyPr/>
                    <a:lstStyle/>
                    <a:p>
                      <a:r>
                        <a:rPr lang="en-GB" sz="1600" b="1" dirty="0"/>
                        <a:t>Linguistic</a:t>
                      </a:r>
                    </a:p>
                    <a:p>
                      <a:r>
                        <a:rPr lang="en-GB" sz="1200" dirty="0"/>
                        <a:t>To respond using sophisticated sentence stem and give evidence support their suggestions</a:t>
                      </a:r>
                      <a:endParaRPr lang="en-GB" sz="1600" dirty="0"/>
                    </a:p>
                  </a:txBody>
                  <a:tcPr/>
                </a:tc>
                <a:tc>
                  <a:txBody>
                    <a:bodyPr/>
                    <a:lstStyle/>
                    <a:p>
                      <a:r>
                        <a:rPr lang="en-GB" sz="1600" b="1" dirty="0"/>
                        <a:t>Physical</a:t>
                      </a:r>
                    </a:p>
                    <a:p>
                      <a:r>
                        <a:rPr lang="en-GB" sz="1200" dirty="0"/>
                        <a:t>To respond positively to others who may disagree with our opinions</a:t>
                      </a:r>
                      <a:endParaRPr lang="en-GB" sz="1200" b="0" dirty="0"/>
                    </a:p>
                  </a:txBody>
                  <a:tcPr/>
                </a:tc>
                <a:extLst>
                  <a:ext uri="{0D108BD9-81ED-4DB2-BD59-A6C34878D82A}">
                    <a16:rowId xmlns:a16="http://schemas.microsoft.com/office/drawing/2014/main" val="3029695232"/>
                  </a:ext>
                </a:extLst>
              </a:tr>
            </a:tbl>
          </a:graphicData>
        </a:graphic>
      </p:graphicFrame>
    </p:spTree>
    <p:extLst>
      <p:ext uri="{BB962C8B-B14F-4D97-AF65-F5344CB8AC3E}">
        <p14:creationId xmlns:p14="http://schemas.microsoft.com/office/powerpoint/2010/main" val="806555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CBBDAFF-6786-4712-95B4-0E0F2EA5B853}"/>
              </a:ext>
            </a:extLst>
          </p:cNvPr>
          <p:cNvGraphicFramePr>
            <a:graphicFrameLocks noGrp="1"/>
          </p:cNvGraphicFramePr>
          <p:nvPr>
            <p:extLst>
              <p:ext uri="{D42A27DB-BD31-4B8C-83A1-F6EECF244321}">
                <p14:modId xmlns:p14="http://schemas.microsoft.com/office/powerpoint/2010/main" val="4154180492"/>
              </p:ext>
            </p:extLst>
          </p:nvPr>
        </p:nvGraphicFramePr>
        <p:xfrm>
          <a:off x="0" y="-24581"/>
          <a:ext cx="9906000" cy="6612176"/>
        </p:xfrm>
        <a:graphic>
          <a:graphicData uri="http://schemas.openxmlformats.org/drawingml/2006/table">
            <a:tbl>
              <a:tblPr firstRow="1" bandRow="1">
                <a:tableStyleId>{F5AB1C69-6EDB-4FF4-983F-18BD219EF322}</a:tableStyleId>
              </a:tblPr>
              <a:tblGrid>
                <a:gridCol w="9906000">
                  <a:extLst>
                    <a:ext uri="{9D8B030D-6E8A-4147-A177-3AD203B41FA5}">
                      <a16:colId xmlns:a16="http://schemas.microsoft.com/office/drawing/2014/main" val="3624288159"/>
                    </a:ext>
                  </a:extLst>
                </a:gridCol>
              </a:tblGrid>
              <a:tr h="506362">
                <a:tc>
                  <a:txBody>
                    <a:bodyPr/>
                    <a:lstStyle/>
                    <a:p>
                      <a:pPr algn="ctr"/>
                      <a:r>
                        <a:rPr lang="en-GB" sz="1600" dirty="0"/>
                        <a:t>Core knowledge and skills</a:t>
                      </a:r>
                    </a:p>
                  </a:txBody>
                  <a:tcPr/>
                </a:tc>
                <a:extLst>
                  <a:ext uri="{0D108BD9-81ED-4DB2-BD59-A6C34878D82A}">
                    <a16:rowId xmlns:a16="http://schemas.microsoft.com/office/drawing/2014/main" val="2813548747"/>
                  </a:ext>
                </a:extLst>
              </a:tr>
              <a:tr h="6105814">
                <a:tc>
                  <a:txBody>
                    <a:bodyPr/>
                    <a:lstStyle/>
                    <a:p>
                      <a:r>
                        <a:rPr lang="en-GB" sz="1800" b="1" u="sng" dirty="0">
                          <a:latin typeface="Calibri Light" panose="020F0302020204030204" pitchFamily="34" charset="0"/>
                          <a:cs typeface="Calibri Light" panose="020F0302020204030204" pitchFamily="34" charset="0"/>
                        </a:rPr>
                        <a:t>Geography</a:t>
                      </a:r>
                      <a:r>
                        <a:rPr lang="en-GB" sz="1800" dirty="0">
                          <a:latin typeface="Calibri Light" panose="020F0302020204030204" pitchFamily="34" charset="0"/>
                          <a:cs typeface="Calibri Light" panose="020F0302020204030204" pitchFamily="34" charset="0"/>
                        </a:rPr>
                        <a:t>: Identify key geographical lines on a world map e.g. lines of longitude and latitude. Understand that with invisible lines we can locate countries around the world with ease. Identify weather types and climates. Link climates with zones around the world. Identify what affects climate in order to associate with climate change and impact on our current world. Look at weather measuring tools and compare and evaluate effectiveness.  Focus on the Polar Regions and compare to other regions around the world. </a:t>
                      </a:r>
                    </a:p>
                    <a:p>
                      <a:endParaRPr lang="en-GB" sz="1800" dirty="0">
                        <a:latin typeface="Calibri Light" panose="020F0302020204030204" pitchFamily="34" charset="0"/>
                        <a:cs typeface="Calibri Light" panose="020F0302020204030204" pitchFamily="34" charset="0"/>
                      </a:endParaRPr>
                    </a:p>
                    <a:p>
                      <a:r>
                        <a:rPr lang="en-GB" sz="1800" b="1" u="sng" dirty="0">
                          <a:latin typeface="Calibri Light" panose="020F0302020204030204" pitchFamily="34" charset="0"/>
                          <a:cs typeface="Calibri Light" panose="020F0302020204030204" pitchFamily="34" charset="0"/>
                        </a:rPr>
                        <a:t>History:</a:t>
                      </a:r>
                      <a:r>
                        <a:rPr lang="en-GB" sz="1800" b="0" u="none" dirty="0">
                          <a:latin typeface="Calibri Light" panose="020F0302020204030204" pitchFamily="34" charset="0"/>
                          <a:cs typeface="Calibri Light" panose="020F0302020204030204" pitchFamily="34" charset="0"/>
                        </a:rPr>
                        <a:t> Look at different Polar expeditions and why they were so important.  Research the explorers and what the discovered.</a:t>
                      </a:r>
                      <a:endParaRPr lang="en-GB" sz="1800" b="1" u="sng" dirty="0">
                        <a:latin typeface="Calibri Light" panose="020F0302020204030204" pitchFamily="34" charset="0"/>
                        <a:cs typeface="Calibri Light" panose="020F0302020204030204" pitchFamily="34" charset="0"/>
                      </a:endParaRPr>
                    </a:p>
                    <a:p>
                      <a:endParaRPr lang="en-GB" sz="1800" dirty="0">
                        <a:latin typeface="Calibri Light" panose="020F0302020204030204" pitchFamily="34" charset="0"/>
                        <a:cs typeface="Calibri Light" panose="020F0302020204030204" pitchFamily="34" charset="0"/>
                      </a:endParaRPr>
                    </a:p>
                    <a:p>
                      <a:r>
                        <a:rPr lang="en-GB" sz="1800" b="1" u="sng" dirty="0">
                          <a:latin typeface="Calibri Light" panose="020F0302020204030204" pitchFamily="34" charset="0"/>
                          <a:cs typeface="Calibri Light" panose="020F0302020204030204" pitchFamily="34" charset="0"/>
                        </a:rPr>
                        <a:t>Science</a:t>
                      </a:r>
                      <a:r>
                        <a:rPr lang="en-GB" sz="1800" dirty="0">
                          <a:latin typeface="Calibri Light" panose="020F0302020204030204" pitchFamily="34" charset="0"/>
                          <a:cs typeface="Calibri Light" panose="020F0302020204030204" pitchFamily="34" charset="0"/>
                        </a:rPr>
                        <a:t>: Understand that light travels in a straight line and use this to explain how objects are seen.  Learn how we see things because light travels from light sources and about how shadows have the same shape as the objects which cast them.  Identify and name the main parts of the human circulatory system and describe the functions of the main parts.  Recognise the impact of diet, exercise, drugs and lifestyle on the way our bodies function.</a:t>
                      </a:r>
                      <a:endParaRPr lang="en-GB" sz="2800" dirty="0">
                        <a:latin typeface="Calibri Light" panose="020F0302020204030204" pitchFamily="34" charset="0"/>
                        <a:cs typeface="Calibri Light" panose="020F0302020204030204" pitchFamily="34" charset="0"/>
                      </a:endParaRPr>
                    </a:p>
                  </a:txBody>
                  <a:tcPr/>
                </a:tc>
                <a:extLst>
                  <a:ext uri="{0D108BD9-81ED-4DB2-BD59-A6C34878D82A}">
                    <a16:rowId xmlns:a16="http://schemas.microsoft.com/office/drawing/2014/main" val="2980135203"/>
                  </a:ext>
                </a:extLst>
              </a:tr>
            </a:tbl>
          </a:graphicData>
        </a:graphic>
      </p:graphicFrame>
    </p:spTree>
    <p:extLst>
      <p:ext uri="{BB962C8B-B14F-4D97-AF65-F5344CB8AC3E}">
        <p14:creationId xmlns:p14="http://schemas.microsoft.com/office/powerpoint/2010/main" val="41319071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7269</TotalTime>
  <Words>446</Words>
  <Application>Microsoft Office PowerPoint</Application>
  <PresentationFormat>A4 Paper (210x297 mm)</PresentationFormat>
  <Paragraphs>69</Paragraphs>
  <Slides>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Tw Cen MT</vt:lpstr>
      <vt:lpstr>Tw Cen MT Condensed</vt:lpstr>
      <vt:lpstr>Wingdings 3</vt:lpstr>
      <vt:lpstr>Integral</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Rebecca Holdaway</cp:lastModifiedBy>
  <cp:revision>111</cp:revision>
  <cp:lastPrinted>2021-11-01T11:31:29Z</cp:lastPrinted>
  <dcterms:created xsi:type="dcterms:W3CDTF">2017-10-15T20:56:30Z</dcterms:created>
  <dcterms:modified xsi:type="dcterms:W3CDTF">2024-12-13T15:11:09Z</dcterms:modified>
</cp:coreProperties>
</file>