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7"/>
  </p:notesMasterIdLst>
  <p:sldIdLst>
    <p:sldId id="257" r:id="rId2"/>
    <p:sldId id="260" r:id="rId3"/>
    <p:sldId id="261" r:id="rId4"/>
    <p:sldId id="267" r:id="rId5"/>
    <p:sldId id="262"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517AC9-48A0-4C59-91E0-E72F23E4E66F}" type="datetimeFigureOut">
              <a:rPr lang="en-GB" smtClean="0"/>
              <a:t>07/02/2025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0BFEF5-2F76-472C-952E-33292A08873D}" type="slidenum">
              <a:rPr lang="en-GB" smtClean="0"/>
              <a:t>‹#›</a:t>
            </a:fld>
            <a:endParaRPr lang="en-GB"/>
          </a:p>
        </p:txBody>
      </p:sp>
    </p:spTree>
    <p:extLst>
      <p:ext uri="{BB962C8B-B14F-4D97-AF65-F5344CB8AC3E}">
        <p14:creationId xmlns:p14="http://schemas.microsoft.com/office/powerpoint/2010/main" val="167652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3075" y="1250950"/>
            <a:ext cx="6000750" cy="3376613"/>
          </a:xfrm>
        </p:spPr>
      </p:sp>
      <p:sp>
        <p:nvSpPr>
          <p:cNvPr id="3" name="Notes Placeholder 2"/>
          <p:cNvSpPr>
            <a:spLocks noGrp="1"/>
          </p:cNvSpPr>
          <p:nvPr>
            <p:ph type="body" idx="1"/>
          </p:nvPr>
        </p:nvSpPr>
        <p:spPr/>
        <p:txBody>
          <a:bodyPr/>
          <a:lstStyle/>
          <a:p>
            <a:r>
              <a:rPr lang="en-GB" dirty="0"/>
              <a:t>We have chosen the Sounds-Write programme. Reading and writing taught together. Supports progress for spelling and reading. It starts in Reception and continues through KS1. Spellings are taught through the same approach with KS2 spellings. </a:t>
            </a:r>
          </a:p>
          <a:p>
            <a:endParaRPr lang="en-GB" dirty="0"/>
          </a:p>
          <a:p>
            <a:pPr fontAlgn="base"/>
            <a:endParaRPr lang="en-GB" dirty="0"/>
          </a:p>
          <a:p>
            <a:pPr fontAlgn="base"/>
            <a:r>
              <a:rPr lang="en-GB" dirty="0"/>
              <a:t>S</a:t>
            </a:r>
            <a:r>
              <a:rPr lang="en-GB" sz="1200" b="0" i="0" kern="1200" dirty="0">
                <a:solidFill>
                  <a:schemeClr val="tx1"/>
                </a:solidFill>
                <a:effectLst/>
                <a:latin typeface="+mn-lt"/>
                <a:ea typeface="+mn-ea"/>
                <a:cs typeface="+mn-cs"/>
              </a:rPr>
              <a:t>tructured, multi-sensory, code-oriented, instructional approach to teaching children to read and spell. </a:t>
            </a:r>
          </a:p>
          <a:p>
            <a:pPr fontAlgn="base"/>
            <a:endParaRPr lang="en-GB" dirty="0"/>
          </a:p>
          <a:p>
            <a:pPr fontAlgn="base"/>
            <a:r>
              <a:rPr lang="en-GB" dirty="0"/>
              <a:t>The lessons stay the same. The content changes. </a:t>
            </a:r>
          </a:p>
          <a:p>
            <a:pPr fontAlgn="base"/>
            <a:endParaRPr lang="en-GB" dirty="0"/>
          </a:p>
          <a:p>
            <a:pPr fontAlgn="base"/>
            <a:r>
              <a:rPr lang="en-GB" sz="1200" b="0" i="0" kern="1200" dirty="0">
                <a:solidFill>
                  <a:schemeClr val="tx1"/>
                </a:solidFill>
                <a:effectLst/>
                <a:latin typeface="+mn-lt"/>
                <a:ea typeface="+mn-ea"/>
                <a:cs typeface="+mn-cs"/>
              </a:rPr>
              <a:t>Whole Class approach.</a:t>
            </a:r>
          </a:p>
          <a:p>
            <a:endParaRPr lang="en-GB" dirty="0"/>
          </a:p>
          <a:p>
            <a:endParaRPr lang="en-GB" dirty="0"/>
          </a:p>
        </p:txBody>
      </p:sp>
      <p:sp>
        <p:nvSpPr>
          <p:cNvPr id="4" name="Slide Number Placeholder 3"/>
          <p:cNvSpPr>
            <a:spLocks noGrp="1"/>
          </p:cNvSpPr>
          <p:nvPr>
            <p:ph type="sldNum" sz="quarter" idx="5"/>
          </p:nvPr>
        </p:nvSpPr>
        <p:spPr/>
        <p:txBody>
          <a:bodyPr/>
          <a:lstStyle/>
          <a:p>
            <a:fld id="{F9437A3D-9130-49C9-A4CB-88C969FE45E8}" type="slidenum">
              <a:rPr lang="en-GB" smtClean="0"/>
              <a:t>1</a:t>
            </a:fld>
            <a:endParaRPr lang="en-GB" dirty="0"/>
          </a:p>
        </p:txBody>
      </p:sp>
    </p:spTree>
    <p:extLst>
      <p:ext uri="{BB962C8B-B14F-4D97-AF65-F5344CB8AC3E}">
        <p14:creationId xmlns:p14="http://schemas.microsoft.com/office/powerpoint/2010/main" val="3416977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baseline="0" dirty="0">
              <a:solidFill>
                <a:schemeClr val="tx1"/>
              </a:solidFill>
              <a:latin typeface="+mn-lt"/>
              <a:ea typeface="+mn-ea"/>
              <a:cs typeface="+mn-cs"/>
            </a:endParaRPr>
          </a:p>
          <a:p>
            <a:r>
              <a:rPr lang="en-GB" dirty="0"/>
              <a:t>Lesson plans are clearly structured and easy to follow within a systematic, synthetic phonics programme.  We teach knowledge and skills. </a:t>
            </a:r>
          </a:p>
          <a:p>
            <a:endParaRPr lang="en-GB" dirty="0"/>
          </a:p>
          <a:p>
            <a:r>
              <a:rPr lang="en-GB" dirty="0"/>
              <a:t>It teaches all key elements of conceptual understanding, factual knowledge, and the three essential skills of blending, segmenting and phoneme manipulation necessary for learning to read and spell and it does so on a </a:t>
            </a:r>
            <a:r>
              <a:rPr lang="en-GB" b="1" dirty="0"/>
              <a:t>daily</a:t>
            </a:r>
            <a:r>
              <a:rPr lang="en-GB" dirty="0"/>
              <a:t> basis until all children achieve the automaticity that underlies the fluency of every successful reader.</a:t>
            </a:r>
          </a:p>
          <a:p>
            <a:r>
              <a:rPr lang="en-GB" dirty="0"/>
              <a:t>The lesson structure stays the same and the content changes. This helps children to focus on the knowledge and skills they are learning.</a:t>
            </a:r>
          </a:p>
          <a:p>
            <a:endParaRPr lang="en-GB" dirty="0"/>
          </a:p>
          <a:p>
            <a:r>
              <a:rPr lang="en-GB" dirty="0"/>
              <a:t>We want the children to learn that letters are spellings for sounds, so that when they see the spellings </a:t>
            </a:r>
          </a:p>
          <a:p>
            <a:r>
              <a:rPr lang="en-GB" dirty="0"/>
              <a:t>&lt; </a:t>
            </a:r>
            <a:r>
              <a:rPr lang="en-GB" b="1" dirty="0"/>
              <a:t>m </a:t>
            </a:r>
            <a:r>
              <a:rPr lang="en-GB" dirty="0"/>
              <a:t>&gt; &lt; </a:t>
            </a:r>
            <a:r>
              <a:rPr lang="en-GB" b="1" dirty="0"/>
              <a:t>a </a:t>
            </a:r>
            <a:r>
              <a:rPr lang="en-GB" dirty="0"/>
              <a:t>&gt; &lt; </a:t>
            </a:r>
            <a:r>
              <a:rPr lang="en-GB" b="1" dirty="0"/>
              <a:t>t </a:t>
            </a:r>
            <a:r>
              <a:rPr lang="en-GB" dirty="0"/>
              <a:t>&gt;, they say and hear /m / /a / /t /, 'mat’.  </a:t>
            </a:r>
          </a:p>
          <a:p>
            <a:endParaRPr lang="en-GB" dirty="0"/>
          </a:p>
          <a:p>
            <a:r>
              <a:rPr lang="en-GB" dirty="0"/>
              <a:t>Not using the terms trigraph, digraph </a:t>
            </a:r>
          </a:p>
          <a:p>
            <a:endParaRPr lang="en-GB" dirty="0"/>
          </a:p>
          <a:p>
            <a:r>
              <a:rPr lang="en-GB" dirty="0"/>
              <a:t>Examples- Sound Swap</a:t>
            </a:r>
          </a:p>
          <a:p>
            <a:endParaRPr lang="en-GB" dirty="0"/>
          </a:p>
        </p:txBody>
      </p:sp>
      <p:sp>
        <p:nvSpPr>
          <p:cNvPr id="4" name="Slide Number Placeholder 3"/>
          <p:cNvSpPr>
            <a:spLocks noGrp="1"/>
          </p:cNvSpPr>
          <p:nvPr>
            <p:ph type="sldNum" sz="quarter" idx="5"/>
          </p:nvPr>
        </p:nvSpPr>
        <p:spPr/>
        <p:txBody>
          <a:bodyPr/>
          <a:lstStyle/>
          <a:p>
            <a:fld id="{F9437A3D-9130-49C9-A4CB-88C969FE45E8}" type="slidenum">
              <a:rPr lang="en-GB" smtClean="0"/>
              <a:t>2</a:t>
            </a:fld>
            <a:endParaRPr lang="en-GB"/>
          </a:p>
        </p:txBody>
      </p:sp>
    </p:spTree>
    <p:extLst>
      <p:ext uri="{BB962C8B-B14F-4D97-AF65-F5344CB8AC3E}">
        <p14:creationId xmlns:p14="http://schemas.microsoft.com/office/powerpoint/2010/main" val="38767240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Breakdown of the programme. Our phonics scheme refers to the sounds taught as the code. It starts simply and then becomes more complex once the children have grasped the initial understanding. </a:t>
            </a:r>
          </a:p>
          <a:p>
            <a:endParaRPr lang="en-GB" dirty="0"/>
          </a:p>
          <a:p>
            <a:r>
              <a:rPr lang="en-GB" dirty="0"/>
              <a:t>Books with no words at first.</a:t>
            </a:r>
          </a:p>
          <a:p>
            <a:endParaRPr lang="en-GB" dirty="0"/>
          </a:p>
          <a:p>
            <a:r>
              <a:rPr lang="en-GB" dirty="0"/>
              <a:t>Sounds on laminated post its.</a:t>
            </a:r>
          </a:p>
          <a:p>
            <a:endParaRPr lang="en-GB" dirty="0"/>
          </a:p>
          <a:p>
            <a:r>
              <a:rPr lang="en-GB" dirty="0"/>
              <a:t>Children take books that are behind the sounds taught in class, not exposed to new content too soon. </a:t>
            </a:r>
          </a:p>
          <a:p>
            <a:endParaRPr lang="en-GB" dirty="0"/>
          </a:p>
          <a:p>
            <a:r>
              <a:rPr lang="en-GB" dirty="0"/>
              <a:t>Pure sounds</a:t>
            </a:r>
          </a:p>
        </p:txBody>
      </p:sp>
      <p:sp>
        <p:nvSpPr>
          <p:cNvPr id="4" name="Slide Number Placeholder 3"/>
          <p:cNvSpPr>
            <a:spLocks noGrp="1"/>
          </p:cNvSpPr>
          <p:nvPr>
            <p:ph type="sldNum" sz="quarter" idx="5"/>
          </p:nvPr>
        </p:nvSpPr>
        <p:spPr/>
        <p:txBody>
          <a:bodyPr/>
          <a:lstStyle/>
          <a:p>
            <a:fld id="{F9437A3D-9130-49C9-A4CB-88C969FE45E8}" type="slidenum">
              <a:rPr lang="en-GB" smtClean="0"/>
              <a:t>3</a:t>
            </a:fld>
            <a:endParaRPr lang="en-GB"/>
          </a:p>
        </p:txBody>
      </p:sp>
    </p:spTree>
    <p:extLst>
      <p:ext uri="{BB962C8B-B14F-4D97-AF65-F5344CB8AC3E}">
        <p14:creationId xmlns:p14="http://schemas.microsoft.com/office/powerpoint/2010/main" val="3338719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437A3D-9130-49C9-A4CB-88C969FE45E8}" type="slidenum">
              <a:rPr lang="en-GB" smtClean="0"/>
              <a:t>4</a:t>
            </a:fld>
            <a:endParaRPr lang="en-GB"/>
          </a:p>
        </p:txBody>
      </p:sp>
    </p:spTree>
    <p:extLst>
      <p:ext uri="{BB962C8B-B14F-4D97-AF65-F5344CB8AC3E}">
        <p14:creationId xmlns:p14="http://schemas.microsoft.com/office/powerpoint/2010/main" val="23904693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437A3D-9130-49C9-A4CB-88C969FE45E8}" type="slidenum">
              <a:rPr lang="en-GB" smtClean="0"/>
              <a:t>5</a:t>
            </a:fld>
            <a:endParaRPr lang="en-GB"/>
          </a:p>
        </p:txBody>
      </p:sp>
    </p:spTree>
    <p:extLst>
      <p:ext uri="{BB962C8B-B14F-4D97-AF65-F5344CB8AC3E}">
        <p14:creationId xmlns:p14="http://schemas.microsoft.com/office/powerpoint/2010/main" val="15294728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5F9A3BD-5D94-420F-9585-58FF2DAF13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19925085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F9A3BD-5D94-420F-9585-58FF2DAF13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4132053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5F9A3BD-5D94-420F-9585-58FF2DAF13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2493531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5F9A3BD-5D94-420F-9585-58FF2DAF135B}" type="datetimeFigureOut">
              <a:rPr lang="en-GB" smtClean="0"/>
              <a:t>07/02/2025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1029340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5F9A3BD-5D94-420F-9585-58FF2DAF135B}" type="datetimeFigureOut">
              <a:rPr lang="en-GB" smtClean="0"/>
              <a:t>07/02/2025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3438995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5F9A3BD-5D94-420F-9585-58FF2DAF135B}" type="datetimeFigureOut">
              <a:rPr lang="en-GB" smtClean="0"/>
              <a:t>07/02/2025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1535895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F9A3BD-5D94-420F-9585-58FF2DAF135B}" type="datetimeFigureOut">
              <a:rPr lang="en-GB" smtClean="0"/>
              <a:t>07/02/2025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3862531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5F9A3BD-5D94-420F-9585-58FF2DAF135B}" type="datetimeFigureOut">
              <a:rPr lang="en-GB" smtClean="0"/>
              <a:t>07/02/2025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1799868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5F9A3BD-5D94-420F-9585-58FF2DAF135B}" type="datetimeFigureOut">
              <a:rPr lang="en-GB" smtClean="0"/>
              <a:t>07/02/2025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6119309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5F9A3BD-5D94-420F-9585-58FF2DAF13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3794479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5F9A3BD-5D94-420F-9585-58FF2DAF13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D9001-BA26-4365-8606-9D61EB358991}"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952725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5F9A3BD-5D94-420F-9585-58FF2DAF13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5840850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5F9A3BD-5D94-420F-9585-58FF2DAF13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D9001-BA26-4365-8606-9D61EB35899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297161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5F9A3BD-5D94-420F-9585-58FF2DAF13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31899018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F9A3BD-5D94-420F-9585-58FF2DAF13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2289005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5F9A3BD-5D94-420F-9585-58FF2DAF135B}"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D9001-BA26-4365-8606-9D61EB358991}" type="slidenum">
              <a:rPr lang="en-GB" smtClean="0"/>
              <a:t>‹#›</a:t>
            </a:fld>
            <a:endParaRPr lang="en-GB"/>
          </a:p>
        </p:txBody>
      </p:sp>
    </p:spTree>
    <p:extLst>
      <p:ext uri="{BB962C8B-B14F-4D97-AF65-F5344CB8AC3E}">
        <p14:creationId xmlns:p14="http://schemas.microsoft.com/office/powerpoint/2010/main" val="1336336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5F9A3BD-5D94-420F-9585-58FF2DAF135B}" type="datetimeFigureOut">
              <a:rPr lang="en-GB" smtClean="0"/>
              <a:t>07/02/2025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E8D9001-BA26-4365-8606-9D61EB358991}" type="slidenum">
              <a:rPr lang="en-GB" smtClean="0"/>
              <a:t>‹#›</a:t>
            </a:fld>
            <a:endParaRPr lang="en-GB"/>
          </a:p>
        </p:txBody>
      </p:sp>
    </p:spTree>
    <p:extLst>
      <p:ext uri="{BB962C8B-B14F-4D97-AF65-F5344CB8AC3E}">
        <p14:creationId xmlns:p14="http://schemas.microsoft.com/office/powerpoint/2010/main" val="81230919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A3C3A693-13EF-441D-B1F3-C23D3BE50364}"/>
              </a:ext>
            </a:extLst>
          </p:cNvPr>
          <p:cNvSpPr txBox="1"/>
          <p:nvPr/>
        </p:nvSpPr>
        <p:spPr>
          <a:xfrm>
            <a:off x="241299" y="107988"/>
            <a:ext cx="11654999" cy="2400657"/>
          </a:xfrm>
          <a:prstGeom prst="rect">
            <a:avLst/>
          </a:prstGeom>
          <a:noFill/>
        </p:spPr>
        <p:txBody>
          <a:bodyPr wrap="square" rtlCol="0">
            <a:spAutoFit/>
          </a:bodyPr>
          <a:lstStyle/>
          <a:p>
            <a:pPr algn="ctr"/>
            <a:r>
              <a:rPr lang="en-GB" sz="3600" u="sng" dirty="0"/>
              <a:t>Sounds-Write</a:t>
            </a:r>
          </a:p>
          <a:p>
            <a:pPr algn="ctr"/>
            <a:br>
              <a:rPr lang="en-GB" sz="3600" u="sng" dirty="0"/>
            </a:br>
            <a:r>
              <a:rPr lang="en-GB" sz="2000" i="1" dirty="0">
                <a:latin typeface="Calibri" panose="020F0502020204030204" pitchFamily="34" charset="0"/>
                <a:cs typeface="Calibri" panose="020F0502020204030204" pitchFamily="34" charset="0"/>
              </a:rPr>
              <a:t>At Wildridings, we follow a cumulative, sequenced phonics programme- Sounds-Write. </a:t>
            </a:r>
          </a:p>
          <a:p>
            <a:pPr algn="ctr"/>
            <a:endParaRPr lang="en-GB" sz="2000" i="1" u="sng" dirty="0">
              <a:latin typeface="Calibri" panose="020F0502020204030204" pitchFamily="34" charset="0"/>
              <a:cs typeface="Calibri" panose="020F0502020204030204" pitchFamily="34" charset="0"/>
            </a:endParaRPr>
          </a:p>
          <a:p>
            <a:pPr algn="ctr"/>
            <a:r>
              <a:rPr lang="en-GB" sz="2000" i="1" dirty="0"/>
              <a:t>It teaches the children how to read, write and spell.</a:t>
            </a:r>
          </a:p>
          <a:p>
            <a:pPr algn="ctr"/>
            <a:endParaRPr lang="en-GB" dirty="0"/>
          </a:p>
        </p:txBody>
      </p:sp>
      <p:pic>
        <p:nvPicPr>
          <p:cNvPr id="24" name="Picture 23">
            <a:extLst>
              <a:ext uri="{FF2B5EF4-FFF2-40B4-BE49-F238E27FC236}">
                <a16:creationId xmlns:a16="http://schemas.microsoft.com/office/drawing/2014/main" id="{AD500480-7317-4B69-A332-E3EEEE07084A}"/>
              </a:ext>
            </a:extLst>
          </p:cNvPr>
          <p:cNvPicPr>
            <a:picLocks noChangeAspect="1"/>
          </p:cNvPicPr>
          <p:nvPr/>
        </p:nvPicPr>
        <p:blipFill>
          <a:blip r:embed="rId3"/>
          <a:stretch>
            <a:fillRect/>
          </a:stretch>
        </p:blipFill>
        <p:spPr>
          <a:xfrm>
            <a:off x="241299" y="130194"/>
            <a:ext cx="1144183" cy="933412"/>
          </a:xfrm>
          <a:prstGeom prst="rect">
            <a:avLst/>
          </a:prstGeom>
        </p:spPr>
      </p:pic>
      <p:pic>
        <p:nvPicPr>
          <p:cNvPr id="7" name="Content Placeholder 3">
            <a:extLst>
              <a:ext uri="{FF2B5EF4-FFF2-40B4-BE49-F238E27FC236}">
                <a16:creationId xmlns:a16="http://schemas.microsoft.com/office/drawing/2014/main" id="{463EC8BA-00B3-48AE-90DB-A0247EFF649D}"/>
              </a:ext>
            </a:extLst>
          </p:cNvPr>
          <p:cNvPicPr>
            <a:picLocks noChangeAspect="1"/>
          </p:cNvPicPr>
          <p:nvPr/>
        </p:nvPicPr>
        <p:blipFill>
          <a:blip r:embed="rId4"/>
          <a:stretch>
            <a:fillRect/>
          </a:stretch>
        </p:blipFill>
        <p:spPr>
          <a:xfrm>
            <a:off x="3677395" y="2370285"/>
            <a:ext cx="4166818" cy="3958141"/>
          </a:xfrm>
          <a:prstGeom prst="rect">
            <a:avLst/>
          </a:prstGeom>
        </p:spPr>
      </p:pic>
    </p:spTree>
    <p:extLst>
      <p:ext uri="{BB962C8B-B14F-4D97-AF65-F5344CB8AC3E}">
        <p14:creationId xmlns:p14="http://schemas.microsoft.com/office/powerpoint/2010/main" val="20314307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D8ACDD8F-BF6F-4E29-857B-EDB0A5A87751}"/>
              </a:ext>
            </a:extLst>
          </p:cNvPr>
          <p:cNvGraphicFramePr>
            <a:graphicFrameLocks noGrp="1"/>
          </p:cNvGraphicFramePr>
          <p:nvPr>
            <p:extLst/>
          </p:nvPr>
        </p:nvGraphicFramePr>
        <p:xfrm>
          <a:off x="179008" y="596827"/>
          <a:ext cx="7352093" cy="2784252"/>
        </p:xfrm>
        <a:graphic>
          <a:graphicData uri="http://schemas.openxmlformats.org/drawingml/2006/table">
            <a:tbl>
              <a:tblPr firstRow="1" bandRow="1">
                <a:tableStyleId>{5C22544A-7EE6-4342-B048-85BDC9FD1C3A}</a:tableStyleId>
              </a:tblPr>
              <a:tblGrid>
                <a:gridCol w="7352093">
                  <a:extLst>
                    <a:ext uri="{9D8B030D-6E8A-4147-A177-3AD203B41FA5}">
                      <a16:colId xmlns:a16="http://schemas.microsoft.com/office/drawing/2014/main" val="2606679746"/>
                    </a:ext>
                  </a:extLst>
                </a:gridCol>
              </a:tblGrid>
              <a:tr h="34549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Conceptual Knowledge</a:t>
                      </a:r>
                    </a:p>
                  </a:txBody>
                  <a:tcPr/>
                </a:tc>
                <a:extLst>
                  <a:ext uri="{0D108BD9-81ED-4DB2-BD59-A6C34878D82A}">
                    <a16:rowId xmlns:a16="http://schemas.microsoft.com/office/drawing/2014/main" val="3820405797"/>
                  </a:ext>
                </a:extLst>
              </a:tr>
              <a:tr h="2418492">
                <a:tc>
                  <a:txBody>
                    <a:bodyPr/>
                    <a:lstStyle/>
                    <a:p>
                      <a:pPr marL="342900" indent="-342900">
                        <a:buFont typeface="+mj-lt"/>
                        <a:buAutoNum type="arabicPeriod"/>
                      </a:pPr>
                      <a:r>
                        <a:rPr lang="en-GB" sz="1600" b="0" i="0" u="none" strike="noStrike" kern="1200" baseline="0" dirty="0">
                          <a:solidFill>
                            <a:schemeClr val="dk1"/>
                          </a:solidFill>
                          <a:latin typeface="+mn-lt"/>
                          <a:ea typeface="+mn-ea"/>
                          <a:cs typeface="+mn-cs"/>
                        </a:rPr>
                        <a:t>Letter are symbols (spellings) that represent sounds. </a:t>
                      </a:r>
                    </a:p>
                    <a:p>
                      <a:pPr marL="342900" indent="-342900">
                        <a:buFont typeface="+mj-lt"/>
                        <a:buAutoNum type="arabicPeriod"/>
                      </a:pPr>
                      <a:endParaRPr lang="en-GB" sz="1600" b="0" i="0" u="none" strike="noStrike" kern="1200" baseline="0" dirty="0">
                        <a:solidFill>
                          <a:schemeClr val="dk1"/>
                        </a:solidFill>
                        <a:latin typeface="+mn-lt"/>
                        <a:ea typeface="+mn-ea"/>
                        <a:cs typeface="+mn-cs"/>
                      </a:endParaRPr>
                    </a:p>
                    <a:p>
                      <a:pPr marL="342900" indent="-342900">
                        <a:buFont typeface="+mj-lt"/>
                        <a:buAutoNum type="arabicPeriod"/>
                      </a:pPr>
                      <a:r>
                        <a:rPr lang="en-GB" sz="1600" b="0" i="0" u="none" strike="noStrike" kern="1200" baseline="0" dirty="0">
                          <a:solidFill>
                            <a:schemeClr val="dk1"/>
                          </a:solidFill>
                          <a:latin typeface="+mn-lt"/>
                          <a:ea typeface="+mn-ea"/>
                          <a:cs typeface="+mn-cs"/>
                        </a:rPr>
                        <a:t>A sound may be spelled by 1,2,3 or 4 letters. </a:t>
                      </a:r>
                    </a:p>
                    <a:p>
                      <a:pPr marL="342900" indent="-342900">
                        <a:buFont typeface="+mj-lt"/>
                        <a:buAutoNum type="arabicPeriod"/>
                      </a:pPr>
                      <a:endParaRPr lang="en-GB" sz="1600" b="0" i="0" u="none" strike="noStrike" kern="1200" baseline="0" dirty="0">
                        <a:solidFill>
                          <a:schemeClr val="dk1"/>
                        </a:solidFill>
                        <a:latin typeface="+mn-lt"/>
                        <a:ea typeface="+mn-ea"/>
                        <a:cs typeface="+mn-cs"/>
                      </a:endParaRPr>
                    </a:p>
                    <a:p>
                      <a:pPr marL="342900" indent="-342900">
                        <a:buFont typeface="+mj-lt"/>
                        <a:buAutoNum type="arabicPeriod"/>
                      </a:pPr>
                      <a:r>
                        <a:rPr lang="en-GB" sz="1600" b="0" i="0" u="none" strike="noStrike" kern="1200" baseline="0" dirty="0">
                          <a:solidFill>
                            <a:schemeClr val="dk1"/>
                          </a:solidFill>
                          <a:latin typeface="+mn-lt"/>
                          <a:ea typeface="+mn-ea"/>
                          <a:cs typeface="+mn-cs"/>
                        </a:rPr>
                        <a:t>The same sound can be spelt in more than one way One sound- different spellings </a:t>
                      </a:r>
                      <a:r>
                        <a:rPr lang="en-GB" sz="1600" b="0" i="0" u="none" strike="noStrike" kern="1200" baseline="0" dirty="0">
                          <a:solidFill>
                            <a:srgbClr val="FF0000"/>
                          </a:solidFill>
                          <a:latin typeface="+mn-lt"/>
                          <a:ea typeface="+mn-ea"/>
                          <a:cs typeface="+mn-cs"/>
                        </a:rPr>
                        <a:t>rain break gate stay </a:t>
                      </a:r>
                      <a:br>
                        <a:rPr lang="en-GB" sz="1600" b="0" i="0" u="none" strike="noStrike" kern="1200" baseline="0" dirty="0">
                          <a:solidFill>
                            <a:srgbClr val="FF0000"/>
                          </a:solidFill>
                          <a:latin typeface="+mn-lt"/>
                          <a:ea typeface="+mn-ea"/>
                          <a:cs typeface="+mn-cs"/>
                        </a:rPr>
                      </a:br>
                      <a:endParaRPr lang="en-GB" sz="1600" b="0" i="0" u="none" strike="noStrike" kern="1200" baseline="0" dirty="0">
                        <a:solidFill>
                          <a:srgbClr val="FF0000"/>
                        </a:solidFill>
                        <a:latin typeface="+mn-lt"/>
                        <a:ea typeface="+mn-ea"/>
                        <a:cs typeface="+mn-cs"/>
                      </a:endParaRPr>
                    </a:p>
                    <a:p>
                      <a:pPr marL="342900" indent="-342900">
                        <a:buFont typeface="+mj-lt"/>
                        <a:buAutoNum type="arabicPeriod"/>
                      </a:pPr>
                      <a:r>
                        <a:rPr lang="en-GB" sz="1600" b="0" i="0" u="none" strike="noStrike" kern="1200" baseline="0" dirty="0">
                          <a:solidFill>
                            <a:schemeClr val="dk1"/>
                          </a:solidFill>
                          <a:latin typeface="+mn-lt"/>
                          <a:ea typeface="+mn-ea"/>
                          <a:cs typeface="+mn-cs"/>
                        </a:rPr>
                        <a:t>Many spellings can represent more than one sound. One spelling, different sounds </a:t>
                      </a:r>
                      <a:r>
                        <a:rPr lang="en-GB" sz="1600" b="0" i="0" u="none" strike="noStrike" kern="1200" baseline="0" dirty="0">
                          <a:solidFill>
                            <a:srgbClr val="FF0000"/>
                          </a:solidFill>
                          <a:latin typeface="+mn-lt"/>
                          <a:ea typeface="+mn-ea"/>
                          <a:cs typeface="+mn-cs"/>
                        </a:rPr>
                        <a:t>head seat break </a:t>
                      </a:r>
                    </a:p>
                  </a:txBody>
                  <a:tcPr>
                    <a:solidFill>
                      <a:schemeClr val="tx2">
                        <a:lumMod val="20000"/>
                        <a:lumOff val="80000"/>
                      </a:schemeClr>
                    </a:solidFill>
                  </a:tcPr>
                </a:tc>
                <a:extLst>
                  <a:ext uri="{0D108BD9-81ED-4DB2-BD59-A6C34878D82A}">
                    <a16:rowId xmlns:a16="http://schemas.microsoft.com/office/drawing/2014/main" val="3140981001"/>
                  </a:ext>
                </a:extLst>
              </a:tr>
            </a:tbl>
          </a:graphicData>
        </a:graphic>
      </p:graphicFrame>
      <p:sp>
        <p:nvSpPr>
          <p:cNvPr id="5" name="TextBox 4">
            <a:extLst>
              <a:ext uri="{FF2B5EF4-FFF2-40B4-BE49-F238E27FC236}">
                <a16:creationId xmlns:a16="http://schemas.microsoft.com/office/drawing/2014/main" id="{C1E8624C-42ED-4657-90A7-4B1B38F1FBB7}"/>
              </a:ext>
            </a:extLst>
          </p:cNvPr>
          <p:cNvSpPr txBox="1"/>
          <p:nvPr/>
        </p:nvSpPr>
        <p:spPr>
          <a:xfrm>
            <a:off x="179008" y="135162"/>
            <a:ext cx="4049613" cy="461665"/>
          </a:xfrm>
          <a:prstGeom prst="rect">
            <a:avLst/>
          </a:prstGeom>
          <a:noFill/>
        </p:spPr>
        <p:txBody>
          <a:bodyPr wrap="square" rtlCol="0">
            <a:spAutoFit/>
          </a:bodyPr>
          <a:lstStyle/>
          <a:p>
            <a:r>
              <a:rPr lang="en-GB" sz="2400" b="1" u="sng" dirty="0"/>
              <a:t>What do we teach?</a:t>
            </a:r>
          </a:p>
        </p:txBody>
      </p:sp>
      <p:graphicFrame>
        <p:nvGraphicFramePr>
          <p:cNvPr id="7" name="Table 6">
            <a:extLst>
              <a:ext uri="{FF2B5EF4-FFF2-40B4-BE49-F238E27FC236}">
                <a16:creationId xmlns:a16="http://schemas.microsoft.com/office/drawing/2014/main" id="{7069B867-C445-4B3F-A75C-595B140D02F8}"/>
              </a:ext>
            </a:extLst>
          </p:cNvPr>
          <p:cNvGraphicFramePr>
            <a:graphicFrameLocks noGrp="1"/>
          </p:cNvGraphicFramePr>
          <p:nvPr>
            <p:extLst/>
          </p:nvPr>
        </p:nvGraphicFramePr>
        <p:xfrm>
          <a:off x="179008" y="3572446"/>
          <a:ext cx="7271180" cy="3139440"/>
        </p:xfrm>
        <a:graphic>
          <a:graphicData uri="http://schemas.openxmlformats.org/drawingml/2006/table">
            <a:tbl>
              <a:tblPr firstRow="1" bandRow="1">
                <a:tableStyleId>{5C22544A-7EE6-4342-B048-85BDC9FD1C3A}</a:tableStyleId>
              </a:tblPr>
              <a:tblGrid>
                <a:gridCol w="7271180">
                  <a:extLst>
                    <a:ext uri="{9D8B030D-6E8A-4147-A177-3AD203B41FA5}">
                      <a16:colId xmlns:a16="http://schemas.microsoft.com/office/drawing/2014/main" val="2606679746"/>
                    </a:ext>
                  </a:extLst>
                </a:gridCol>
              </a:tblGrid>
              <a:tr h="32334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Skills </a:t>
                      </a:r>
                    </a:p>
                  </a:txBody>
                  <a:tcPr/>
                </a:tc>
                <a:extLst>
                  <a:ext uri="{0D108BD9-81ED-4DB2-BD59-A6C34878D82A}">
                    <a16:rowId xmlns:a16="http://schemas.microsoft.com/office/drawing/2014/main" val="3820405797"/>
                  </a:ext>
                </a:extLst>
              </a:tr>
              <a:tr h="20209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1. Blending – the ability to push sounds together to build words.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t>Example /</a:t>
                      </a:r>
                      <a:r>
                        <a:rPr lang="en-GB" sz="1600" b="1" dirty="0"/>
                        <a:t>k/ /a/ /t/ - cat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2. Segmenting – the ability to pull apart the individual sounds in words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0" dirty="0"/>
                        <a:t>Example </a:t>
                      </a:r>
                      <a:r>
                        <a:rPr lang="en-GB" sz="1600" b="1" dirty="0"/>
                        <a:t>pig - /p/ /</a:t>
                      </a:r>
                      <a:r>
                        <a:rPr lang="en-GB" sz="1600" b="1" dirty="0" err="1"/>
                        <a:t>i</a:t>
                      </a:r>
                      <a:r>
                        <a:rPr lang="en-GB" sz="1600" b="1" dirty="0"/>
                        <a:t>/ /g/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3. Phoneme manipulation- the ability to insert sounds into and delete sounds out of words.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i="1" dirty="0"/>
                        <a:t>This skill is necessary to test out alternative for spellings that represent more than one sound. </a:t>
                      </a:r>
                    </a:p>
                    <a:p>
                      <a:endParaRPr lang="en-GB" sz="1600" kern="1200" dirty="0">
                        <a:solidFill>
                          <a:schemeClr val="dk1"/>
                        </a:solidFill>
                        <a:effectLst/>
                        <a:latin typeface="+mn-lt"/>
                        <a:ea typeface="+mn-ea"/>
                        <a:cs typeface="+mn-cs"/>
                      </a:endParaRPr>
                    </a:p>
                  </a:txBody>
                  <a:tcPr>
                    <a:solidFill>
                      <a:schemeClr val="tx2">
                        <a:lumMod val="20000"/>
                        <a:lumOff val="80000"/>
                      </a:schemeClr>
                    </a:solidFill>
                  </a:tcPr>
                </a:tc>
                <a:extLst>
                  <a:ext uri="{0D108BD9-81ED-4DB2-BD59-A6C34878D82A}">
                    <a16:rowId xmlns:a16="http://schemas.microsoft.com/office/drawing/2014/main" val="3140981001"/>
                  </a:ext>
                </a:extLst>
              </a:tr>
            </a:tbl>
          </a:graphicData>
        </a:graphic>
      </p:graphicFrame>
      <p:pic>
        <p:nvPicPr>
          <p:cNvPr id="11" name="Picture 10">
            <a:extLst>
              <a:ext uri="{FF2B5EF4-FFF2-40B4-BE49-F238E27FC236}">
                <a16:creationId xmlns:a16="http://schemas.microsoft.com/office/drawing/2014/main" id="{483DF83E-4460-403A-978B-13EDCE361AF6}"/>
              </a:ext>
            </a:extLst>
          </p:cNvPr>
          <p:cNvPicPr>
            <a:picLocks noChangeAspect="1"/>
          </p:cNvPicPr>
          <p:nvPr/>
        </p:nvPicPr>
        <p:blipFill>
          <a:blip r:embed="rId3"/>
          <a:stretch>
            <a:fillRect/>
          </a:stretch>
        </p:blipFill>
        <p:spPr>
          <a:xfrm>
            <a:off x="5985743" y="1026096"/>
            <a:ext cx="1152525" cy="828675"/>
          </a:xfrm>
          <a:prstGeom prst="rect">
            <a:avLst/>
          </a:prstGeom>
        </p:spPr>
      </p:pic>
      <p:pic>
        <p:nvPicPr>
          <p:cNvPr id="13" name="Picture 12">
            <a:extLst>
              <a:ext uri="{FF2B5EF4-FFF2-40B4-BE49-F238E27FC236}">
                <a16:creationId xmlns:a16="http://schemas.microsoft.com/office/drawing/2014/main" id="{8BBBB6DB-E545-4897-BBFE-81FB49ECD957}"/>
              </a:ext>
            </a:extLst>
          </p:cNvPr>
          <p:cNvPicPr>
            <a:picLocks noChangeAspect="1"/>
          </p:cNvPicPr>
          <p:nvPr/>
        </p:nvPicPr>
        <p:blipFill>
          <a:blip r:embed="rId4"/>
          <a:stretch>
            <a:fillRect/>
          </a:stretch>
        </p:blipFill>
        <p:spPr>
          <a:xfrm>
            <a:off x="7863449" y="532326"/>
            <a:ext cx="4073098" cy="4109079"/>
          </a:xfrm>
          <a:prstGeom prst="rect">
            <a:avLst/>
          </a:prstGeom>
          <a:ln>
            <a:solidFill>
              <a:schemeClr val="tx1">
                <a:lumMod val="85000"/>
                <a:lumOff val="15000"/>
              </a:schemeClr>
            </a:solidFill>
          </a:ln>
        </p:spPr>
      </p:pic>
      <p:pic>
        <p:nvPicPr>
          <p:cNvPr id="14" name="Picture 13">
            <a:extLst>
              <a:ext uri="{FF2B5EF4-FFF2-40B4-BE49-F238E27FC236}">
                <a16:creationId xmlns:a16="http://schemas.microsoft.com/office/drawing/2014/main" id="{A4402D1F-0C49-4B31-B9B8-197D7CAC176B}"/>
              </a:ext>
            </a:extLst>
          </p:cNvPr>
          <p:cNvPicPr>
            <a:picLocks noChangeAspect="1"/>
          </p:cNvPicPr>
          <p:nvPr/>
        </p:nvPicPr>
        <p:blipFill>
          <a:blip r:embed="rId5"/>
          <a:stretch>
            <a:fillRect/>
          </a:stretch>
        </p:blipFill>
        <p:spPr>
          <a:xfrm>
            <a:off x="8421115" y="5142166"/>
            <a:ext cx="2957765" cy="1608184"/>
          </a:xfrm>
          <a:prstGeom prst="rect">
            <a:avLst/>
          </a:prstGeom>
          <a:ln>
            <a:solidFill>
              <a:schemeClr val="tx1"/>
            </a:solidFill>
          </a:ln>
        </p:spPr>
      </p:pic>
      <p:sp>
        <p:nvSpPr>
          <p:cNvPr id="2" name="TextBox 1">
            <a:extLst>
              <a:ext uri="{FF2B5EF4-FFF2-40B4-BE49-F238E27FC236}">
                <a16:creationId xmlns:a16="http://schemas.microsoft.com/office/drawing/2014/main" id="{23C3F779-4D06-4BEB-86BE-F5F414561441}"/>
              </a:ext>
            </a:extLst>
          </p:cNvPr>
          <p:cNvSpPr txBox="1"/>
          <p:nvPr/>
        </p:nvSpPr>
        <p:spPr>
          <a:xfrm>
            <a:off x="8192655" y="131976"/>
            <a:ext cx="3574472" cy="369332"/>
          </a:xfrm>
          <a:prstGeom prst="rect">
            <a:avLst/>
          </a:prstGeom>
          <a:noFill/>
        </p:spPr>
        <p:txBody>
          <a:bodyPr wrap="square" rtlCol="0">
            <a:spAutoFit/>
          </a:bodyPr>
          <a:lstStyle/>
          <a:p>
            <a:r>
              <a:rPr lang="en-GB" dirty="0"/>
              <a:t>Same sound, different spelling</a:t>
            </a:r>
          </a:p>
        </p:txBody>
      </p:sp>
      <p:sp>
        <p:nvSpPr>
          <p:cNvPr id="9" name="TextBox 8">
            <a:extLst>
              <a:ext uri="{FF2B5EF4-FFF2-40B4-BE49-F238E27FC236}">
                <a16:creationId xmlns:a16="http://schemas.microsoft.com/office/drawing/2014/main" id="{02303EC7-E6D1-44E2-BDC5-B073461CDE46}"/>
              </a:ext>
            </a:extLst>
          </p:cNvPr>
          <p:cNvSpPr txBox="1"/>
          <p:nvPr/>
        </p:nvSpPr>
        <p:spPr>
          <a:xfrm>
            <a:off x="8362075" y="4772834"/>
            <a:ext cx="3574472" cy="369332"/>
          </a:xfrm>
          <a:prstGeom prst="rect">
            <a:avLst/>
          </a:prstGeom>
          <a:noFill/>
        </p:spPr>
        <p:txBody>
          <a:bodyPr wrap="square" rtlCol="0">
            <a:spAutoFit/>
          </a:bodyPr>
          <a:lstStyle/>
          <a:p>
            <a:r>
              <a:rPr lang="en-GB" dirty="0"/>
              <a:t>Same spelling, different sound</a:t>
            </a:r>
          </a:p>
        </p:txBody>
      </p:sp>
    </p:spTree>
    <p:extLst>
      <p:ext uri="{BB962C8B-B14F-4D97-AF65-F5344CB8AC3E}">
        <p14:creationId xmlns:p14="http://schemas.microsoft.com/office/powerpoint/2010/main" val="24541260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C31D744F-0169-4084-9832-9286D51D9624}"/>
              </a:ext>
            </a:extLst>
          </p:cNvPr>
          <p:cNvGraphicFramePr>
            <a:graphicFrameLocks noGrp="1"/>
          </p:cNvGraphicFramePr>
          <p:nvPr>
            <p:extLst/>
          </p:nvPr>
        </p:nvGraphicFramePr>
        <p:xfrm>
          <a:off x="364905" y="724475"/>
          <a:ext cx="11357195" cy="4049389"/>
        </p:xfrm>
        <a:graphic>
          <a:graphicData uri="http://schemas.openxmlformats.org/drawingml/2006/table">
            <a:tbl>
              <a:tblPr firstRow="1" bandRow="1">
                <a:tableStyleId>{5C22544A-7EE6-4342-B048-85BDC9FD1C3A}</a:tableStyleId>
              </a:tblPr>
              <a:tblGrid>
                <a:gridCol w="11357195">
                  <a:extLst>
                    <a:ext uri="{9D8B030D-6E8A-4147-A177-3AD203B41FA5}">
                      <a16:colId xmlns:a16="http://schemas.microsoft.com/office/drawing/2014/main" val="2606679746"/>
                    </a:ext>
                  </a:extLst>
                </a:gridCol>
              </a:tblGrid>
              <a:tr h="39178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i="0" u="none" strike="noStrike" kern="1200" baseline="0" dirty="0">
                          <a:solidFill>
                            <a:schemeClr val="bg1"/>
                          </a:solidFill>
                          <a:latin typeface="+mn-lt"/>
                          <a:ea typeface="+mn-ea"/>
                          <a:cs typeface="+mn-cs"/>
                        </a:rPr>
                        <a:t>The sounds write programme is broken down into two codes.</a:t>
                      </a:r>
                    </a:p>
                  </a:txBody>
                  <a:tcPr/>
                </a:tc>
                <a:extLst>
                  <a:ext uri="{0D108BD9-81ED-4DB2-BD59-A6C34878D82A}">
                    <a16:rowId xmlns:a16="http://schemas.microsoft.com/office/drawing/2014/main" val="3820405797"/>
                  </a:ext>
                </a:extLst>
              </a:tr>
              <a:tr h="3531936">
                <a:tc>
                  <a:txBody>
                    <a:bodyPr/>
                    <a:lstStyle/>
                    <a:p>
                      <a:r>
                        <a:rPr lang="en-GB" sz="1800" b="1" i="0" u="none" strike="noStrike" kern="1200" baseline="0" dirty="0">
                          <a:solidFill>
                            <a:schemeClr val="dk1"/>
                          </a:solidFill>
                          <a:latin typeface="+mn-lt"/>
                          <a:ea typeface="+mn-ea"/>
                          <a:cs typeface="+mn-cs"/>
                        </a:rPr>
                        <a:t>The Initial Code: (</a:t>
                      </a:r>
                      <a:r>
                        <a:rPr lang="en-GB" sz="1800" b="0" i="0" u="none" strike="noStrike" kern="1200" baseline="0" dirty="0">
                          <a:solidFill>
                            <a:schemeClr val="dk1"/>
                          </a:solidFill>
                          <a:latin typeface="+mn-lt"/>
                          <a:ea typeface="+mn-ea"/>
                          <a:cs typeface="+mn-cs"/>
                        </a:rPr>
                        <a:t>Reception</a:t>
                      </a:r>
                      <a:r>
                        <a:rPr lang="en-GB" sz="1800" b="1" i="0" u="none" strike="noStrike" kern="1200" baseline="0" dirty="0">
                          <a:solidFill>
                            <a:schemeClr val="dk1"/>
                          </a:solidFill>
                          <a:latin typeface="+mn-lt"/>
                          <a:ea typeface="+mn-ea"/>
                          <a:cs typeface="+mn-cs"/>
                        </a:rPr>
                        <a:t>)</a:t>
                      </a:r>
                    </a:p>
                    <a:p>
                      <a:endParaRPr lang="en-GB" sz="1800" b="1"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800" b="0" i="0" u="none" strike="noStrike" kern="1200" baseline="0" dirty="0">
                          <a:solidFill>
                            <a:schemeClr val="dk1"/>
                          </a:solidFill>
                          <a:latin typeface="+mn-lt"/>
                          <a:ea typeface="+mn-ea"/>
                          <a:cs typeface="+mn-cs"/>
                        </a:rPr>
                        <a:t>Start with simple, one sound/one spelling, one-syllable, CVC words</a:t>
                      </a:r>
                    </a:p>
                    <a:p>
                      <a:pPr marL="285750" indent="-285750">
                        <a:buFont typeface="Arial" panose="020B0604020202020204" pitchFamily="34" charset="0"/>
                        <a:buChar char="•"/>
                      </a:pPr>
                      <a:r>
                        <a:rPr lang="en-GB" sz="1800" b="0" i="0" u="none" strike="noStrike" kern="1200" baseline="0" dirty="0">
                          <a:solidFill>
                            <a:schemeClr val="dk1"/>
                          </a:solidFill>
                          <a:latin typeface="+mn-lt"/>
                          <a:ea typeface="+mn-ea"/>
                          <a:cs typeface="+mn-cs"/>
                        </a:rPr>
                        <a:t>Then onto one-syllable words  using four-, five- and six-sound words of the structure CVCC, CCVC, CCVCC/CCCVCC,</a:t>
                      </a:r>
                    </a:p>
                    <a:p>
                      <a:pPr marL="285750" indent="-285750">
                        <a:buFont typeface="Arial" panose="020B0604020202020204" pitchFamily="34" charset="0"/>
                        <a:buChar char="•"/>
                      </a:pPr>
                      <a:r>
                        <a:rPr lang="en-GB" sz="1800" b="0" i="0" u="none" strike="noStrike" kern="1200" baseline="0" dirty="0">
                          <a:solidFill>
                            <a:schemeClr val="dk1"/>
                          </a:solidFill>
                          <a:latin typeface="+mn-lt"/>
                          <a:ea typeface="+mn-ea"/>
                          <a:cs typeface="+mn-cs"/>
                        </a:rPr>
                        <a:t>Then the most common consonant digraphs </a:t>
                      </a:r>
                      <a:r>
                        <a:rPr lang="en-GB" sz="1800" b="0" i="0" u="none" strike="noStrike" kern="1200" baseline="0" dirty="0" err="1">
                          <a:solidFill>
                            <a:schemeClr val="dk1"/>
                          </a:solidFill>
                          <a:latin typeface="+mn-lt"/>
                          <a:ea typeface="+mn-ea"/>
                          <a:cs typeface="+mn-cs"/>
                        </a:rPr>
                        <a:t>ch</a:t>
                      </a:r>
                      <a:r>
                        <a:rPr lang="en-GB" sz="1800" b="0" i="0" u="none" strike="noStrike" kern="1200" baseline="0" dirty="0">
                          <a:solidFill>
                            <a:schemeClr val="dk1"/>
                          </a:solidFill>
                          <a:latin typeface="+mn-lt"/>
                          <a:ea typeface="+mn-ea"/>
                          <a:cs typeface="+mn-cs"/>
                        </a:rPr>
                        <a:t>, </a:t>
                      </a:r>
                      <a:r>
                        <a:rPr lang="en-GB" sz="1800" b="0" i="0" u="none" strike="noStrike" kern="1200" baseline="0" dirty="0" err="1">
                          <a:solidFill>
                            <a:schemeClr val="dk1"/>
                          </a:solidFill>
                          <a:latin typeface="+mn-lt"/>
                          <a:ea typeface="+mn-ea"/>
                          <a:cs typeface="+mn-cs"/>
                        </a:rPr>
                        <a:t>sh</a:t>
                      </a:r>
                      <a:r>
                        <a:rPr lang="en-GB" sz="1800" b="0" i="0" u="none" strike="noStrike" kern="1200" baseline="0" dirty="0">
                          <a:solidFill>
                            <a:schemeClr val="dk1"/>
                          </a:solidFill>
                          <a:latin typeface="+mn-lt"/>
                          <a:ea typeface="+mn-ea"/>
                          <a:cs typeface="+mn-cs"/>
                        </a:rPr>
                        <a:t>, </a:t>
                      </a:r>
                      <a:r>
                        <a:rPr lang="en-GB" sz="1800" b="0" i="0" u="none" strike="noStrike" kern="1200" baseline="0" dirty="0" err="1">
                          <a:solidFill>
                            <a:schemeClr val="dk1"/>
                          </a:solidFill>
                          <a:latin typeface="+mn-lt"/>
                          <a:ea typeface="+mn-ea"/>
                          <a:cs typeface="+mn-cs"/>
                        </a:rPr>
                        <a:t>th</a:t>
                      </a:r>
                      <a:r>
                        <a:rPr lang="en-GB" sz="1800" b="0" i="0" u="none" strike="noStrike" kern="1200" baseline="0" dirty="0">
                          <a:solidFill>
                            <a:schemeClr val="dk1"/>
                          </a:solidFill>
                          <a:latin typeface="+mn-lt"/>
                          <a:ea typeface="+mn-ea"/>
                          <a:cs typeface="+mn-cs"/>
                        </a:rPr>
                        <a:t>, tch </a:t>
                      </a:r>
                    </a:p>
                    <a:p>
                      <a:endParaRPr lang="en-GB" sz="1800" b="0" i="0" u="none" strike="noStrike" kern="1200" baseline="0" dirty="0">
                        <a:solidFill>
                          <a:schemeClr val="dk1"/>
                        </a:solidFill>
                        <a:latin typeface="+mn-lt"/>
                        <a:ea typeface="+mn-ea"/>
                        <a:cs typeface="+mn-cs"/>
                      </a:endParaRPr>
                    </a:p>
                    <a:p>
                      <a:r>
                        <a:rPr lang="en-GB" sz="1800" b="1" i="0" u="none" strike="noStrike" kern="1200" baseline="0" dirty="0">
                          <a:solidFill>
                            <a:schemeClr val="dk1"/>
                          </a:solidFill>
                          <a:latin typeface="+mn-lt"/>
                          <a:ea typeface="+mn-ea"/>
                          <a:cs typeface="+mn-cs"/>
                        </a:rPr>
                        <a:t>The Extended Code </a:t>
                      </a:r>
                      <a:r>
                        <a:rPr lang="en-GB" sz="1800" b="0" i="0" u="none" strike="noStrike" kern="1200" baseline="0" dirty="0">
                          <a:solidFill>
                            <a:schemeClr val="dk1"/>
                          </a:solidFill>
                          <a:latin typeface="+mn-lt"/>
                          <a:ea typeface="+mn-ea"/>
                          <a:cs typeface="+mn-cs"/>
                        </a:rPr>
                        <a:t>(From Y1 onwards):</a:t>
                      </a:r>
                    </a:p>
                    <a:p>
                      <a:endParaRPr lang="en-GB" sz="1800" b="0" i="0" u="none" strike="noStrike" kern="1200" baseline="0" dirty="0">
                        <a:solidFill>
                          <a:schemeClr val="dk1"/>
                        </a:solidFill>
                        <a:latin typeface="+mn-lt"/>
                        <a:ea typeface="+mn-ea"/>
                        <a:cs typeface="+mn-cs"/>
                      </a:endParaRPr>
                    </a:p>
                    <a:p>
                      <a:pPr marL="285750" indent="-285750">
                        <a:buFont typeface="Arial" panose="020B0604020202020204" pitchFamily="34" charset="0"/>
                        <a:buChar char="•"/>
                      </a:pPr>
                      <a:r>
                        <a:rPr lang="en-GB" sz="1800" b="0" i="0" u="none" strike="noStrike" kern="1200" baseline="0" dirty="0">
                          <a:solidFill>
                            <a:schemeClr val="dk1"/>
                          </a:solidFill>
                          <a:latin typeface="+mn-lt"/>
                          <a:ea typeface="+mn-ea"/>
                          <a:cs typeface="+mn-cs"/>
                        </a:rPr>
                        <a:t>Remaining common vowel and consonant sound to spelling correspondences are taught until all the common spellings for the forty-four sounds in English have been covered. </a:t>
                      </a:r>
                    </a:p>
                    <a:p>
                      <a:pPr marL="285750" indent="-285750">
                        <a:buFont typeface="Arial" panose="020B0604020202020204" pitchFamily="34" charset="0"/>
                        <a:buChar char="•"/>
                      </a:pPr>
                      <a:r>
                        <a:rPr lang="en-GB" sz="1800" b="0" i="0" u="none" strike="noStrike" kern="1200" baseline="0" dirty="0">
                          <a:solidFill>
                            <a:schemeClr val="dk1"/>
                          </a:solidFill>
                          <a:latin typeface="+mn-lt"/>
                          <a:ea typeface="+mn-ea"/>
                          <a:cs typeface="+mn-cs"/>
                        </a:rPr>
                        <a:t>Pupils are taught how to read and spell polysyllabic words, progressing from two-syllable to five- and six-syllable words. </a:t>
                      </a:r>
                      <a:endParaRPr lang="en-GB" sz="1800" dirty="0"/>
                    </a:p>
                  </a:txBody>
                  <a:tcPr>
                    <a:solidFill>
                      <a:schemeClr val="tx2">
                        <a:lumMod val="20000"/>
                        <a:lumOff val="80000"/>
                      </a:schemeClr>
                    </a:solidFill>
                  </a:tcPr>
                </a:tc>
                <a:extLst>
                  <a:ext uri="{0D108BD9-81ED-4DB2-BD59-A6C34878D82A}">
                    <a16:rowId xmlns:a16="http://schemas.microsoft.com/office/drawing/2014/main" val="3140981001"/>
                  </a:ext>
                </a:extLst>
              </a:tr>
            </a:tbl>
          </a:graphicData>
        </a:graphic>
      </p:graphicFrame>
      <p:sp>
        <p:nvSpPr>
          <p:cNvPr id="2" name="TextBox 1">
            <a:extLst>
              <a:ext uri="{FF2B5EF4-FFF2-40B4-BE49-F238E27FC236}">
                <a16:creationId xmlns:a16="http://schemas.microsoft.com/office/drawing/2014/main" id="{D3DB25B8-A5E8-4D33-9163-6BA037677949}"/>
              </a:ext>
            </a:extLst>
          </p:cNvPr>
          <p:cNvSpPr txBox="1"/>
          <p:nvPr/>
        </p:nvSpPr>
        <p:spPr>
          <a:xfrm>
            <a:off x="3949700" y="139700"/>
            <a:ext cx="4965700" cy="584775"/>
          </a:xfrm>
          <a:prstGeom prst="rect">
            <a:avLst/>
          </a:prstGeom>
          <a:noFill/>
        </p:spPr>
        <p:txBody>
          <a:bodyPr wrap="square" rtlCol="0">
            <a:spAutoFit/>
          </a:bodyPr>
          <a:lstStyle/>
          <a:p>
            <a:r>
              <a:rPr lang="en-GB" sz="3200" b="1" dirty="0"/>
              <a:t>The Sounds~Write Code</a:t>
            </a:r>
          </a:p>
        </p:txBody>
      </p:sp>
      <p:graphicFrame>
        <p:nvGraphicFramePr>
          <p:cNvPr id="6" name="Table 5">
            <a:extLst>
              <a:ext uri="{FF2B5EF4-FFF2-40B4-BE49-F238E27FC236}">
                <a16:creationId xmlns:a16="http://schemas.microsoft.com/office/drawing/2014/main" id="{52824F31-AABF-4476-B294-7D488D8CC1EB}"/>
              </a:ext>
            </a:extLst>
          </p:cNvPr>
          <p:cNvGraphicFramePr>
            <a:graphicFrameLocks noGrp="1"/>
          </p:cNvGraphicFramePr>
          <p:nvPr>
            <p:extLst/>
          </p:nvPr>
        </p:nvGraphicFramePr>
        <p:xfrm>
          <a:off x="364905" y="4874715"/>
          <a:ext cx="11357195" cy="1843585"/>
        </p:xfrm>
        <a:graphic>
          <a:graphicData uri="http://schemas.openxmlformats.org/drawingml/2006/table">
            <a:tbl>
              <a:tblPr firstRow="1" bandRow="1">
                <a:tableStyleId>{5C22544A-7EE6-4342-B048-85BDC9FD1C3A}</a:tableStyleId>
              </a:tblPr>
              <a:tblGrid>
                <a:gridCol w="11357195">
                  <a:extLst>
                    <a:ext uri="{9D8B030D-6E8A-4147-A177-3AD203B41FA5}">
                      <a16:colId xmlns:a16="http://schemas.microsoft.com/office/drawing/2014/main" val="2606679746"/>
                    </a:ext>
                  </a:extLst>
                </a:gridCol>
              </a:tblGrid>
              <a:tr h="38054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We also teach polysyllabic words</a:t>
                      </a:r>
                      <a:endParaRPr lang="en-GB" sz="1800" b="1" dirty="0">
                        <a:solidFill>
                          <a:schemeClr val="accent2">
                            <a:lumMod val="60000"/>
                            <a:lumOff val="40000"/>
                          </a:schemeClr>
                        </a:solidFill>
                      </a:endParaRPr>
                    </a:p>
                  </a:txBody>
                  <a:tcPr/>
                </a:tc>
                <a:extLst>
                  <a:ext uri="{0D108BD9-81ED-4DB2-BD59-A6C34878D82A}">
                    <a16:rowId xmlns:a16="http://schemas.microsoft.com/office/drawing/2014/main" val="3820405797"/>
                  </a:ext>
                </a:extLst>
              </a:tr>
              <a:tr h="1422855">
                <a:tc>
                  <a:txBody>
                    <a:bodyPr/>
                    <a:lstStyle/>
                    <a:p>
                      <a:r>
                        <a:rPr lang="en-GB" sz="1800" b="0" i="0" u="none" strike="noStrike" kern="1200" baseline="0" dirty="0">
                          <a:solidFill>
                            <a:schemeClr val="dk1"/>
                          </a:solidFill>
                          <a:latin typeface="+mn-lt"/>
                          <a:ea typeface="+mn-ea"/>
                          <a:cs typeface="+mn-cs"/>
                        </a:rPr>
                        <a:t>80% words are polysyllabic in the English language. </a:t>
                      </a:r>
                    </a:p>
                    <a:p>
                      <a:r>
                        <a:rPr lang="en-GB" sz="1800" b="0" i="0" u="none" strike="noStrike" kern="1200" baseline="0" dirty="0">
                          <a:solidFill>
                            <a:schemeClr val="dk1"/>
                          </a:solidFill>
                          <a:latin typeface="+mn-lt"/>
                          <a:ea typeface="+mn-ea"/>
                          <a:cs typeface="+mn-cs"/>
                        </a:rPr>
                        <a:t>Examples of polysyllabic words- </a:t>
                      </a:r>
                    </a:p>
                    <a:p>
                      <a:r>
                        <a:rPr lang="en-GB" sz="1800" b="0" i="0" u="none" strike="noStrike" kern="1200" baseline="0" dirty="0">
                          <a:solidFill>
                            <a:srgbClr val="FF0000"/>
                          </a:solidFill>
                          <a:latin typeface="+mn-lt"/>
                          <a:ea typeface="+mn-ea"/>
                          <a:cs typeface="+mn-cs"/>
                        </a:rPr>
                        <a:t>•Stunt/man </a:t>
                      </a:r>
                    </a:p>
                    <a:p>
                      <a:r>
                        <a:rPr lang="en-GB" sz="1800" b="0" i="0" u="none" strike="noStrike" kern="1200" baseline="0" dirty="0">
                          <a:solidFill>
                            <a:srgbClr val="FF0000"/>
                          </a:solidFill>
                          <a:latin typeface="+mn-lt"/>
                          <a:ea typeface="+mn-ea"/>
                          <a:cs typeface="+mn-cs"/>
                        </a:rPr>
                        <a:t>•Help/desk </a:t>
                      </a:r>
                    </a:p>
                    <a:p>
                      <a:r>
                        <a:rPr lang="en-GB" sz="1800" b="0" i="0" u="none" strike="noStrike" kern="1200" baseline="0" dirty="0">
                          <a:solidFill>
                            <a:srgbClr val="FF0000"/>
                          </a:solidFill>
                          <a:latin typeface="+mn-lt"/>
                          <a:ea typeface="+mn-ea"/>
                          <a:cs typeface="+mn-cs"/>
                        </a:rPr>
                        <a:t>•Win/</a:t>
                      </a:r>
                      <a:r>
                        <a:rPr lang="en-GB" sz="1800" b="0" i="0" u="none" strike="noStrike" kern="1200" baseline="0" dirty="0" err="1">
                          <a:solidFill>
                            <a:srgbClr val="FF0000"/>
                          </a:solidFill>
                          <a:latin typeface="+mn-lt"/>
                          <a:ea typeface="+mn-ea"/>
                          <a:cs typeface="+mn-cs"/>
                        </a:rPr>
                        <a:t>dow</a:t>
                      </a:r>
                      <a:r>
                        <a:rPr lang="en-GB" sz="1800" b="0" i="0" u="none" strike="noStrike" kern="1200" baseline="0" dirty="0">
                          <a:solidFill>
                            <a:srgbClr val="FF0000"/>
                          </a:solidFill>
                          <a:latin typeface="+mn-lt"/>
                          <a:ea typeface="+mn-ea"/>
                          <a:cs typeface="+mn-cs"/>
                        </a:rPr>
                        <a:t> </a:t>
                      </a:r>
                    </a:p>
                  </a:txBody>
                  <a:tcPr>
                    <a:solidFill>
                      <a:schemeClr val="tx2">
                        <a:lumMod val="20000"/>
                        <a:lumOff val="80000"/>
                      </a:schemeClr>
                    </a:solidFill>
                  </a:tcPr>
                </a:tc>
                <a:extLst>
                  <a:ext uri="{0D108BD9-81ED-4DB2-BD59-A6C34878D82A}">
                    <a16:rowId xmlns:a16="http://schemas.microsoft.com/office/drawing/2014/main" val="3140981001"/>
                  </a:ext>
                </a:extLst>
              </a:tr>
            </a:tbl>
          </a:graphicData>
        </a:graphic>
      </p:graphicFrame>
      <p:pic>
        <p:nvPicPr>
          <p:cNvPr id="7" name="Picture 6">
            <a:extLst>
              <a:ext uri="{FF2B5EF4-FFF2-40B4-BE49-F238E27FC236}">
                <a16:creationId xmlns:a16="http://schemas.microsoft.com/office/drawing/2014/main" id="{27E899FB-270B-4E8D-953D-C2BCCFFF6391}"/>
              </a:ext>
            </a:extLst>
          </p:cNvPr>
          <p:cNvPicPr>
            <a:picLocks noChangeAspect="1"/>
          </p:cNvPicPr>
          <p:nvPr/>
        </p:nvPicPr>
        <p:blipFill>
          <a:blip r:embed="rId3"/>
          <a:stretch>
            <a:fillRect/>
          </a:stretch>
        </p:blipFill>
        <p:spPr>
          <a:xfrm>
            <a:off x="9880718" y="5372675"/>
            <a:ext cx="1540502" cy="1256725"/>
          </a:xfrm>
          <a:prstGeom prst="rect">
            <a:avLst/>
          </a:prstGeom>
        </p:spPr>
      </p:pic>
    </p:spTree>
    <p:extLst>
      <p:ext uri="{BB962C8B-B14F-4D97-AF65-F5344CB8AC3E}">
        <p14:creationId xmlns:p14="http://schemas.microsoft.com/office/powerpoint/2010/main" val="36044422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6C4C0C18-E769-4C06-87FD-E840CEEBFA4E}"/>
              </a:ext>
            </a:extLst>
          </p:cNvPr>
          <p:cNvCxnSpPr>
            <a:cxnSpLocks/>
          </p:cNvCxnSpPr>
          <p:nvPr/>
        </p:nvCxnSpPr>
        <p:spPr>
          <a:xfrm>
            <a:off x="1178560" y="3799840"/>
            <a:ext cx="3545840" cy="0"/>
          </a:xfrm>
          <a:prstGeom prst="line">
            <a:avLst/>
          </a:prstGeom>
          <a:ln w="47625"/>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E5FE0BE-C2A4-41BA-9C6A-34E05A2A24C5}"/>
              </a:ext>
            </a:extLst>
          </p:cNvPr>
          <p:cNvCxnSpPr>
            <a:cxnSpLocks/>
          </p:cNvCxnSpPr>
          <p:nvPr/>
        </p:nvCxnSpPr>
        <p:spPr>
          <a:xfrm>
            <a:off x="7101840" y="3799840"/>
            <a:ext cx="3545840" cy="0"/>
          </a:xfrm>
          <a:prstGeom prst="line">
            <a:avLst/>
          </a:prstGeom>
          <a:ln w="47625"/>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5F90034F-4EEA-45A1-AFE2-8E2AFAB50F04}"/>
              </a:ext>
            </a:extLst>
          </p:cNvPr>
          <p:cNvPicPr>
            <a:picLocks noChangeAspect="1"/>
          </p:cNvPicPr>
          <p:nvPr/>
        </p:nvPicPr>
        <p:blipFill>
          <a:blip r:embed="rId3"/>
          <a:stretch>
            <a:fillRect/>
          </a:stretch>
        </p:blipFill>
        <p:spPr>
          <a:xfrm>
            <a:off x="224911" y="2542540"/>
            <a:ext cx="6257925" cy="4000500"/>
          </a:xfrm>
          <a:prstGeom prst="rect">
            <a:avLst/>
          </a:prstGeom>
        </p:spPr>
      </p:pic>
      <p:pic>
        <p:nvPicPr>
          <p:cNvPr id="3" name="Picture 2">
            <a:extLst>
              <a:ext uri="{FF2B5EF4-FFF2-40B4-BE49-F238E27FC236}">
                <a16:creationId xmlns:a16="http://schemas.microsoft.com/office/drawing/2014/main" id="{BD5FAC05-70AC-4E30-AEE8-3608BCB7A987}"/>
              </a:ext>
            </a:extLst>
          </p:cNvPr>
          <p:cNvPicPr>
            <a:picLocks noChangeAspect="1"/>
          </p:cNvPicPr>
          <p:nvPr/>
        </p:nvPicPr>
        <p:blipFill>
          <a:blip r:embed="rId4"/>
          <a:stretch>
            <a:fillRect/>
          </a:stretch>
        </p:blipFill>
        <p:spPr>
          <a:xfrm>
            <a:off x="6643549" y="2866247"/>
            <a:ext cx="5323540" cy="3353085"/>
          </a:xfrm>
          <a:prstGeom prst="rect">
            <a:avLst/>
          </a:prstGeom>
        </p:spPr>
      </p:pic>
      <p:sp>
        <p:nvSpPr>
          <p:cNvPr id="4" name="TextBox 3">
            <a:extLst>
              <a:ext uri="{FF2B5EF4-FFF2-40B4-BE49-F238E27FC236}">
                <a16:creationId xmlns:a16="http://schemas.microsoft.com/office/drawing/2014/main" id="{3D004238-05FE-49A2-939D-1F8544ECA638}"/>
              </a:ext>
            </a:extLst>
          </p:cNvPr>
          <p:cNvSpPr txBox="1"/>
          <p:nvPr/>
        </p:nvSpPr>
        <p:spPr>
          <a:xfrm>
            <a:off x="1178560" y="172720"/>
            <a:ext cx="9469120" cy="1969770"/>
          </a:xfrm>
          <a:prstGeom prst="rect">
            <a:avLst/>
          </a:prstGeom>
          <a:noFill/>
        </p:spPr>
        <p:txBody>
          <a:bodyPr wrap="square" rtlCol="0">
            <a:spAutoFit/>
          </a:bodyPr>
          <a:lstStyle/>
          <a:p>
            <a:pPr algn="ctr"/>
            <a:r>
              <a:rPr lang="en-GB" sz="3200" u="sng" dirty="0"/>
              <a:t>Polysyllabic words</a:t>
            </a:r>
          </a:p>
          <a:p>
            <a:endParaRPr lang="en-GB" dirty="0"/>
          </a:p>
          <a:p>
            <a:r>
              <a:rPr lang="en-GB" dirty="0"/>
              <a:t>Learning to read and spell polysyllabic words. </a:t>
            </a:r>
          </a:p>
          <a:p>
            <a:endParaRPr lang="en-GB" dirty="0"/>
          </a:p>
          <a:p>
            <a:r>
              <a:rPr lang="en-GB" dirty="0"/>
              <a:t>Children use the same method of building graphemes within one syllable. They build one syllable at a time. They can use this for both reading and spelling. </a:t>
            </a:r>
          </a:p>
        </p:txBody>
      </p:sp>
    </p:spTree>
    <p:extLst>
      <p:ext uri="{BB962C8B-B14F-4D97-AF65-F5344CB8AC3E}">
        <p14:creationId xmlns:p14="http://schemas.microsoft.com/office/powerpoint/2010/main" val="3271547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E9646CBF-C9F0-4511-ADA5-835DD286FF56}"/>
              </a:ext>
            </a:extLst>
          </p:cNvPr>
          <p:cNvGraphicFramePr>
            <a:graphicFrameLocks noGrp="1"/>
          </p:cNvGraphicFramePr>
          <p:nvPr>
            <p:extLst/>
          </p:nvPr>
        </p:nvGraphicFramePr>
        <p:xfrm>
          <a:off x="155908" y="246805"/>
          <a:ext cx="11880183" cy="6364389"/>
        </p:xfrm>
        <a:graphic>
          <a:graphicData uri="http://schemas.openxmlformats.org/drawingml/2006/table">
            <a:tbl>
              <a:tblPr firstRow="1" bandRow="1">
                <a:tableStyleId>{5C22544A-7EE6-4342-B048-85BDC9FD1C3A}</a:tableStyleId>
              </a:tblPr>
              <a:tblGrid>
                <a:gridCol w="11880183">
                  <a:extLst>
                    <a:ext uri="{9D8B030D-6E8A-4147-A177-3AD203B41FA5}">
                      <a16:colId xmlns:a16="http://schemas.microsoft.com/office/drawing/2014/main" val="2606679746"/>
                    </a:ext>
                  </a:extLst>
                </a:gridCol>
              </a:tblGrid>
              <a:tr h="34847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TOP TIPS!</a:t>
                      </a:r>
                    </a:p>
                  </a:txBody>
                  <a:tcPr/>
                </a:tc>
                <a:extLst>
                  <a:ext uri="{0D108BD9-81ED-4DB2-BD59-A6C34878D82A}">
                    <a16:rowId xmlns:a16="http://schemas.microsoft.com/office/drawing/2014/main" val="3820405797"/>
                  </a:ext>
                </a:extLst>
              </a:tr>
              <a:tr h="5998629">
                <a:tc>
                  <a:txBody>
                    <a:bodyPr/>
                    <a:lstStyle/>
                    <a:p>
                      <a:pPr fontAlgn="base">
                        <a:buFont typeface="+mj-lt"/>
                        <a:buAutoNum type="arabicPeriod"/>
                      </a:pPr>
                      <a:r>
                        <a:rPr lang="en-GB" sz="1800" b="1" dirty="0">
                          <a:solidFill>
                            <a:schemeClr val="tx1">
                              <a:lumMod val="85000"/>
                            </a:schemeClr>
                          </a:solidFill>
                          <a:latin typeface="Open Sans"/>
                        </a:rPr>
                        <a:t> Bedtime is not the best time to get a child to read, as decoding can be very tiring. Try after school or first thing in the morning</a:t>
                      </a:r>
                    </a:p>
                    <a:p>
                      <a:pPr fontAlgn="base">
                        <a:buFont typeface="+mj-lt"/>
                        <a:buAutoNum type="arabicPeriod"/>
                      </a:pPr>
                      <a:endParaRPr lang="en-GB" sz="1800" b="1" dirty="0">
                        <a:solidFill>
                          <a:schemeClr val="tx1">
                            <a:lumMod val="85000"/>
                          </a:schemeClr>
                        </a:solidFill>
                        <a:latin typeface="Open Sans"/>
                      </a:endParaRPr>
                    </a:p>
                    <a:p>
                      <a:pPr fontAlgn="base">
                        <a:buFont typeface="+mj-lt"/>
                        <a:buAutoNum type="arabicPeriod"/>
                      </a:pPr>
                      <a:r>
                        <a:rPr lang="en-GB" sz="1800" b="1" dirty="0">
                          <a:solidFill>
                            <a:schemeClr val="tx1">
                              <a:lumMod val="85000"/>
                            </a:schemeClr>
                          </a:solidFill>
                          <a:latin typeface="Open Sans"/>
                        </a:rPr>
                        <a:t> Read in short bursts. Reading is exhausting for beginner readers.</a:t>
                      </a:r>
                    </a:p>
                    <a:p>
                      <a:pPr fontAlgn="base">
                        <a:buFont typeface="+mj-lt"/>
                        <a:buAutoNum type="arabicPeriod"/>
                      </a:pPr>
                      <a:endParaRPr lang="en-GB" sz="1800" b="1" dirty="0">
                        <a:solidFill>
                          <a:schemeClr val="tx1">
                            <a:lumMod val="85000"/>
                          </a:schemeClr>
                        </a:solidFill>
                        <a:latin typeface="Open Sans"/>
                      </a:endParaRPr>
                    </a:p>
                    <a:p>
                      <a:pPr fontAlgn="base">
                        <a:buFont typeface="+mj-lt"/>
                        <a:buAutoNum type="arabicPeriod"/>
                      </a:pPr>
                      <a:r>
                        <a:rPr lang="en-GB" sz="1800" b="1" dirty="0">
                          <a:solidFill>
                            <a:schemeClr val="tx1">
                              <a:lumMod val="85000"/>
                            </a:schemeClr>
                          </a:solidFill>
                          <a:latin typeface="Open Sans"/>
                        </a:rPr>
                        <a:t> Encourage the learner to blend the sounds (say sounds and push them together) throughout the word</a:t>
                      </a:r>
                    </a:p>
                    <a:p>
                      <a:pPr fontAlgn="base">
                        <a:buFont typeface="+mj-lt"/>
                        <a:buAutoNum type="arabicPeriod"/>
                      </a:pPr>
                      <a:endParaRPr lang="en-GB" sz="1800" b="1" dirty="0">
                        <a:solidFill>
                          <a:schemeClr val="tx1">
                            <a:lumMod val="85000"/>
                          </a:schemeClr>
                        </a:solidFill>
                        <a:latin typeface="Open Sans"/>
                      </a:endParaRPr>
                    </a:p>
                    <a:p>
                      <a:pPr fontAlgn="base">
                        <a:buFont typeface="+mj-lt"/>
                        <a:buAutoNum type="arabicPeriod"/>
                      </a:pPr>
                      <a:r>
                        <a:rPr lang="en-GB" sz="1800" b="1" dirty="0">
                          <a:solidFill>
                            <a:schemeClr val="tx1">
                              <a:lumMod val="85000"/>
                            </a:schemeClr>
                          </a:solidFill>
                          <a:latin typeface="Open Sans"/>
                        </a:rPr>
                        <a:t> Be patient - give the child time to work the word out by sounding it out</a:t>
                      </a:r>
                    </a:p>
                    <a:p>
                      <a:pPr fontAlgn="base">
                        <a:buFont typeface="+mj-lt"/>
                        <a:buAutoNum type="arabicPeriod"/>
                      </a:pPr>
                      <a:endParaRPr lang="en-GB" sz="1800" b="1" dirty="0">
                        <a:solidFill>
                          <a:schemeClr val="tx1">
                            <a:lumMod val="85000"/>
                          </a:schemeClr>
                        </a:solidFill>
                        <a:latin typeface="Open Sans"/>
                      </a:endParaRPr>
                    </a:p>
                    <a:p>
                      <a:pPr fontAlgn="base">
                        <a:buFont typeface="+mj-lt"/>
                        <a:buAutoNum type="arabicPeriod"/>
                      </a:pPr>
                      <a:r>
                        <a:rPr lang="en-GB" sz="1800" b="1" dirty="0">
                          <a:solidFill>
                            <a:schemeClr val="tx1">
                              <a:lumMod val="85000"/>
                            </a:schemeClr>
                          </a:solidFill>
                          <a:latin typeface="Open Sans"/>
                        </a:rPr>
                        <a:t> Give your child the opportunity to self-correct.</a:t>
                      </a:r>
                    </a:p>
                    <a:p>
                      <a:pPr fontAlgn="base">
                        <a:buFont typeface="+mj-lt"/>
                        <a:buAutoNum type="arabicPeriod"/>
                      </a:pPr>
                      <a:endParaRPr lang="en-GB" sz="1800" b="1" dirty="0">
                        <a:solidFill>
                          <a:schemeClr val="tx1">
                            <a:lumMod val="85000"/>
                          </a:schemeClr>
                        </a:solidFill>
                        <a:latin typeface="Open Sans"/>
                      </a:endParaRPr>
                    </a:p>
                    <a:p>
                      <a:pPr fontAlgn="base">
                        <a:buFont typeface="+mj-lt"/>
                        <a:buAutoNum type="arabicPeriod"/>
                      </a:pPr>
                      <a:r>
                        <a:rPr lang="en-GB" sz="1800" b="1" dirty="0">
                          <a:solidFill>
                            <a:schemeClr val="tx1">
                              <a:lumMod val="85000"/>
                            </a:schemeClr>
                          </a:solidFill>
                          <a:latin typeface="Open Sans"/>
                        </a:rPr>
                        <a:t> If the child does not know the sound of a grapheme (letter or combination of letters), tell him/her what it is but let the child blend it into the word themselves</a:t>
                      </a:r>
                    </a:p>
                    <a:p>
                      <a:pPr fontAlgn="base">
                        <a:buFont typeface="+mj-lt"/>
                        <a:buAutoNum type="arabicPeriod"/>
                      </a:pPr>
                      <a:endParaRPr lang="en-GB" sz="1800" b="1" dirty="0">
                        <a:solidFill>
                          <a:schemeClr val="tx1">
                            <a:lumMod val="85000"/>
                          </a:schemeClr>
                        </a:solidFill>
                        <a:latin typeface="Open Sans"/>
                      </a:endParaRPr>
                    </a:p>
                    <a:p>
                      <a:pPr fontAlgn="base">
                        <a:buFont typeface="+mj-lt"/>
                        <a:buAutoNum type="arabicPeriod"/>
                      </a:pPr>
                      <a:r>
                        <a:rPr lang="en-GB" sz="1800" b="1" dirty="0">
                          <a:solidFill>
                            <a:schemeClr val="tx1">
                              <a:lumMod val="85000"/>
                            </a:schemeClr>
                          </a:solidFill>
                          <a:latin typeface="Open Sans"/>
                        </a:rPr>
                        <a:t> High-frequency words are common words, some of which have complex spellings. Beginner readers may have difficulty decoding them. To help with these words, point to the graphemes (letters) and say the sounds and, if the child is not ready to read it, or has difficulty blending the sounds together, then say the word for him/her. In time the child will begin to recognise these words.</a:t>
                      </a:r>
                    </a:p>
                    <a:p>
                      <a:pPr fontAlgn="base">
                        <a:buFont typeface="+mj-lt"/>
                        <a:buAutoNum type="arabicPeriod"/>
                      </a:pPr>
                      <a:endParaRPr lang="en-GB" sz="1800" b="1" dirty="0">
                        <a:solidFill>
                          <a:schemeClr val="tx1">
                            <a:lumMod val="85000"/>
                          </a:schemeClr>
                        </a:solidFill>
                        <a:latin typeface="Open Sans"/>
                      </a:endParaRPr>
                    </a:p>
                    <a:p>
                      <a:pPr fontAlgn="base">
                        <a:buFont typeface="+mj-lt"/>
                        <a:buAutoNum type="arabicPeriod"/>
                      </a:pPr>
                      <a:r>
                        <a:rPr lang="en-GB" sz="1800" b="1" dirty="0">
                          <a:solidFill>
                            <a:schemeClr val="tx1">
                              <a:lumMod val="85000"/>
                            </a:schemeClr>
                          </a:solidFill>
                          <a:latin typeface="Open Sans"/>
                        </a:rPr>
                        <a:t> Explain new vocabulary.</a:t>
                      </a:r>
                    </a:p>
                  </a:txBody>
                  <a:tcPr>
                    <a:solidFill>
                      <a:schemeClr val="tx2">
                        <a:lumMod val="20000"/>
                        <a:lumOff val="80000"/>
                      </a:schemeClr>
                    </a:solidFill>
                  </a:tcPr>
                </a:tc>
                <a:extLst>
                  <a:ext uri="{0D108BD9-81ED-4DB2-BD59-A6C34878D82A}">
                    <a16:rowId xmlns:a16="http://schemas.microsoft.com/office/drawing/2014/main" val="3140981001"/>
                  </a:ext>
                </a:extLst>
              </a:tr>
            </a:tbl>
          </a:graphicData>
        </a:graphic>
      </p:graphicFrame>
      <p:pic>
        <p:nvPicPr>
          <p:cNvPr id="9" name="Picture 8">
            <a:extLst>
              <a:ext uri="{FF2B5EF4-FFF2-40B4-BE49-F238E27FC236}">
                <a16:creationId xmlns:a16="http://schemas.microsoft.com/office/drawing/2014/main" id="{1D9F4FDA-F768-493F-8BAD-12EB1C512C36}"/>
              </a:ext>
            </a:extLst>
          </p:cNvPr>
          <p:cNvPicPr>
            <a:picLocks noChangeAspect="1"/>
          </p:cNvPicPr>
          <p:nvPr/>
        </p:nvPicPr>
        <p:blipFill>
          <a:blip r:embed="rId3"/>
          <a:stretch>
            <a:fillRect/>
          </a:stretch>
        </p:blipFill>
        <p:spPr>
          <a:xfrm>
            <a:off x="10614553" y="5430982"/>
            <a:ext cx="1162920" cy="1180212"/>
          </a:xfrm>
          <a:prstGeom prst="rect">
            <a:avLst/>
          </a:prstGeom>
        </p:spPr>
      </p:pic>
    </p:spTree>
    <p:extLst>
      <p:ext uri="{BB962C8B-B14F-4D97-AF65-F5344CB8AC3E}">
        <p14:creationId xmlns:p14="http://schemas.microsoft.com/office/powerpoint/2010/main" val="133495910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TotalTime>
  <Words>902</Words>
  <Application>Microsoft Office PowerPoint</Application>
  <PresentationFormat>Widescreen</PresentationFormat>
  <Paragraphs>96</Paragraphs>
  <Slides>5</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Open Sans</vt:lpstr>
      <vt:lpstr>Trebuchet MS</vt:lpstr>
      <vt:lpstr>Wingdings 3</vt:lpstr>
      <vt:lpstr>Facet</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Cole</dc:creator>
  <cp:lastModifiedBy>Kathryn Cole</cp:lastModifiedBy>
  <cp:revision>3</cp:revision>
  <dcterms:created xsi:type="dcterms:W3CDTF">2025-02-07T12:43:24Z</dcterms:created>
  <dcterms:modified xsi:type="dcterms:W3CDTF">2025-02-07T12:57:25Z</dcterms:modified>
</cp:coreProperties>
</file>