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4"/>
  </p:notesMasterIdLst>
  <p:sldIdLst>
    <p:sldId id="261" r:id="rId2"/>
    <p:sldId id="257" r:id="rId3"/>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a:srgbClr val="CC00CC"/>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27"/>
  </p:normalViewPr>
  <p:slideViewPr>
    <p:cSldViewPr snapToGrid="0" snapToObjects="1">
      <p:cViewPr varScale="1">
        <p:scale>
          <a:sx n="69" d="100"/>
          <a:sy n="69" d="100"/>
        </p:scale>
        <p:origin x="10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11/18/2025</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11/18/2025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11/18/2025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11/18/2025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11/18/2025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11/18/2025</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11/18/2025</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11/18/2025</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11/18/2025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11/18/2025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11/18/2025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11/18/2025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11/18/2025</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A0BCD6B-BA93-46F9-A5F6-58811D494BF1}"/>
              </a:ext>
            </a:extLst>
          </p:cNvPr>
          <p:cNvSpPr txBox="1"/>
          <p:nvPr/>
        </p:nvSpPr>
        <p:spPr>
          <a:xfrm>
            <a:off x="58904" y="80616"/>
            <a:ext cx="9722840" cy="307777"/>
          </a:xfrm>
          <a:prstGeom prst="rect">
            <a:avLst/>
          </a:prstGeom>
          <a:solidFill>
            <a:schemeClr val="accent1">
              <a:lumMod val="40000"/>
              <a:lumOff val="60000"/>
            </a:schemeClr>
          </a:solidFill>
          <a:ln w="19050">
            <a:solidFill>
              <a:schemeClr val="tx1"/>
            </a:solidFill>
          </a:ln>
        </p:spPr>
        <p:txBody>
          <a:bodyPr wrap="square" rtlCol="0">
            <a:spAutoFit/>
          </a:bodyPr>
          <a:lstStyle/>
          <a:p>
            <a:pPr algn="ctr"/>
            <a:r>
              <a:rPr lang="en-GB" sz="1400" dirty="0">
                <a:latin typeface="Arial" panose="020B0604020202020204" pitchFamily="34" charset="0"/>
                <a:cs typeface="Arial" panose="020B0604020202020204" pitchFamily="34" charset="0"/>
              </a:rPr>
              <a:t>Reception – Autumn 2</a:t>
            </a:r>
          </a:p>
        </p:txBody>
      </p:sp>
      <p:graphicFrame>
        <p:nvGraphicFramePr>
          <p:cNvPr id="14" name="Table 13">
            <a:extLst>
              <a:ext uri="{FF2B5EF4-FFF2-40B4-BE49-F238E27FC236}">
                <a16:creationId xmlns:a16="http://schemas.microsoft.com/office/drawing/2014/main" id="{07C99E05-6401-4939-AC48-DD0582AD12CE}"/>
              </a:ext>
            </a:extLst>
          </p:cNvPr>
          <p:cNvGraphicFramePr>
            <a:graphicFrameLocks noGrp="1"/>
          </p:cNvGraphicFramePr>
          <p:nvPr>
            <p:extLst>
              <p:ext uri="{D42A27DB-BD31-4B8C-83A1-F6EECF244321}">
                <p14:modId xmlns:p14="http://schemas.microsoft.com/office/powerpoint/2010/main" val="6295363"/>
              </p:ext>
            </p:extLst>
          </p:nvPr>
        </p:nvGraphicFramePr>
        <p:xfrm>
          <a:off x="83891" y="435435"/>
          <a:ext cx="9591058" cy="1599184"/>
        </p:xfrm>
        <a:graphic>
          <a:graphicData uri="http://schemas.openxmlformats.org/drawingml/2006/table">
            <a:tbl>
              <a:tblPr firstRow="1" bandRow="1">
                <a:tableStyleId>{5C22544A-7EE6-4342-B048-85BDC9FD1C3A}</a:tableStyleId>
              </a:tblPr>
              <a:tblGrid>
                <a:gridCol w="9591058">
                  <a:extLst>
                    <a:ext uri="{9D8B030D-6E8A-4147-A177-3AD203B41FA5}">
                      <a16:colId xmlns:a16="http://schemas.microsoft.com/office/drawing/2014/main" val="2606679746"/>
                    </a:ext>
                  </a:extLst>
                </a:gridCol>
              </a:tblGrid>
              <a:tr h="349340">
                <a:tc>
                  <a:txBody>
                    <a:bodyPr/>
                    <a:lstStyle/>
                    <a:p>
                      <a:pPr algn="ctr"/>
                      <a:r>
                        <a:rPr lang="en-GB" sz="1400" dirty="0"/>
                        <a:t>Key Texts &amp; Recommended Reads  </a:t>
                      </a:r>
                    </a:p>
                  </a:txBody>
                  <a:tcPr/>
                </a:tc>
                <a:extLst>
                  <a:ext uri="{0D108BD9-81ED-4DB2-BD59-A6C34878D82A}">
                    <a16:rowId xmlns:a16="http://schemas.microsoft.com/office/drawing/2014/main" val="3820405797"/>
                  </a:ext>
                </a:extLst>
              </a:tr>
              <a:tr h="1249844">
                <a:tc>
                  <a:txBody>
                    <a:bodyPr/>
                    <a:lstStyle/>
                    <a:p>
                      <a:endParaRPr lang="en-GB" dirty="0"/>
                    </a:p>
                    <a:p>
                      <a:endParaRPr lang="en-GB" dirty="0"/>
                    </a:p>
                    <a:p>
                      <a:r>
                        <a:rPr lang="en-GB" dirty="0"/>
                        <a:t>  </a:t>
                      </a:r>
                    </a:p>
                    <a:p>
                      <a:r>
                        <a:rPr lang="en-GB" dirty="0"/>
                        <a:t>                          </a:t>
                      </a:r>
                    </a:p>
                  </a:txBody>
                  <a:tcPr/>
                </a:tc>
                <a:extLst>
                  <a:ext uri="{0D108BD9-81ED-4DB2-BD59-A6C34878D82A}">
                    <a16:rowId xmlns:a16="http://schemas.microsoft.com/office/drawing/2014/main" val="3140981001"/>
                  </a:ext>
                </a:extLst>
              </a:tr>
            </a:tbl>
          </a:graphicData>
        </a:graphic>
      </p:graphicFrame>
      <p:graphicFrame>
        <p:nvGraphicFramePr>
          <p:cNvPr id="15" name="Table 14">
            <a:extLst>
              <a:ext uri="{FF2B5EF4-FFF2-40B4-BE49-F238E27FC236}">
                <a16:creationId xmlns:a16="http://schemas.microsoft.com/office/drawing/2014/main" id="{0B5DC419-F7BB-4F2E-8356-E115AC742E27}"/>
              </a:ext>
            </a:extLst>
          </p:cNvPr>
          <p:cNvGraphicFramePr>
            <a:graphicFrameLocks noGrp="1"/>
          </p:cNvGraphicFramePr>
          <p:nvPr>
            <p:extLst>
              <p:ext uri="{D42A27DB-BD31-4B8C-83A1-F6EECF244321}">
                <p14:modId xmlns:p14="http://schemas.microsoft.com/office/powerpoint/2010/main" val="432820572"/>
              </p:ext>
            </p:extLst>
          </p:nvPr>
        </p:nvGraphicFramePr>
        <p:xfrm>
          <a:off x="165700" y="2187155"/>
          <a:ext cx="9509248" cy="3235420"/>
        </p:xfrm>
        <a:graphic>
          <a:graphicData uri="http://schemas.openxmlformats.org/drawingml/2006/table">
            <a:tbl>
              <a:tblPr firstRow="1" bandRow="1">
                <a:tableStyleId>{5C22544A-7EE6-4342-B048-85BDC9FD1C3A}</a:tableStyleId>
              </a:tblPr>
              <a:tblGrid>
                <a:gridCol w="1358464">
                  <a:extLst>
                    <a:ext uri="{9D8B030D-6E8A-4147-A177-3AD203B41FA5}">
                      <a16:colId xmlns:a16="http://schemas.microsoft.com/office/drawing/2014/main" val="2606679746"/>
                    </a:ext>
                  </a:extLst>
                </a:gridCol>
                <a:gridCol w="1358464">
                  <a:extLst>
                    <a:ext uri="{9D8B030D-6E8A-4147-A177-3AD203B41FA5}">
                      <a16:colId xmlns:a16="http://schemas.microsoft.com/office/drawing/2014/main" val="3800852773"/>
                    </a:ext>
                  </a:extLst>
                </a:gridCol>
                <a:gridCol w="1358464">
                  <a:extLst>
                    <a:ext uri="{9D8B030D-6E8A-4147-A177-3AD203B41FA5}">
                      <a16:colId xmlns:a16="http://schemas.microsoft.com/office/drawing/2014/main" val="490885426"/>
                    </a:ext>
                  </a:extLst>
                </a:gridCol>
                <a:gridCol w="1358464">
                  <a:extLst>
                    <a:ext uri="{9D8B030D-6E8A-4147-A177-3AD203B41FA5}">
                      <a16:colId xmlns:a16="http://schemas.microsoft.com/office/drawing/2014/main" val="2273665488"/>
                    </a:ext>
                  </a:extLst>
                </a:gridCol>
                <a:gridCol w="1358464">
                  <a:extLst>
                    <a:ext uri="{9D8B030D-6E8A-4147-A177-3AD203B41FA5}">
                      <a16:colId xmlns:a16="http://schemas.microsoft.com/office/drawing/2014/main" val="461962304"/>
                    </a:ext>
                  </a:extLst>
                </a:gridCol>
                <a:gridCol w="1358464">
                  <a:extLst>
                    <a:ext uri="{9D8B030D-6E8A-4147-A177-3AD203B41FA5}">
                      <a16:colId xmlns:a16="http://schemas.microsoft.com/office/drawing/2014/main" val="1441805966"/>
                    </a:ext>
                  </a:extLst>
                </a:gridCol>
                <a:gridCol w="1358464">
                  <a:extLst>
                    <a:ext uri="{9D8B030D-6E8A-4147-A177-3AD203B41FA5}">
                      <a16:colId xmlns:a16="http://schemas.microsoft.com/office/drawing/2014/main" val="1102115344"/>
                    </a:ext>
                  </a:extLst>
                </a:gridCol>
              </a:tblGrid>
              <a:tr h="345244">
                <a:tc gridSpan="7">
                  <a:txBody>
                    <a:bodyPr/>
                    <a:lstStyle/>
                    <a:p>
                      <a:pPr algn="ctr"/>
                      <a:r>
                        <a:rPr lang="en-GB" dirty="0"/>
                        <a:t>Sticky Knowledge &amp; Vocabulary</a:t>
                      </a:r>
                    </a:p>
                  </a:txBody>
                  <a:tcPr/>
                </a:tc>
                <a:tc hMerge="1">
                  <a:txBody>
                    <a:bodyPr/>
                    <a:lstStyle/>
                    <a:p>
                      <a:pPr algn="ctr"/>
                      <a:endParaRPr lang="en-GB" dirty="0"/>
                    </a:p>
                  </a:txBody>
                  <a:tcPr/>
                </a:tc>
                <a:tc hMerge="1">
                  <a:txBody>
                    <a:bodyPr/>
                    <a:lstStyle/>
                    <a:p>
                      <a:pPr algn="ctr"/>
                      <a:endParaRPr lang="en-GB" dirty="0"/>
                    </a:p>
                  </a:txBody>
                  <a:tcPr/>
                </a:tc>
                <a:tc hMerge="1">
                  <a:txBody>
                    <a:bodyPr/>
                    <a:lstStyle/>
                    <a:p>
                      <a:pPr algn="ctr"/>
                      <a:endParaRPr lang="en-GB" dirty="0"/>
                    </a:p>
                  </a:txBody>
                  <a:tcPr/>
                </a:tc>
                <a:tc hMerge="1">
                  <a:txBody>
                    <a:bodyPr/>
                    <a:lstStyle/>
                    <a:p>
                      <a:pPr algn="ctr"/>
                      <a:endParaRPr lang="en-GB" dirty="0"/>
                    </a:p>
                  </a:txBody>
                  <a:tcPr/>
                </a:tc>
                <a:tc hMerge="1">
                  <a:txBody>
                    <a:bodyPr/>
                    <a:lstStyle/>
                    <a:p>
                      <a:pPr algn="ctr"/>
                      <a:endParaRPr lang="en-GB" dirty="0"/>
                    </a:p>
                  </a:txBody>
                  <a:tcPr/>
                </a:tc>
                <a:tc hMerge="1">
                  <a:txBody>
                    <a:bodyPr/>
                    <a:lstStyle/>
                    <a:p>
                      <a:pPr algn="ctr"/>
                      <a:endParaRPr lang="en-GB" dirty="0"/>
                    </a:p>
                  </a:txBody>
                  <a:tcPr/>
                </a:tc>
                <a:extLst>
                  <a:ext uri="{0D108BD9-81ED-4DB2-BD59-A6C34878D82A}">
                    <a16:rowId xmlns:a16="http://schemas.microsoft.com/office/drawing/2014/main" val="3820405797"/>
                  </a:ext>
                </a:extLst>
              </a:tr>
              <a:tr h="1812529">
                <a:tc>
                  <a:txBody>
                    <a:bodyPr/>
                    <a:lstStyle/>
                    <a:p>
                      <a:pPr marL="171450" indent="-171450">
                        <a:buFont typeface="Arial" panose="020B0604020202020204" pitchFamily="34" charset="0"/>
                        <a:buChar char="•"/>
                      </a:pPr>
                      <a:r>
                        <a:rPr lang="en-GB" sz="1200" dirty="0"/>
                        <a:t>To be able to think carefully about the shapes of things we are drawing.</a:t>
                      </a:r>
                    </a:p>
                    <a:p>
                      <a:pPr marL="171450" indent="-171450">
                        <a:buFont typeface="Arial" panose="020B0604020202020204" pitchFamily="34" charset="0"/>
                        <a:buChar char="•"/>
                      </a:pPr>
                      <a:r>
                        <a:rPr lang="en-GB" sz="1200" dirty="0"/>
                        <a:t>To know what ‘friendly’ means and how to ask to join group play. </a:t>
                      </a:r>
                    </a:p>
                  </a:txBody>
                  <a:tcPr/>
                </a:tc>
                <a:tc>
                  <a:txBody>
                    <a:bodyPr/>
                    <a:lstStyle/>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To use recently introduced vocabulary in our own stories and role play. </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To match two words that rhyme and begin to add their own. </a:t>
                      </a:r>
                    </a:p>
                  </a:txBody>
                  <a:tcPr/>
                </a:tc>
                <a:tc>
                  <a:txBody>
                    <a:bodyPr/>
                    <a:lstStyle/>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To recognise how things around us change according to the season. </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Use new vocabulary to describe what we see. </a:t>
                      </a:r>
                    </a:p>
                  </a:txBody>
                  <a:tcPr/>
                </a:tc>
                <a:tc>
                  <a:txBody>
                    <a:bodyPr/>
                    <a:lstStyle/>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To be able to use whole sentences when giving out ideas e.g. in my sandwich I will put…</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To know how to listen carefully and respond. </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To </a:t>
                      </a:r>
                      <a:r>
                        <a:rPr lang="en-GB" sz="1200" kern="1200" dirty="0" err="1">
                          <a:solidFill>
                            <a:schemeClr val="dk1"/>
                          </a:solidFill>
                          <a:latin typeface="+mn-lt"/>
                          <a:ea typeface="+mn-ea"/>
                          <a:cs typeface="+mn-cs"/>
                        </a:rPr>
                        <a:t>indep</a:t>
                      </a:r>
                      <a:r>
                        <a:rPr lang="en-GB" sz="1200" kern="1200" dirty="0">
                          <a:solidFill>
                            <a:schemeClr val="dk1"/>
                          </a:solidFill>
                          <a:latin typeface="+mn-lt"/>
                          <a:ea typeface="+mn-ea"/>
                          <a:cs typeface="+mn-cs"/>
                        </a:rPr>
                        <a:t>. use Tales Toolkit words problem and  solution.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effectLst/>
                          <a:latin typeface="+mn-lt"/>
                          <a:ea typeface="+mn-ea"/>
                          <a:cs typeface="+mn-cs"/>
                        </a:rPr>
                        <a:t>Understand they are special and what others adore about them (tell someone else)</a:t>
                      </a:r>
                    </a:p>
                  </a:txBody>
                  <a:tcPr/>
                </a:tc>
                <a:tc>
                  <a:txBody>
                    <a:bodyPr/>
                    <a:lstStyle/>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To confidently give their own idea for a simple story change. </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Be able to sing our learning song and use ‘work together’ element. </a:t>
                      </a:r>
                    </a:p>
                  </a:txBody>
                  <a:tcPr/>
                </a:tc>
                <a:tc>
                  <a:txBody>
                    <a:bodyPr/>
                    <a:lstStyle/>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To understand that different families have different traditions. </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Be able to talk about their own families routines and traditions. </a:t>
                      </a:r>
                    </a:p>
                  </a:txBody>
                  <a:tcPr/>
                </a:tc>
                <a:extLst>
                  <a:ext uri="{0D108BD9-81ED-4DB2-BD59-A6C34878D82A}">
                    <a16:rowId xmlns:a16="http://schemas.microsoft.com/office/drawing/2014/main" val="3140981001"/>
                  </a:ext>
                </a:extLst>
              </a:tr>
              <a:tr h="949420">
                <a:tc>
                  <a:txBody>
                    <a:bodyPr/>
                    <a:lstStyle/>
                    <a:p>
                      <a:pPr marL="171450" indent="-171450">
                        <a:buFont typeface="Arial" panose="020B0604020202020204" pitchFamily="34" charset="0"/>
                        <a:buChar char="•"/>
                      </a:pPr>
                      <a:r>
                        <a:rPr lang="en-GB" sz="1200" dirty="0"/>
                        <a:t>Potion</a:t>
                      </a:r>
                    </a:p>
                    <a:p>
                      <a:pPr marL="171450" indent="-171450">
                        <a:buFont typeface="Arial" panose="020B0604020202020204" pitchFamily="34" charset="0"/>
                        <a:buChar char="•"/>
                      </a:pPr>
                      <a:r>
                        <a:rPr lang="en-GB" sz="1200" dirty="0"/>
                        <a:t>Scaly </a:t>
                      </a:r>
                    </a:p>
                    <a:p>
                      <a:pPr marL="171450" indent="-171450">
                        <a:buFont typeface="Arial" panose="020B0604020202020204" pitchFamily="34" charset="0"/>
                        <a:buChar char="•"/>
                      </a:pPr>
                      <a:r>
                        <a:rPr lang="en-GB" sz="1200" dirty="0"/>
                        <a:t>Passenger</a:t>
                      </a:r>
                    </a:p>
                    <a:p>
                      <a:pPr marL="171450" indent="-171450">
                        <a:buFont typeface="Arial" panose="020B0604020202020204" pitchFamily="34" charset="0"/>
                        <a:buChar char="•"/>
                      </a:pPr>
                      <a:r>
                        <a:rPr lang="en-GB" sz="1200" dirty="0"/>
                        <a:t>Swoop</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Disgusting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Delicious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Escape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Cackle</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Drifting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Orchard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Meadow</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Rustling </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Slurp</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Guzzle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 Appetite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Recipe</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Embrace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Companion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Communicate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Adore </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Huddle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Protect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Glide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Journey</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Celebrate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Tradition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Festival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Respect (Value)</a:t>
                      </a:r>
                    </a:p>
                  </a:txBody>
                  <a:tcPr/>
                </a:tc>
                <a:extLst>
                  <a:ext uri="{0D108BD9-81ED-4DB2-BD59-A6C34878D82A}">
                    <a16:rowId xmlns:a16="http://schemas.microsoft.com/office/drawing/2014/main" val="1444449442"/>
                  </a:ext>
                </a:extLst>
              </a:tr>
            </a:tbl>
          </a:graphicData>
        </a:graphic>
      </p:graphicFrame>
      <p:graphicFrame>
        <p:nvGraphicFramePr>
          <p:cNvPr id="18" name="Table 17">
            <a:extLst>
              <a:ext uri="{FF2B5EF4-FFF2-40B4-BE49-F238E27FC236}">
                <a16:creationId xmlns:a16="http://schemas.microsoft.com/office/drawing/2014/main" id="{726FB1E1-2AEE-4BAD-92E7-519A5F156D8A}"/>
              </a:ext>
            </a:extLst>
          </p:cNvPr>
          <p:cNvGraphicFramePr>
            <a:graphicFrameLocks noGrp="1"/>
          </p:cNvGraphicFramePr>
          <p:nvPr>
            <p:extLst>
              <p:ext uri="{D42A27DB-BD31-4B8C-83A1-F6EECF244321}">
                <p14:modId xmlns:p14="http://schemas.microsoft.com/office/powerpoint/2010/main" val="1410473530"/>
              </p:ext>
            </p:extLst>
          </p:nvPr>
        </p:nvGraphicFramePr>
        <p:xfrm>
          <a:off x="125307" y="5274232"/>
          <a:ext cx="5456226" cy="1524000"/>
        </p:xfrm>
        <a:graphic>
          <a:graphicData uri="http://schemas.openxmlformats.org/drawingml/2006/table">
            <a:tbl>
              <a:tblPr firstRow="1" bandRow="1">
                <a:tableStyleId>{5C22544A-7EE6-4342-B048-85BDC9FD1C3A}</a:tableStyleId>
              </a:tblPr>
              <a:tblGrid>
                <a:gridCol w="5456226">
                  <a:extLst>
                    <a:ext uri="{9D8B030D-6E8A-4147-A177-3AD203B41FA5}">
                      <a16:colId xmlns:a16="http://schemas.microsoft.com/office/drawing/2014/main" val="2606679746"/>
                    </a:ext>
                  </a:extLst>
                </a:gridCol>
              </a:tblGrid>
              <a:tr h="234059">
                <a:tc>
                  <a:txBody>
                    <a:bodyPr/>
                    <a:lstStyle/>
                    <a:p>
                      <a:pPr algn="ctr"/>
                      <a:r>
                        <a:rPr lang="en-GB" dirty="0"/>
                        <a:t>Enquiry Questions </a:t>
                      </a:r>
                    </a:p>
                  </a:txBody>
                  <a:tcPr/>
                </a:tc>
                <a:extLst>
                  <a:ext uri="{0D108BD9-81ED-4DB2-BD59-A6C34878D82A}">
                    <a16:rowId xmlns:a16="http://schemas.microsoft.com/office/drawing/2014/main" val="3820405797"/>
                  </a:ext>
                </a:extLst>
              </a:tr>
              <a:tr h="756210">
                <a:tc>
                  <a:txBody>
                    <a:bodyPr/>
                    <a:lstStyle/>
                    <a:p>
                      <a:pPr marL="285750" indent="-285750">
                        <a:buFont typeface="Arial" panose="020B0604020202020204" pitchFamily="34" charset="0"/>
                        <a:buChar char="•"/>
                      </a:pPr>
                      <a:r>
                        <a:rPr lang="en-GB" sz="1400" dirty="0"/>
                        <a:t>What do I like and dislike? What makes me special?</a:t>
                      </a:r>
                    </a:p>
                    <a:p>
                      <a:pPr marL="285750" indent="-285750">
                        <a:buFont typeface="Arial" panose="020B0604020202020204" pitchFamily="34" charset="0"/>
                        <a:buChar char="•"/>
                      </a:pPr>
                      <a:r>
                        <a:rPr lang="en-GB" sz="1400" dirty="0"/>
                        <a:t>How are we the same/ different? Do all families look the same?</a:t>
                      </a:r>
                    </a:p>
                    <a:p>
                      <a:pPr marL="285750" indent="-285750">
                        <a:buFont typeface="Arial" panose="020B0604020202020204" pitchFamily="34" charset="0"/>
                        <a:buChar char="•"/>
                      </a:pPr>
                      <a:r>
                        <a:rPr lang="en-GB" sz="1400" dirty="0"/>
                        <a:t>How can we be good friends? </a:t>
                      </a:r>
                    </a:p>
                    <a:p>
                      <a:pPr marL="285750" indent="-285750">
                        <a:buFont typeface="Arial" panose="020B0604020202020204" pitchFamily="34" charset="0"/>
                        <a:buChar char="•"/>
                      </a:pPr>
                      <a:r>
                        <a:rPr lang="en-GB" sz="1400" dirty="0"/>
                        <a:t>What does safe/ responsible/respectful look like in our classroom?</a:t>
                      </a:r>
                    </a:p>
                    <a:p>
                      <a:pPr marL="285750" indent="-285750">
                        <a:buFont typeface="Arial" panose="020B0604020202020204" pitchFamily="34" charset="0"/>
                        <a:buChar char="•"/>
                      </a:pPr>
                      <a:r>
                        <a:rPr lang="en-GB" sz="1400" dirty="0"/>
                        <a:t>What helps us learn? What makes a good listener? </a:t>
                      </a:r>
                    </a:p>
                  </a:txBody>
                  <a:tcPr/>
                </a:tc>
                <a:extLst>
                  <a:ext uri="{0D108BD9-81ED-4DB2-BD59-A6C34878D82A}">
                    <a16:rowId xmlns:a16="http://schemas.microsoft.com/office/drawing/2014/main" val="3140981001"/>
                  </a:ext>
                </a:extLst>
              </a:tr>
            </a:tbl>
          </a:graphicData>
        </a:graphic>
      </p:graphicFrame>
      <p:graphicFrame>
        <p:nvGraphicFramePr>
          <p:cNvPr id="19" name="Table 18">
            <a:extLst>
              <a:ext uri="{FF2B5EF4-FFF2-40B4-BE49-F238E27FC236}">
                <a16:creationId xmlns:a16="http://schemas.microsoft.com/office/drawing/2014/main" id="{7C06D34F-CF14-4575-A46A-125AE38DDA61}"/>
              </a:ext>
            </a:extLst>
          </p:cNvPr>
          <p:cNvGraphicFramePr>
            <a:graphicFrameLocks noGrp="1"/>
          </p:cNvGraphicFramePr>
          <p:nvPr>
            <p:extLst>
              <p:ext uri="{D42A27DB-BD31-4B8C-83A1-F6EECF244321}">
                <p14:modId xmlns:p14="http://schemas.microsoft.com/office/powerpoint/2010/main" val="390756205"/>
              </p:ext>
            </p:extLst>
          </p:nvPr>
        </p:nvGraphicFramePr>
        <p:xfrm>
          <a:off x="5747283" y="5294348"/>
          <a:ext cx="3923190" cy="1524000"/>
        </p:xfrm>
        <a:graphic>
          <a:graphicData uri="http://schemas.openxmlformats.org/drawingml/2006/table">
            <a:tbl>
              <a:tblPr firstRow="1" bandRow="1">
                <a:tableStyleId>{5C22544A-7EE6-4342-B048-85BDC9FD1C3A}</a:tableStyleId>
              </a:tblPr>
              <a:tblGrid>
                <a:gridCol w="3923190">
                  <a:extLst>
                    <a:ext uri="{9D8B030D-6E8A-4147-A177-3AD203B41FA5}">
                      <a16:colId xmlns:a16="http://schemas.microsoft.com/office/drawing/2014/main" val="2606679746"/>
                    </a:ext>
                  </a:extLst>
                </a:gridCol>
              </a:tblGrid>
              <a:tr h="352001">
                <a:tc>
                  <a:txBody>
                    <a:bodyPr/>
                    <a:lstStyle/>
                    <a:p>
                      <a:pPr algn="ctr"/>
                      <a:r>
                        <a:rPr lang="en-GB" dirty="0" err="1"/>
                        <a:t>Oracy</a:t>
                      </a:r>
                      <a:r>
                        <a:rPr lang="en-GB" dirty="0"/>
                        <a:t> Skills </a:t>
                      </a:r>
                    </a:p>
                  </a:txBody>
                  <a:tcPr/>
                </a:tc>
                <a:extLst>
                  <a:ext uri="{0D108BD9-81ED-4DB2-BD59-A6C34878D82A}">
                    <a16:rowId xmlns:a16="http://schemas.microsoft.com/office/drawing/2014/main" val="3820405797"/>
                  </a:ext>
                </a:extLst>
              </a:tr>
              <a:tr h="1114669">
                <a:tc>
                  <a:txBody>
                    <a:bodyPr/>
                    <a:lstStyle/>
                    <a:p>
                      <a:pPr marL="285750" indent="-285750">
                        <a:buFont typeface="Arial" panose="020B0604020202020204" pitchFamily="34" charset="0"/>
                        <a:buChar char="•"/>
                      </a:pPr>
                      <a:r>
                        <a:rPr lang="en-GB" sz="1400" dirty="0"/>
                        <a:t>To be able to turn to a friend when talking and to express their idea audibly. </a:t>
                      </a:r>
                    </a:p>
                    <a:p>
                      <a:pPr marL="285750" indent="-285750">
                        <a:buFont typeface="Arial" panose="020B0604020202020204" pitchFamily="34" charset="0"/>
                        <a:buChar char="•"/>
                      </a:pPr>
                      <a:r>
                        <a:rPr lang="en-GB" sz="1400" dirty="0"/>
                        <a:t>To confidently tell others to join in, stop or ask for a turn in their play. </a:t>
                      </a:r>
                    </a:p>
                    <a:p>
                      <a:pPr marL="285750" indent="-285750">
                        <a:buFont typeface="Arial" panose="020B0604020202020204" pitchFamily="34" charset="0"/>
                        <a:buChar char="•"/>
                      </a:pPr>
                      <a:r>
                        <a:rPr lang="en-GB" sz="1400" dirty="0"/>
                        <a:t>To take a turn speaking when in a small group.</a:t>
                      </a:r>
                    </a:p>
                  </a:txBody>
                  <a:tcPr/>
                </a:tc>
                <a:extLst>
                  <a:ext uri="{0D108BD9-81ED-4DB2-BD59-A6C34878D82A}">
                    <a16:rowId xmlns:a16="http://schemas.microsoft.com/office/drawing/2014/main" val="3140981001"/>
                  </a:ext>
                </a:extLst>
              </a:tr>
            </a:tbl>
          </a:graphicData>
        </a:graphic>
      </p:graphicFrame>
      <p:pic>
        <p:nvPicPr>
          <p:cNvPr id="2" name="Picture 1">
            <a:extLst>
              <a:ext uri="{FF2B5EF4-FFF2-40B4-BE49-F238E27FC236}">
                <a16:creationId xmlns:a16="http://schemas.microsoft.com/office/drawing/2014/main" id="{12F97F17-92D4-4516-B368-376862A8DF15}"/>
              </a:ext>
            </a:extLst>
          </p:cNvPr>
          <p:cNvPicPr>
            <a:picLocks noChangeAspect="1"/>
          </p:cNvPicPr>
          <p:nvPr/>
        </p:nvPicPr>
        <p:blipFill>
          <a:blip r:embed="rId2"/>
          <a:stretch>
            <a:fillRect/>
          </a:stretch>
        </p:blipFill>
        <p:spPr>
          <a:xfrm>
            <a:off x="167827" y="847515"/>
            <a:ext cx="1320291" cy="1187104"/>
          </a:xfrm>
          <a:prstGeom prst="rect">
            <a:avLst/>
          </a:prstGeom>
        </p:spPr>
      </p:pic>
      <p:pic>
        <p:nvPicPr>
          <p:cNvPr id="3" name="Picture 2">
            <a:extLst>
              <a:ext uri="{FF2B5EF4-FFF2-40B4-BE49-F238E27FC236}">
                <a16:creationId xmlns:a16="http://schemas.microsoft.com/office/drawing/2014/main" id="{107B7AE2-2966-4B28-95A5-E342A8CB15CF}"/>
              </a:ext>
            </a:extLst>
          </p:cNvPr>
          <p:cNvPicPr>
            <a:picLocks noChangeAspect="1"/>
          </p:cNvPicPr>
          <p:nvPr/>
        </p:nvPicPr>
        <p:blipFill>
          <a:blip r:embed="rId3"/>
          <a:stretch>
            <a:fillRect/>
          </a:stretch>
        </p:blipFill>
        <p:spPr>
          <a:xfrm>
            <a:off x="1572055" y="821768"/>
            <a:ext cx="1187104" cy="1187104"/>
          </a:xfrm>
          <a:prstGeom prst="rect">
            <a:avLst/>
          </a:prstGeom>
        </p:spPr>
      </p:pic>
      <p:pic>
        <p:nvPicPr>
          <p:cNvPr id="7" name="Picture 6">
            <a:extLst>
              <a:ext uri="{FF2B5EF4-FFF2-40B4-BE49-F238E27FC236}">
                <a16:creationId xmlns:a16="http://schemas.microsoft.com/office/drawing/2014/main" id="{62E798AA-F76B-475E-984D-818F40BA690A}"/>
              </a:ext>
            </a:extLst>
          </p:cNvPr>
          <p:cNvPicPr>
            <a:picLocks noChangeAspect="1"/>
          </p:cNvPicPr>
          <p:nvPr/>
        </p:nvPicPr>
        <p:blipFill>
          <a:blip r:embed="rId4"/>
          <a:stretch>
            <a:fillRect/>
          </a:stretch>
        </p:blipFill>
        <p:spPr>
          <a:xfrm>
            <a:off x="3080182" y="834295"/>
            <a:ext cx="1065213" cy="1162050"/>
          </a:xfrm>
          <a:prstGeom prst="rect">
            <a:avLst/>
          </a:prstGeom>
        </p:spPr>
      </p:pic>
      <p:pic>
        <p:nvPicPr>
          <p:cNvPr id="8" name="Picture 7">
            <a:extLst>
              <a:ext uri="{FF2B5EF4-FFF2-40B4-BE49-F238E27FC236}">
                <a16:creationId xmlns:a16="http://schemas.microsoft.com/office/drawing/2014/main" id="{5B599362-1CC5-4B00-9461-22838365FE8A}"/>
              </a:ext>
            </a:extLst>
          </p:cNvPr>
          <p:cNvPicPr>
            <a:picLocks noChangeAspect="1"/>
          </p:cNvPicPr>
          <p:nvPr/>
        </p:nvPicPr>
        <p:blipFill>
          <a:blip r:embed="rId5"/>
          <a:stretch>
            <a:fillRect/>
          </a:stretch>
        </p:blipFill>
        <p:spPr>
          <a:xfrm>
            <a:off x="4391774" y="847515"/>
            <a:ext cx="1189759" cy="1189759"/>
          </a:xfrm>
          <a:prstGeom prst="rect">
            <a:avLst/>
          </a:prstGeom>
        </p:spPr>
      </p:pic>
      <p:pic>
        <p:nvPicPr>
          <p:cNvPr id="9" name="Picture 8">
            <a:extLst>
              <a:ext uri="{FF2B5EF4-FFF2-40B4-BE49-F238E27FC236}">
                <a16:creationId xmlns:a16="http://schemas.microsoft.com/office/drawing/2014/main" id="{3140A5F5-B561-4889-A761-F4CA01D54262}"/>
              </a:ext>
            </a:extLst>
          </p:cNvPr>
          <p:cNvPicPr>
            <a:picLocks noChangeAspect="1"/>
          </p:cNvPicPr>
          <p:nvPr/>
        </p:nvPicPr>
        <p:blipFill>
          <a:blip r:embed="rId6"/>
          <a:stretch>
            <a:fillRect/>
          </a:stretch>
        </p:blipFill>
        <p:spPr>
          <a:xfrm>
            <a:off x="5796001" y="750485"/>
            <a:ext cx="1065213" cy="1258387"/>
          </a:xfrm>
          <a:prstGeom prst="rect">
            <a:avLst/>
          </a:prstGeom>
        </p:spPr>
      </p:pic>
      <p:pic>
        <p:nvPicPr>
          <p:cNvPr id="13" name="Picture 12">
            <a:extLst>
              <a:ext uri="{FF2B5EF4-FFF2-40B4-BE49-F238E27FC236}">
                <a16:creationId xmlns:a16="http://schemas.microsoft.com/office/drawing/2014/main" id="{417435CD-DEDC-43CB-AD54-3782B5F34B23}"/>
              </a:ext>
            </a:extLst>
          </p:cNvPr>
          <p:cNvPicPr>
            <a:picLocks noChangeAspect="1"/>
          </p:cNvPicPr>
          <p:nvPr/>
        </p:nvPicPr>
        <p:blipFill>
          <a:blip r:embed="rId7"/>
          <a:stretch>
            <a:fillRect/>
          </a:stretch>
        </p:blipFill>
        <p:spPr>
          <a:xfrm>
            <a:off x="7088286" y="803459"/>
            <a:ext cx="1058187" cy="1231160"/>
          </a:xfrm>
          <a:prstGeom prst="rect">
            <a:avLst/>
          </a:prstGeom>
        </p:spPr>
      </p:pic>
      <p:pic>
        <p:nvPicPr>
          <p:cNvPr id="22" name="Picture 21">
            <a:extLst>
              <a:ext uri="{FF2B5EF4-FFF2-40B4-BE49-F238E27FC236}">
                <a16:creationId xmlns:a16="http://schemas.microsoft.com/office/drawing/2014/main" id="{4CFA276D-5A35-4486-8B49-C7859E11A7B4}"/>
              </a:ext>
            </a:extLst>
          </p:cNvPr>
          <p:cNvPicPr>
            <a:picLocks noChangeAspect="1"/>
          </p:cNvPicPr>
          <p:nvPr/>
        </p:nvPicPr>
        <p:blipFill>
          <a:blip r:embed="rId8"/>
          <a:stretch>
            <a:fillRect/>
          </a:stretch>
        </p:blipFill>
        <p:spPr>
          <a:xfrm>
            <a:off x="8223087" y="291370"/>
            <a:ext cx="790575" cy="1085850"/>
          </a:xfrm>
          <a:prstGeom prst="rect">
            <a:avLst/>
          </a:prstGeom>
        </p:spPr>
      </p:pic>
      <p:pic>
        <p:nvPicPr>
          <p:cNvPr id="23" name="Picture 22">
            <a:extLst>
              <a:ext uri="{FF2B5EF4-FFF2-40B4-BE49-F238E27FC236}">
                <a16:creationId xmlns:a16="http://schemas.microsoft.com/office/drawing/2014/main" id="{F20D803F-9F69-4CB0-9D7F-9EA29B2FEDA1}"/>
              </a:ext>
            </a:extLst>
          </p:cNvPr>
          <p:cNvPicPr>
            <a:picLocks noChangeAspect="1"/>
          </p:cNvPicPr>
          <p:nvPr/>
        </p:nvPicPr>
        <p:blipFill>
          <a:blip r:embed="rId9"/>
          <a:stretch>
            <a:fillRect/>
          </a:stretch>
        </p:blipFill>
        <p:spPr>
          <a:xfrm>
            <a:off x="8453278" y="1196125"/>
            <a:ext cx="1215098" cy="1179209"/>
          </a:xfrm>
          <a:prstGeom prst="rect">
            <a:avLst/>
          </a:prstGeom>
        </p:spPr>
      </p:pic>
    </p:spTree>
    <p:extLst>
      <p:ext uri="{BB962C8B-B14F-4D97-AF65-F5344CB8AC3E}">
        <p14:creationId xmlns:p14="http://schemas.microsoft.com/office/powerpoint/2010/main" val="1280531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A0BCD6B-BA93-46F9-A5F6-58811D494BF1}"/>
              </a:ext>
            </a:extLst>
          </p:cNvPr>
          <p:cNvSpPr txBox="1"/>
          <p:nvPr/>
        </p:nvSpPr>
        <p:spPr>
          <a:xfrm>
            <a:off x="83890" y="109057"/>
            <a:ext cx="9722840" cy="369332"/>
          </a:xfrm>
          <a:prstGeom prst="rect">
            <a:avLst/>
          </a:prstGeom>
          <a:solidFill>
            <a:schemeClr val="accent1">
              <a:lumMod val="40000"/>
              <a:lumOff val="60000"/>
            </a:schemeClr>
          </a:solidFill>
          <a:ln w="19050">
            <a:solidFill>
              <a:schemeClr val="tx1"/>
            </a:solidFill>
          </a:ln>
        </p:spPr>
        <p:txBody>
          <a:bodyPr wrap="square" rtlCol="0">
            <a:spAutoFit/>
          </a:bodyPr>
          <a:lstStyle/>
          <a:p>
            <a:pPr algn="ctr"/>
            <a:r>
              <a:rPr lang="en-GB" dirty="0">
                <a:latin typeface="Arial" panose="020B0604020202020204" pitchFamily="34" charset="0"/>
                <a:cs typeface="Arial" panose="020B0604020202020204" pitchFamily="34" charset="0"/>
              </a:rPr>
              <a:t>Skills </a:t>
            </a:r>
          </a:p>
        </p:txBody>
      </p:sp>
      <p:graphicFrame>
        <p:nvGraphicFramePr>
          <p:cNvPr id="6" name="Table 5">
            <a:extLst>
              <a:ext uri="{FF2B5EF4-FFF2-40B4-BE49-F238E27FC236}">
                <a16:creationId xmlns:a16="http://schemas.microsoft.com/office/drawing/2014/main" id="{0D0DBA9C-E502-4370-B4D7-F8280711F271}"/>
              </a:ext>
            </a:extLst>
          </p:cNvPr>
          <p:cNvGraphicFramePr>
            <a:graphicFrameLocks noGrp="1"/>
          </p:cNvGraphicFramePr>
          <p:nvPr>
            <p:extLst>
              <p:ext uri="{D42A27DB-BD31-4B8C-83A1-F6EECF244321}">
                <p14:modId xmlns:p14="http://schemas.microsoft.com/office/powerpoint/2010/main" val="1025440887"/>
              </p:ext>
            </p:extLst>
          </p:nvPr>
        </p:nvGraphicFramePr>
        <p:xfrm>
          <a:off x="172483" y="583775"/>
          <a:ext cx="4621190" cy="2297204"/>
        </p:xfrm>
        <a:graphic>
          <a:graphicData uri="http://schemas.openxmlformats.org/drawingml/2006/table">
            <a:tbl>
              <a:tblPr firstRow="1" bandRow="1">
                <a:tableStyleId>{5C22544A-7EE6-4342-B048-85BDC9FD1C3A}</a:tableStyleId>
              </a:tblPr>
              <a:tblGrid>
                <a:gridCol w="4621190">
                  <a:extLst>
                    <a:ext uri="{9D8B030D-6E8A-4147-A177-3AD203B41FA5}">
                      <a16:colId xmlns:a16="http://schemas.microsoft.com/office/drawing/2014/main" val="2606679746"/>
                    </a:ext>
                  </a:extLst>
                </a:gridCol>
              </a:tblGrid>
              <a:tr h="346595">
                <a:tc>
                  <a:txBody>
                    <a:bodyPr/>
                    <a:lstStyle/>
                    <a:p>
                      <a:pPr algn="ctr"/>
                      <a:r>
                        <a:rPr lang="en-GB" dirty="0"/>
                        <a:t>Personal, Social &amp; Emotional Development </a:t>
                      </a:r>
                    </a:p>
                  </a:txBody>
                  <a:tcPr/>
                </a:tc>
                <a:extLst>
                  <a:ext uri="{0D108BD9-81ED-4DB2-BD59-A6C34878D82A}">
                    <a16:rowId xmlns:a16="http://schemas.microsoft.com/office/drawing/2014/main" val="3820405797"/>
                  </a:ext>
                </a:extLst>
              </a:tr>
              <a:tr h="1931444">
                <a:tc>
                  <a:txBody>
                    <a:bodyPr/>
                    <a:lstStyle/>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Become familiar with how to meet their needs in the classroom; accessing snack when hungry, remembering to drink their water, getting their school dinner, washing their hands properly. </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Become content to find comfort with one of the adults, knowing how they can ask for help. </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To show a sense of themselves by talking about what they have enjoyed in their new classroom or expressing dislikes. </a:t>
                      </a:r>
                    </a:p>
                    <a:p>
                      <a:pPr marL="171450" indent="-171450" algn="l" defTabSz="914400" rtl="0" eaLnBrk="1" latinLnBrk="0" hangingPunct="1">
                        <a:buFont typeface="Arial" panose="020B0604020202020204" pitchFamily="34" charset="0"/>
                        <a:buChar char="•"/>
                      </a:pPr>
                      <a:r>
                        <a:rPr lang="en-GB" sz="1200" kern="1200" dirty="0">
                          <a:solidFill>
                            <a:schemeClr val="dk1"/>
                          </a:solidFill>
                          <a:latin typeface="+mn-lt"/>
                          <a:ea typeface="+mn-ea"/>
                          <a:cs typeface="+mn-cs"/>
                        </a:rPr>
                        <a:t>Can explain what our Golden Values look like in our classroom and begin to follow them (linked to our Golden Values).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Can identify kindness and considerate behaviour of others. </a:t>
                      </a:r>
                      <a:endParaRPr lang="en-GB" dirty="0"/>
                    </a:p>
                  </a:txBody>
                  <a:tcPr/>
                </a:tc>
                <a:extLst>
                  <a:ext uri="{0D108BD9-81ED-4DB2-BD59-A6C34878D82A}">
                    <a16:rowId xmlns:a16="http://schemas.microsoft.com/office/drawing/2014/main" val="3140981001"/>
                  </a:ext>
                </a:extLst>
              </a:tr>
            </a:tbl>
          </a:graphicData>
        </a:graphic>
      </p:graphicFrame>
      <p:graphicFrame>
        <p:nvGraphicFramePr>
          <p:cNvPr id="11" name="Table 10">
            <a:extLst>
              <a:ext uri="{FF2B5EF4-FFF2-40B4-BE49-F238E27FC236}">
                <a16:creationId xmlns:a16="http://schemas.microsoft.com/office/drawing/2014/main" id="{A1B21355-C57A-41CE-9696-41478F61025A}"/>
              </a:ext>
            </a:extLst>
          </p:cNvPr>
          <p:cNvGraphicFramePr>
            <a:graphicFrameLocks noGrp="1"/>
          </p:cNvGraphicFramePr>
          <p:nvPr>
            <p:extLst>
              <p:ext uri="{D42A27DB-BD31-4B8C-83A1-F6EECF244321}">
                <p14:modId xmlns:p14="http://schemas.microsoft.com/office/powerpoint/2010/main" val="1245134487"/>
              </p:ext>
            </p:extLst>
          </p:nvPr>
        </p:nvGraphicFramePr>
        <p:xfrm>
          <a:off x="5112328" y="569294"/>
          <a:ext cx="4621190" cy="2311685"/>
        </p:xfrm>
        <a:graphic>
          <a:graphicData uri="http://schemas.openxmlformats.org/drawingml/2006/table">
            <a:tbl>
              <a:tblPr firstRow="1" bandRow="1">
                <a:tableStyleId>{5C22544A-7EE6-4342-B048-85BDC9FD1C3A}</a:tableStyleId>
              </a:tblPr>
              <a:tblGrid>
                <a:gridCol w="4621190">
                  <a:extLst>
                    <a:ext uri="{9D8B030D-6E8A-4147-A177-3AD203B41FA5}">
                      <a16:colId xmlns:a16="http://schemas.microsoft.com/office/drawing/2014/main" val="2606679746"/>
                    </a:ext>
                  </a:extLst>
                </a:gridCol>
              </a:tblGrid>
              <a:tr h="391445">
                <a:tc>
                  <a:txBody>
                    <a:bodyPr/>
                    <a:lstStyle/>
                    <a:p>
                      <a:pPr algn="ctr"/>
                      <a:r>
                        <a:rPr lang="en-GB" dirty="0"/>
                        <a:t>Physical Development </a:t>
                      </a:r>
                    </a:p>
                  </a:txBody>
                  <a:tcPr/>
                </a:tc>
                <a:extLst>
                  <a:ext uri="{0D108BD9-81ED-4DB2-BD59-A6C34878D82A}">
                    <a16:rowId xmlns:a16="http://schemas.microsoft.com/office/drawing/2014/main" val="3820405797"/>
                  </a:ext>
                </a:extLst>
              </a:tr>
              <a:tr h="1906825">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To move confidently, negotiate space and show an awareness of others in the Reception garden and large playground.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To develop core strength and begin learning our ‘animal poses’ – meerkat, strong bear, lying lizard and penguin.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Continue to develop their small motor skills so that they can use a range of tools competently, safely, and confidently </a:t>
                      </a:r>
                      <a:r>
                        <a:rPr lang="en-GB" sz="1200" kern="1200" dirty="0" err="1">
                          <a:solidFill>
                            <a:schemeClr val="dk1"/>
                          </a:solidFill>
                          <a:latin typeface="+mn-lt"/>
                          <a:ea typeface="+mn-ea"/>
                          <a:cs typeface="+mn-cs"/>
                        </a:rPr>
                        <a:t>e.g</a:t>
                      </a:r>
                      <a:r>
                        <a:rPr lang="en-GB" sz="1200" kern="1200" dirty="0">
                          <a:solidFill>
                            <a:schemeClr val="dk1"/>
                          </a:solidFill>
                          <a:latin typeface="+mn-lt"/>
                          <a:ea typeface="+mn-ea"/>
                          <a:cs typeface="+mn-cs"/>
                        </a:rPr>
                        <a:t> using their own knife and fork, being able to use a paintbrush, can take lids of pens and do up their own zips or </a:t>
                      </a:r>
                      <a:r>
                        <a:rPr lang="en-GB" sz="1200" kern="1200" dirty="0" err="1">
                          <a:solidFill>
                            <a:schemeClr val="dk1"/>
                          </a:solidFill>
                          <a:latin typeface="+mn-lt"/>
                          <a:ea typeface="+mn-ea"/>
                          <a:cs typeface="+mn-cs"/>
                        </a:rPr>
                        <a:t>velcro</a:t>
                      </a:r>
                      <a:r>
                        <a:rPr lang="en-GB" sz="1200" kern="1200" dirty="0">
                          <a:solidFill>
                            <a:schemeClr val="dk1"/>
                          </a:solidFill>
                          <a:latin typeface="+mn-lt"/>
                          <a:ea typeface="+mn-ea"/>
                          <a:cs typeface="+mn-cs"/>
                        </a:rPr>
                        <a:t> shoes.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Start to learn how to hold their pens/ pencils correctly using our Kinetic Letters ‘3 Friends Hold’ song. </a:t>
                      </a:r>
                    </a:p>
                  </a:txBody>
                  <a:tcPr/>
                </a:tc>
                <a:extLst>
                  <a:ext uri="{0D108BD9-81ED-4DB2-BD59-A6C34878D82A}">
                    <a16:rowId xmlns:a16="http://schemas.microsoft.com/office/drawing/2014/main" val="3140981001"/>
                  </a:ext>
                </a:extLst>
              </a:tr>
            </a:tbl>
          </a:graphicData>
        </a:graphic>
      </p:graphicFrame>
      <p:graphicFrame>
        <p:nvGraphicFramePr>
          <p:cNvPr id="14" name="Table 13">
            <a:extLst>
              <a:ext uri="{FF2B5EF4-FFF2-40B4-BE49-F238E27FC236}">
                <a16:creationId xmlns:a16="http://schemas.microsoft.com/office/drawing/2014/main" id="{07C99E05-6401-4939-AC48-DD0582AD12CE}"/>
              </a:ext>
            </a:extLst>
          </p:cNvPr>
          <p:cNvGraphicFramePr>
            <a:graphicFrameLocks noGrp="1"/>
          </p:cNvGraphicFramePr>
          <p:nvPr>
            <p:extLst>
              <p:ext uri="{D42A27DB-BD31-4B8C-83A1-F6EECF244321}">
                <p14:modId xmlns:p14="http://schemas.microsoft.com/office/powerpoint/2010/main" val="3220287850"/>
              </p:ext>
            </p:extLst>
          </p:nvPr>
        </p:nvGraphicFramePr>
        <p:xfrm>
          <a:off x="164792" y="2951338"/>
          <a:ext cx="9561035" cy="1737360"/>
        </p:xfrm>
        <a:graphic>
          <a:graphicData uri="http://schemas.openxmlformats.org/drawingml/2006/table">
            <a:tbl>
              <a:tblPr firstRow="1" bandRow="1">
                <a:tableStyleId>{5C22544A-7EE6-4342-B048-85BDC9FD1C3A}</a:tableStyleId>
              </a:tblPr>
              <a:tblGrid>
                <a:gridCol w="9561035">
                  <a:extLst>
                    <a:ext uri="{9D8B030D-6E8A-4147-A177-3AD203B41FA5}">
                      <a16:colId xmlns:a16="http://schemas.microsoft.com/office/drawing/2014/main" val="2606679746"/>
                    </a:ext>
                  </a:extLst>
                </a:gridCol>
              </a:tblGrid>
              <a:tr h="339827">
                <a:tc>
                  <a:txBody>
                    <a:bodyPr/>
                    <a:lstStyle/>
                    <a:p>
                      <a:pPr algn="ctr"/>
                      <a:r>
                        <a:rPr lang="en-GB" dirty="0"/>
                        <a:t>Communication &amp; Language </a:t>
                      </a:r>
                    </a:p>
                  </a:txBody>
                  <a:tcPr/>
                </a:tc>
                <a:extLst>
                  <a:ext uri="{0D108BD9-81ED-4DB2-BD59-A6C34878D82A}">
                    <a16:rowId xmlns:a16="http://schemas.microsoft.com/office/drawing/2014/main" val="3820405797"/>
                  </a:ext>
                </a:extLst>
              </a:tr>
              <a:tr h="1294475">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Be able to communicate with the adults in the classroom to make their feelings known – begin to use ‘Zones of Regulation’ vocabulary.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Ask their friend’s questions to find out more information or keep play going </a:t>
                      </a:r>
                      <a:r>
                        <a:rPr lang="en-GB" sz="1200" kern="1200" dirty="0" err="1">
                          <a:solidFill>
                            <a:schemeClr val="dk1"/>
                          </a:solidFill>
                          <a:latin typeface="+mn-lt"/>
                          <a:ea typeface="+mn-ea"/>
                          <a:cs typeface="+mn-cs"/>
                        </a:rPr>
                        <a:t>inc.</a:t>
                      </a:r>
                      <a:r>
                        <a:rPr lang="en-GB" sz="1200" kern="1200" dirty="0">
                          <a:solidFill>
                            <a:schemeClr val="dk1"/>
                          </a:solidFill>
                          <a:latin typeface="+mn-lt"/>
                          <a:ea typeface="+mn-ea"/>
                          <a:cs typeface="+mn-cs"/>
                        </a:rPr>
                        <a:t> Please can I play too? When you’re finished can I have a turn?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Begin to use prompts, visuals and the ‘Body Boundary’ song to express their feelings to friends, help advocate for themselves and sort conflicts.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Learn our ‘Mr Potato Head’ listening song and be able to work towards showing these skills during short carpet inputs.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Talk about their new classroom/ school and compare it to other places using new learnt vocabulary.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Sing up to 8 Nursery Rhymes as part of a small group. </a:t>
                      </a:r>
                    </a:p>
                    <a:p>
                      <a:pPr marL="171450" indent="-171450">
                        <a:buFont typeface="Arial" panose="020B0604020202020204" pitchFamily="34" charset="0"/>
                        <a:buChar char="•"/>
                      </a:pPr>
                      <a:r>
                        <a:rPr lang="en-GB" sz="1200" kern="1200" dirty="0">
                          <a:solidFill>
                            <a:schemeClr val="dk1"/>
                          </a:solidFill>
                          <a:latin typeface="+mn-lt"/>
                          <a:ea typeface="+mn-ea"/>
                          <a:cs typeface="+mn-cs"/>
                        </a:rPr>
                        <a:t>Be able to link events in a story to their own experiences. </a:t>
                      </a:r>
                      <a:endParaRPr lang="en-GB" dirty="0"/>
                    </a:p>
                  </a:txBody>
                  <a:tcPr/>
                </a:tc>
                <a:extLst>
                  <a:ext uri="{0D108BD9-81ED-4DB2-BD59-A6C34878D82A}">
                    <a16:rowId xmlns:a16="http://schemas.microsoft.com/office/drawing/2014/main" val="3140981001"/>
                  </a:ext>
                </a:extLst>
              </a:tr>
            </a:tbl>
          </a:graphicData>
        </a:graphic>
      </p:graphicFrame>
      <p:graphicFrame>
        <p:nvGraphicFramePr>
          <p:cNvPr id="9" name="Table 8">
            <a:extLst>
              <a:ext uri="{FF2B5EF4-FFF2-40B4-BE49-F238E27FC236}">
                <a16:creationId xmlns:a16="http://schemas.microsoft.com/office/drawing/2014/main" id="{509688A5-D557-417F-AB33-3C9C9072E21B}"/>
              </a:ext>
            </a:extLst>
          </p:cNvPr>
          <p:cNvGraphicFramePr>
            <a:graphicFrameLocks noGrp="1"/>
          </p:cNvGraphicFramePr>
          <p:nvPr>
            <p:extLst>
              <p:ext uri="{D42A27DB-BD31-4B8C-83A1-F6EECF244321}">
                <p14:modId xmlns:p14="http://schemas.microsoft.com/office/powerpoint/2010/main" val="2224091421"/>
              </p:ext>
            </p:extLst>
          </p:nvPr>
        </p:nvGraphicFramePr>
        <p:xfrm>
          <a:off x="180173" y="4688698"/>
          <a:ext cx="9561035" cy="2103120"/>
        </p:xfrm>
        <a:graphic>
          <a:graphicData uri="http://schemas.openxmlformats.org/drawingml/2006/table">
            <a:tbl>
              <a:tblPr firstRow="1" bandRow="1">
                <a:tableStyleId>{5C22544A-7EE6-4342-B048-85BDC9FD1C3A}</a:tableStyleId>
              </a:tblPr>
              <a:tblGrid>
                <a:gridCol w="9561035">
                  <a:extLst>
                    <a:ext uri="{9D8B030D-6E8A-4147-A177-3AD203B41FA5}">
                      <a16:colId xmlns:a16="http://schemas.microsoft.com/office/drawing/2014/main" val="2606679746"/>
                    </a:ext>
                  </a:extLst>
                </a:gridCol>
              </a:tblGrid>
              <a:tr h="281800">
                <a:tc>
                  <a:txBody>
                    <a:bodyPr/>
                    <a:lstStyle/>
                    <a:p>
                      <a:pPr algn="ctr"/>
                      <a:r>
                        <a:rPr lang="en-GB" dirty="0"/>
                        <a:t>Other Areas</a:t>
                      </a:r>
                    </a:p>
                  </a:txBody>
                  <a:tcPr/>
                </a:tc>
                <a:extLst>
                  <a:ext uri="{0D108BD9-81ED-4DB2-BD59-A6C34878D82A}">
                    <a16:rowId xmlns:a16="http://schemas.microsoft.com/office/drawing/2014/main" val="3820405797"/>
                  </a:ext>
                </a:extLst>
              </a:tr>
              <a:tr h="1294475">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Be confident to make marks for a purpose in their play, giving consistent descriptions about what the meanings of the marks are. These may include some recognisable letters including ones from their name (they may not be the correct sounds yet).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Begin to recognise their name and attempt to copy it.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Be able to match objects using the stem sentences ‘??? Is the same as ???, they match because ???’ .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Be able to identify things that do or do not belong to a set of objects.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Identify circle and triangle and link to the numbers 1 and 3.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Start to learn the numbers 1-5 in context including subitising (recognising without counting).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latin typeface="+mn-lt"/>
                          <a:ea typeface="+mn-ea"/>
                          <a:cs typeface="+mn-cs"/>
                        </a:rPr>
                        <a:t>To be able to talk about and respect what makes us the same/ different. Recognise that families are all different and we belong to our family, class and school community. </a:t>
                      </a:r>
                    </a:p>
                  </a:txBody>
                  <a:tcPr/>
                </a:tc>
                <a:extLst>
                  <a:ext uri="{0D108BD9-81ED-4DB2-BD59-A6C34878D82A}">
                    <a16:rowId xmlns:a16="http://schemas.microsoft.com/office/drawing/2014/main" val="3140981001"/>
                  </a:ext>
                </a:extLst>
              </a:tr>
            </a:tbl>
          </a:graphicData>
        </a:graphic>
      </p:graphicFrame>
      <p:pic>
        <p:nvPicPr>
          <p:cNvPr id="2" name="Picture 1">
            <a:extLst>
              <a:ext uri="{FF2B5EF4-FFF2-40B4-BE49-F238E27FC236}">
                <a16:creationId xmlns:a16="http://schemas.microsoft.com/office/drawing/2014/main" id="{94E311CB-EC05-421E-B1AE-823722E0EF06}"/>
              </a:ext>
            </a:extLst>
          </p:cNvPr>
          <p:cNvPicPr>
            <a:picLocks noChangeAspect="1"/>
          </p:cNvPicPr>
          <p:nvPr/>
        </p:nvPicPr>
        <p:blipFill>
          <a:blip r:embed="rId2"/>
          <a:stretch>
            <a:fillRect/>
          </a:stretch>
        </p:blipFill>
        <p:spPr>
          <a:xfrm>
            <a:off x="8549409" y="2493306"/>
            <a:ext cx="959989" cy="845705"/>
          </a:xfrm>
          <a:prstGeom prst="rect">
            <a:avLst/>
          </a:prstGeom>
        </p:spPr>
      </p:pic>
    </p:spTree>
    <p:extLst>
      <p:ext uri="{BB962C8B-B14F-4D97-AF65-F5344CB8AC3E}">
        <p14:creationId xmlns:p14="http://schemas.microsoft.com/office/powerpoint/2010/main" val="80655500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5922</TotalTime>
  <Words>882</Words>
  <Application>Microsoft Office PowerPoint</Application>
  <PresentationFormat>A4 Paper (210x297 mm)</PresentationFormat>
  <Paragraphs>87</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Jackie Clapton</cp:lastModifiedBy>
  <cp:revision>171</cp:revision>
  <cp:lastPrinted>2017-10-30T10:21:12Z</cp:lastPrinted>
  <dcterms:created xsi:type="dcterms:W3CDTF">2017-10-15T20:56:30Z</dcterms:created>
  <dcterms:modified xsi:type="dcterms:W3CDTF">2025-11-18T12:31:38Z</dcterms:modified>
</cp:coreProperties>
</file>