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12" r:id="rId1"/>
  </p:sldMasterIdLst>
  <p:notesMasterIdLst>
    <p:notesMasterId r:id="rId4"/>
  </p:notesMasterIdLst>
  <p:sldIdLst>
    <p:sldId id="257" r:id="rId2"/>
    <p:sldId id="259" r:id="rId3"/>
  </p:sldIdLst>
  <p:sldSz cx="9906000" cy="6858000" type="A4"/>
  <p:notesSz cx="7053263" cy="10180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ECFF"/>
    <a:srgbClr val="DBF3CD"/>
    <a:srgbClr val="05E97C"/>
    <a:srgbClr val="7ED8AD"/>
    <a:srgbClr val="EE3300"/>
    <a:srgbClr val="FF99FF"/>
    <a:srgbClr val="CC00CC"/>
    <a:srgbClr val="FF99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561" autoAdjust="0"/>
    <p:restoredTop sz="93995" autoAdjust="0"/>
  </p:normalViewPr>
  <p:slideViewPr>
    <p:cSldViewPr snapToGrid="0" snapToObjects="1">
      <p:cViewPr varScale="1">
        <p:scale>
          <a:sx n="62" d="100"/>
          <a:sy n="62" d="100"/>
        </p:scale>
        <p:origin x="708" y="52"/>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56414" cy="510800"/>
          </a:xfrm>
          <a:prstGeom prst="rect">
            <a:avLst/>
          </a:prstGeom>
        </p:spPr>
        <p:txBody>
          <a:bodyPr vert="horz" lIns="94081" tIns="47040" rIns="94081" bIns="47040" numCol="1" rtlCol="0"/>
          <a:lstStyle>
            <a:lvl1pPr algn="l">
              <a:defRPr sz="1300"/>
            </a:lvl1pPr>
          </a:lstStyle>
          <a:p>
            <a:endParaRPr lang="en-US"/>
          </a:p>
        </p:txBody>
      </p:sp>
      <p:sp>
        <p:nvSpPr>
          <p:cNvPr id="3" name="Date Placeholder 2"/>
          <p:cNvSpPr>
            <a:spLocks noGrp="1"/>
          </p:cNvSpPr>
          <p:nvPr>
            <p:ph type="dt" idx="1"/>
          </p:nvPr>
        </p:nvSpPr>
        <p:spPr>
          <a:xfrm>
            <a:off x="3995217" y="0"/>
            <a:ext cx="3056414" cy="510800"/>
          </a:xfrm>
          <a:prstGeom prst="rect">
            <a:avLst/>
          </a:prstGeom>
        </p:spPr>
        <p:txBody>
          <a:bodyPr vert="horz" lIns="94081" tIns="47040" rIns="94081" bIns="47040" numCol="1" rtlCol="0"/>
          <a:lstStyle>
            <a:lvl1pPr algn="r">
              <a:defRPr sz="1300"/>
            </a:lvl1pPr>
          </a:lstStyle>
          <a:p>
            <a:fld id="{74DA69C8-F84C-2947-85D9-F4E475966ECC}" type="datetimeFigureOut">
              <a:rPr lang="en-US" smtClean="0"/>
              <a:t>1/19/2026</a:t>
            </a:fld>
            <a:endParaRPr lang="en-US"/>
          </a:p>
        </p:txBody>
      </p:sp>
      <p:sp>
        <p:nvSpPr>
          <p:cNvPr id="4" name="Slide Image Placeholder 3"/>
          <p:cNvSpPr>
            <a:spLocks noGrp="1" noRot="1" noChangeAspect="1"/>
          </p:cNvSpPr>
          <p:nvPr>
            <p:ph type="sldImg" idx="2"/>
          </p:nvPr>
        </p:nvSpPr>
        <p:spPr>
          <a:xfrm>
            <a:off x="1044575" y="1271588"/>
            <a:ext cx="4964113" cy="3436937"/>
          </a:xfrm>
          <a:prstGeom prst="rect">
            <a:avLst/>
          </a:prstGeom>
          <a:noFill/>
          <a:ln w="12700">
            <a:solidFill>
              <a:prstClr val="black"/>
            </a:solidFill>
          </a:ln>
        </p:spPr>
        <p:txBody>
          <a:bodyPr vert="horz" lIns="94081" tIns="47040" rIns="94081" bIns="47040" numCol="1" rtlCol="0" anchor="ctr"/>
          <a:lstStyle/>
          <a:p>
            <a:endParaRPr lang="en-US"/>
          </a:p>
        </p:txBody>
      </p:sp>
      <p:sp>
        <p:nvSpPr>
          <p:cNvPr id="5" name="Notes Placeholder 4"/>
          <p:cNvSpPr>
            <a:spLocks noGrp="1"/>
          </p:cNvSpPr>
          <p:nvPr>
            <p:ph type="body" sz="quarter" idx="3"/>
          </p:nvPr>
        </p:nvSpPr>
        <p:spPr>
          <a:xfrm>
            <a:off x="705327" y="4899432"/>
            <a:ext cx="5642610" cy="4008626"/>
          </a:xfrm>
          <a:prstGeom prst="rect">
            <a:avLst/>
          </a:prstGeom>
        </p:spPr>
        <p:txBody>
          <a:bodyPr vert="horz" lIns="94081" tIns="47040" rIns="94081" bIns="4704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669840"/>
            <a:ext cx="3056414" cy="510799"/>
          </a:xfrm>
          <a:prstGeom prst="rect">
            <a:avLst/>
          </a:prstGeom>
        </p:spPr>
        <p:txBody>
          <a:bodyPr vert="horz" lIns="94081" tIns="47040" rIns="94081" bIns="47040" numCol="1" rtlCol="0" anchor="b"/>
          <a:lstStyle>
            <a:lvl1pPr algn="l">
              <a:defRPr sz="1300"/>
            </a:lvl1pPr>
          </a:lstStyle>
          <a:p>
            <a:endParaRPr lang="en-US"/>
          </a:p>
        </p:txBody>
      </p:sp>
      <p:sp>
        <p:nvSpPr>
          <p:cNvPr id="7" name="Slide Number Placeholder 6"/>
          <p:cNvSpPr>
            <a:spLocks noGrp="1"/>
          </p:cNvSpPr>
          <p:nvPr>
            <p:ph type="sldNum" sz="quarter" idx="5"/>
          </p:nvPr>
        </p:nvSpPr>
        <p:spPr>
          <a:xfrm>
            <a:off x="3995217" y="9669840"/>
            <a:ext cx="3056414" cy="510799"/>
          </a:xfrm>
          <a:prstGeom prst="rect">
            <a:avLst/>
          </a:prstGeom>
        </p:spPr>
        <p:txBody>
          <a:bodyPr vert="horz" lIns="94081" tIns="47040" rIns="94081" bIns="47040" numCol="1" rtlCol="0" anchor="b"/>
          <a:lstStyle>
            <a:lvl1pPr algn="r">
              <a:defRPr sz="13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fld id="{90C8F01E-995B-8848-96E4-13733EB6AADD}" type="slidenum">
              <a:rPr lang="en-US" smtClean="0"/>
              <a:t>1</a:t>
            </a:fld>
            <a:endParaRPr lang="en-US"/>
          </a:p>
        </p:txBody>
      </p:sp>
    </p:spTree>
    <p:extLst>
      <p:ext uri="{BB962C8B-B14F-4D97-AF65-F5344CB8AC3E}">
        <p14:creationId xmlns:p14="http://schemas.microsoft.com/office/powerpoint/2010/main" val="14306926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fld id="{90C8F01E-995B-8848-96E4-13733EB6AADD}" type="slidenum">
              <a:rPr lang="en-US" smtClean="0"/>
              <a:t>2</a:t>
            </a:fld>
            <a:endParaRPr lang="en-US"/>
          </a:p>
        </p:txBody>
      </p:sp>
    </p:spTree>
    <p:extLst>
      <p:ext uri="{BB962C8B-B14F-4D97-AF65-F5344CB8AC3E}">
        <p14:creationId xmlns:p14="http://schemas.microsoft.com/office/powerpoint/2010/main" val="3830666834"/>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748178" y="1346948"/>
            <a:ext cx="8306181"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748178" y="4282764"/>
            <a:ext cx="8306181" cy="80683"/>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748178" y="1484779"/>
            <a:ext cx="8306181" cy="274320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a:grpSpLocks noChangeAspect="1"/>
          </p:cNvGrpSpPr>
          <p:nvPr/>
        </p:nvGrpSpPr>
        <p:grpSpPr>
          <a:xfrm>
            <a:off x="7837678" y="4107023"/>
            <a:ext cx="990600" cy="914400"/>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2">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854393" y="1432223"/>
            <a:ext cx="8098155" cy="3035808"/>
          </a:xfrm>
        </p:spPr>
        <p:txBody>
          <a:bodyPr anchor="ctr">
            <a:noAutofit/>
          </a:bodyPr>
          <a:lstStyle>
            <a:lvl1pPr algn="l">
              <a:lnSpc>
                <a:spcPct val="85000"/>
              </a:lnSpc>
              <a:defRPr sz="6600" b="1" cap="none" baseline="0">
                <a:blipFill dpi="0" rotWithShape="1">
                  <a:blip r:embed="rId4"/>
                  <a:srcRect/>
                  <a:tile tx="6350" ty="-127000" sx="65000" sy="64000" flip="none" algn="tl"/>
                </a:blipFill>
              </a:defRPr>
            </a:lvl1pPr>
          </a:lstStyle>
          <a:p>
            <a:r>
              <a:rPr lang="en-US"/>
              <a:t>Click to edit Master title style</a:t>
            </a:r>
            <a:endParaRPr lang="en-US" dirty="0"/>
          </a:p>
        </p:txBody>
      </p:sp>
      <p:sp>
        <p:nvSpPr>
          <p:cNvPr id="3" name="Subtitle 2"/>
          <p:cNvSpPr>
            <a:spLocks noGrp="1"/>
          </p:cNvSpPr>
          <p:nvPr>
            <p:ph type="subTitle" idx="1"/>
          </p:nvPr>
        </p:nvSpPr>
        <p:spPr>
          <a:xfrm>
            <a:off x="869251" y="4389120"/>
            <a:ext cx="6411659" cy="1069848"/>
          </a:xfrm>
        </p:spPr>
        <p:txBody>
          <a:bodyPr>
            <a:normAutofit/>
          </a:bodyPr>
          <a:lstStyle>
            <a:lvl1pPr marL="0" indent="0" algn="l">
              <a:buNone/>
              <a:defRPr sz="1800" b="1">
                <a:solidFill>
                  <a:schemeClr val="accent2">
                    <a:lumMod val="7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027089A-8636-F64C-9D23-B4C3EC8D4BA5}" type="datetimeFigureOut">
              <a:rPr lang="en-US" smtClean="0"/>
              <a:t>1/19/2026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847970" y="4227195"/>
            <a:ext cx="970018" cy="640080"/>
          </a:xfrm>
        </p:spPr>
        <p:txBody>
          <a:bodyPr/>
          <a:lstStyle>
            <a:lvl1pPr>
              <a:defRPr sz="2800" b="1"/>
            </a:lvl1pPr>
          </a:lstStyle>
          <a:p>
            <a:fld id="{3953B47E-519D-9549-9FB6-B83933F17F08}" type="slidenum">
              <a:rPr lang="en-US" smtClean="0"/>
              <a:t>‹#›</a:t>
            </a:fld>
            <a:endParaRPr lang="en-US"/>
          </a:p>
        </p:txBody>
      </p:sp>
    </p:spTree>
    <p:extLst>
      <p:ext uri="{BB962C8B-B14F-4D97-AF65-F5344CB8AC3E}">
        <p14:creationId xmlns:p14="http://schemas.microsoft.com/office/powerpoint/2010/main" val="40084736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27089A-8636-F64C-9D23-B4C3EC8D4BA5}" type="datetimeFigureOut">
              <a:rPr lang="en-US" smtClean="0"/>
              <a:t>1/19/2026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53B47E-519D-9549-9FB6-B83933F17F08}" type="slidenum">
              <a:rPr lang="en-US" smtClean="0"/>
              <a:t>‹#›</a:t>
            </a:fld>
            <a:endParaRPr lang="en-US"/>
          </a:p>
        </p:txBody>
      </p:sp>
    </p:spTree>
    <p:extLst>
      <p:ext uri="{BB962C8B-B14F-4D97-AF65-F5344CB8AC3E}">
        <p14:creationId xmlns:p14="http://schemas.microsoft.com/office/powerpoint/2010/main" val="30593970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9906000" cy="1940010"/>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760791" y="1225296"/>
            <a:ext cx="7540943" cy="3520440"/>
          </a:xfrm>
        </p:spPr>
        <p:txBody>
          <a:bodyPr anchor="ctr">
            <a:normAutofit/>
          </a:bodyPr>
          <a:lstStyle>
            <a:lvl1pPr>
              <a:lnSpc>
                <a:spcPct val="85000"/>
              </a:lnSpc>
              <a:defRPr sz="6600" b="1"/>
            </a:lvl1pPr>
          </a:lstStyle>
          <a:p>
            <a:r>
              <a:rPr lang="en-US"/>
              <a:t>Click to edit Master title style</a:t>
            </a:r>
            <a:endParaRPr lang="en-US" dirty="0"/>
          </a:p>
        </p:txBody>
      </p:sp>
      <p:sp>
        <p:nvSpPr>
          <p:cNvPr id="3" name="Text Placeholder 2"/>
          <p:cNvSpPr>
            <a:spLocks noGrp="1"/>
          </p:cNvSpPr>
          <p:nvPr>
            <p:ph type="body" idx="1"/>
          </p:nvPr>
        </p:nvSpPr>
        <p:spPr>
          <a:xfrm>
            <a:off x="1759691" y="5020056"/>
            <a:ext cx="7355205" cy="1066800"/>
          </a:xfrm>
        </p:spPr>
        <p:txBody>
          <a:bodyPr anchor="t">
            <a:normAutofit/>
          </a:bodyPr>
          <a:lstStyle>
            <a:lvl1pPr marL="0" indent="0">
              <a:buNone/>
              <a:defRPr sz="1800" b="1">
                <a:solidFill>
                  <a:schemeClr val="accent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6982355" y="6272786"/>
            <a:ext cx="2148501" cy="365125"/>
          </a:xfrm>
        </p:spPr>
        <p:txBody>
          <a:bodyPr/>
          <a:lstStyle/>
          <a:p>
            <a:fld id="{4027089A-8636-F64C-9D23-B4C3EC8D4BA5}" type="datetimeFigureOut">
              <a:rPr lang="en-US" smtClean="0"/>
              <a:t>1/19/2026</a:t>
            </a:fld>
            <a:endParaRPr lang="en-US"/>
          </a:p>
        </p:txBody>
      </p:sp>
      <p:sp>
        <p:nvSpPr>
          <p:cNvPr id="5" name="Footer Placeholder 4"/>
          <p:cNvSpPr>
            <a:spLocks noGrp="1"/>
          </p:cNvSpPr>
          <p:nvPr>
            <p:ph type="ftr" sz="quarter" idx="11"/>
          </p:nvPr>
        </p:nvSpPr>
        <p:spPr>
          <a:xfrm>
            <a:off x="1773450" y="6272786"/>
            <a:ext cx="5141214" cy="365125"/>
          </a:xfrm>
        </p:spPr>
        <p:txBody>
          <a:bodyPr/>
          <a:lstStyle/>
          <a:p>
            <a:endParaRPr lang="en-US"/>
          </a:p>
        </p:txBody>
      </p:sp>
      <p:grpSp>
        <p:nvGrpSpPr>
          <p:cNvPr id="8" name="Group 7"/>
          <p:cNvGrpSpPr>
            <a:grpSpLocks noChangeAspect="1"/>
          </p:cNvGrpSpPr>
          <p:nvPr/>
        </p:nvGrpSpPr>
        <p:grpSpPr>
          <a:xfrm>
            <a:off x="686684" y="2430623"/>
            <a:ext cx="990600" cy="914400"/>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2">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699237" y="2508607"/>
            <a:ext cx="965493" cy="720332"/>
          </a:xfrm>
        </p:spPr>
        <p:txBody>
          <a:bodyPr/>
          <a:lstStyle>
            <a:lvl1pPr>
              <a:defRPr sz="2800"/>
            </a:lvl1pPr>
          </a:lstStyle>
          <a:p>
            <a:fld id="{3953B47E-519D-9549-9FB6-B83933F17F08}" type="slidenum">
              <a:rPr lang="en-US" smtClean="0"/>
              <a:t>‹#›</a:t>
            </a:fld>
            <a:endParaRPr lang="en-US"/>
          </a:p>
        </p:txBody>
      </p:sp>
    </p:spTree>
    <p:extLst>
      <p:ext uri="{BB962C8B-B14F-4D97-AF65-F5344CB8AC3E}">
        <p14:creationId xmlns:p14="http://schemas.microsoft.com/office/powerpoint/2010/main" val="36784871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42950" y="2194560"/>
            <a:ext cx="39624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91570" y="2194560"/>
            <a:ext cx="39624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027089A-8636-F64C-9D23-B4C3EC8D4BA5}" type="datetimeFigureOut">
              <a:rPr lang="en-US" smtClean="0"/>
              <a:t>1/19/2026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953B47E-519D-9549-9FB6-B83933F17F08}" type="slidenum">
              <a:rPr lang="en-US" smtClean="0"/>
              <a:t>‹#›</a:t>
            </a:fld>
            <a:endParaRPr lang="en-US"/>
          </a:p>
        </p:txBody>
      </p:sp>
    </p:spTree>
    <p:extLst>
      <p:ext uri="{BB962C8B-B14F-4D97-AF65-F5344CB8AC3E}">
        <p14:creationId xmlns:p14="http://schemas.microsoft.com/office/powerpoint/2010/main" val="25584663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742950" y="2048256"/>
            <a:ext cx="3962400" cy="640080"/>
          </a:xfrm>
        </p:spPr>
        <p:txBody>
          <a:bodyPr anchor="ctr">
            <a:normAutofit/>
          </a:bodyPr>
          <a:lstStyle>
            <a:lvl1pPr marL="0" indent="0">
              <a:buNone/>
              <a:defRPr sz="2000" b="1">
                <a:solidFill>
                  <a:schemeClr val="accent2">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742950" y="2743200"/>
            <a:ext cx="39624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222526" y="2048256"/>
            <a:ext cx="3962400" cy="640080"/>
          </a:xfrm>
        </p:spPr>
        <p:txBody>
          <a:bodyPr anchor="ctr">
            <a:normAutofit/>
          </a:bodyPr>
          <a:lstStyle>
            <a:lvl1pPr marL="0" indent="0">
              <a:buNone/>
              <a:defRPr sz="2000" b="1">
                <a:solidFill>
                  <a:schemeClr val="accent2">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222526" y="2743200"/>
            <a:ext cx="39624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027089A-8636-F64C-9D23-B4C3EC8D4BA5}" type="datetimeFigureOut">
              <a:rPr lang="en-US" smtClean="0"/>
              <a:t>1/19/2026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953B47E-519D-9549-9FB6-B83933F17F08}" type="slidenum">
              <a:rPr lang="en-US" smtClean="0"/>
              <a:t>‹#›</a:t>
            </a:fld>
            <a:endParaRPr lang="en-US"/>
          </a:p>
        </p:txBody>
      </p:sp>
    </p:spTree>
    <p:extLst>
      <p:ext uri="{BB962C8B-B14F-4D97-AF65-F5344CB8AC3E}">
        <p14:creationId xmlns:p14="http://schemas.microsoft.com/office/powerpoint/2010/main" val="32591065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027089A-8636-F64C-9D23-B4C3EC8D4BA5}" type="datetimeFigureOut">
              <a:rPr lang="en-US" smtClean="0"/>
              <a:t>1/19/2026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953B47E-519D-9549-9FB6-B83933F17F08}" type="slidenum">
              <a:rPr lang="en-US" smtClean="0"/>
              <a:t>‹#›</a:t>
            </a:fld>
            <a:endParaRPr lang="en-US"/>
          </a:p>
        </p:txBody>
      </p:sp>
    </p:spTree>
    <p:extLst>
      <p:ext uri="{BB962C8B-B14F-4D97-AF65-F5344CB8AC3E}">
        <p14:creationId xmlns:p14="http://schemas.microsoft.com/office/powerpoint/2010/main" val="21585705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27089A-8636-F64C-9D23-B4C3EC8D4BA5}" type="datetimeFigureOut">
              <a:rPr lang="en-US" smtClean="0"/>
              <a:t>1/19/2026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953B47E-519D-9549-9FB6-B83933F17F08}" type="slidenum">
              <a:rPr lang="en-US" smtClean="0"/>
              <a:t>‹#›</a:t>
            </a:fld>
            <a:endParaRPr lang="en-US"/>
          </a:p>
        </p:txBody>
      </p:sp>
    </p:spTree>
    <p:extLst>
      <p:ext uri="{BB962C8B-B14F-4D97-AF65-F5344CB8AC3E}">
        <p14:creationId xmlns:p14="http://schemas.microsoft.com/office/powerpoint/2010/main" val="9667035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6746790" y="2"/>
            <a:ext cx="3159210" cy="6857999"/>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946583" y="685800"/>
            <a:ext cx="2600325" cy="1737360"/>
          </a:xfrm>
        </p:spPr>
        <p:txBody>
          <a:bodyPr anchor="b">
            <a:normAutofit/>
          </a:bodyPr>
          <a:lstStyle>
            <a:lvl1pPr>
              <a:defRPr sz="2800" b="1"/>
            </a:lvl1pPr>
          </a:lstStyle>
          <a:p>
            <a:r>
              <a:rPr lang="en-US"/>
              <a:t>Click to edit Master title style</a:t>
            </a:r>
            <a:endParaRPr lang="en-US" dirty="0"/>
          </a:p>
        </p:txBody>
      </p:sp>
      <p:sp>
        <p:nvSpPr>
          <p:cNvPr id="3" name="Content Placeholder 2"/>
          <p:cNvSpPr>
            <a:spLocks noGrp="1"/>
          </p:cNvSpPr>
          <p:nvPr>
            <p:ph idx="1"/>
          </p:nvPr>
        </p:nvSpPr>
        <p:spPr>
          <a:xfrm>
            <a:off x="681037" y="685800"/>
            <a:ext cx="5453253"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46583" y="2423160"/>
            <a:ext cx="2600325" cy="3291840"/>
          </a:xfrm>
        </p:spPr>
        <p:txBody>
          <a:bodyPr>
            <a:normAutofit/>
          </a:bodyPr>
          <a:lstStyle>
            <a:lvl1pPr marL="0" indent="0">
              <a:lnSpc>
                <a:spcPct val="100000"/>
              </a:lnSpc>
              <a:spcBef>
                <a:spcPts val="1000"/>
              </a:spcBef>
              <a:buNone/>
              <a:defRPr sz="1350">
                <a:solidFill>
                  <a:schemeClr val="accent2">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027089A-8636-F64C-9D23-B4C3EC8D4BA5}" type="datetimeFigureOut">
              <a:rPr lang="en-US" smtClean="0"/>
              <a:t>1/19/2026</a:t>
            </a:fld>
            <a:endParaRPr lang="en-US"/>
          </a:p>
        </p:txBody>
      </p:sp>
      <p:sp>
        <p:nvSpPr>
          <p:cNvPr id="6" name="Footer Placeholder 5"/>
          <p:cNvSpPr>
            <a:spLocks noGrp="1"/>
          </p:cNvSpPr>
          <p:nvPr>
            <p:ph type="ftr" sz="quarter" idx="11"/>
          </p:nvPr>
        </p:nvSpPr>
        <p:spPr/>
        <p:txBody>
          <a:bodyPr/>
          <a:lstStyle/>
          <a:p>
            <a:endParaRPr lang="en-US"/>
          </a:p>
        </p:txBody>
      </p:sp>
      <p:grpSp>
        <p:nvGrpSpPr>
          <p:cNvPr id="12" name="Group 11"/>
          <p:cNvGrpSpPr/>
          <p:nvPr/>
        </p:nvGrpSpPr>
        <p:grpSpPr>
          <a:xfrm>
            <a:off x="9232886" y="6255258"/>
            <a:ext cx="425958" cy="393192"/>
            <a:chOff x="8532189" y="5068824"/>
            <a:chExt cx="393192" cy="393192"/>
          </a:xfrm>
        </p:grpSpPr>
        <p:sp>
          <p:nvSpPr>
            <p:cNvPr id="13" name="Oval 12"/>
            <p:cNvSpPr>
              <a:spLocks noChangeAspect="1"/>
            </p:cNvSpPr>
            <p:nvPr/>
          </p:nvSpPr>
          <p:spPr>
            <a:xfrm>
              <a:off x="8532189" y="5068824"/>
              <a:ext cx="393192" cy="393192"/>
            </a:xfrm>
            <a:prstGeom prst="ellipse">
              <a:avLst/>
            </a:prstGeom>
            <a:blipFill dpi="0" rotWithShape="1">
              <a:blip r:embed="rId4">
                <a:duotone>
                  <a:schemeClr val="accent2">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4" name="Oval 13"/>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7" name="Slide Number Placeholder 6"/>
          <p:cNvSpPr>
            <a:spLocks noGrp="1"/>
          </p:cNvSpPr>
          <p:nvPr>
            <p:ph type="sldNum" sz="quarter" idx="12"/>
          </p:nvPr>
        </p:nvSpPr>
        <p:spPr/>
        <p:txBody>
          <a:bodyPr/>
          <a:lstStyle/>
          <a:p>
            <a:fld id="{3953B47E-519D-9549-9FB6-B83933F17F08}" type="slidenum">
              <a:rPr lang="en-US" smtClean="0"/>
              <a:t>‹#›</a:t>
            </a:fld>
            <a:endParaRPr lang="en-US"/>
          </a:p>
        </p:txBody>
      </p:sp>
    </p:spTree>
    <p:extLst>
      <p:ext uri="{BB962C8B-B14F-4D97-AF65-F5344CB8AC3E}">
        <p14:creationId xmlns:p14="http://schemas.microsoft.com/office/powerpoint/2010/main" val="41784998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6746790" y="2"/>
            <a:ext cx="3159210" cy="6857999"/>
          </a:xfrm>
          <a:prstGeom prst="rect">
            <a:avLst/>
          </a:prstGeom>
          <a:blipFill dpi="0" rotWithShape="1">
            <a:blip r:embed="rId2">
              <a:alphaModFix amt="8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946583" y="685800"/>
            <a:ext cx="2600325" cy="1737360"/>
          </a:xfrm>
        </p:spPr>
        <p:txBody>
          <a:bodyPr anchor="b">
            <a:normAutofit/>
          </a:bodyPr>
          <a:lstStyle>
            <a:lvl1pPr>
              <a:defRPr sz="2800" b="1"/>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6746789"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946583" y="2423160"/>
            <a:ext cx="2600325" cy="3291840"/>
          </a:xfrm>
        </p:spPr>
        <p:txBody>
          <a:bodyPr>
            <a:normAutofit/>
          </a:bodyPr>
          <a:lstStyle>
            <a:lvl1pPr marL="0" indent="0">
              <a:lnSpc>
                <a:spcPct val="100000"/>
              </a:lnSpc>
              <a:spcBef>
                <a:spcPts val="1000"/>
              </a:spcBef>
              <a:buNone/>
              <a:defRPr sz="1350">
                <a:solidFill>
                  <a:schemeClr val="accent2">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chemeClr val="accent2">
                    <a:lumMod val="50000"/>
                  </a:schemeClr>
                </a:solidFill>
              </a:defRPr>
            </a:lvl1pPr>
          </a:lstStyle>
          <a:p>
            <a:fld id="{4027089A-8636-F64C-9D23-B4C3EC8D4BA5}" type="datetimeFigureOut">
              <a:rPr lang="en-US" smtClean="0"/>
              <a:t>1/19/2026</a:t>
            </a:fld>
            <a:endParaRPr lang="en-US"/>
          </a:p>
        </p:txBody>
      </p:sp>
      <p:grpSp>
        <p:nvGrpSpPr>
          <p:cNvPr id="12" name="Group 11"/>
          <p:cNvGrpSpPr/>
          <p:nvPr/>
        </p:nvGrpSpPr>
        <p:grpSpPr>
          <a:xfrm>
            <a:off x="9232886" y="6255258"/>
            <a:ext cx="425958" cy="393192"/>
            <a:chOff x="8532189" y="5068824"/>
            <a:chExt cx="393192" cy="393192"/>
          </a:xfrm>
        </p:grpSpPr>
        <p:sp>
          <p:nvSpPr>
            <p:cNvPr id="13" name="Oval 12"/>
            <p:cNvSpPr>
              <a:spLocks noChangeAspect="1"/>
            </p:cNvSpPr>
            <p:nvPr/>
          </p:nvSpPr>
          <p:spPr>
            <a:xfrm>
              <a:off x="8532189" y="5068824"/>
              <a:ext cx="393192" cy="393192"/>
            </a:xfrm>
            <a:prstGeom prst="ellipse">
              <a:avLst/>
            </a:prstGeom>
            <a:blipFill dpi="0" rotWithShape="1">
              <a:blip r:embed="rId4">
                <a:duotone>
                  <a:schemeClr val="accent2">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4" name="Oval 13"/>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7" name="Slide Number Placeholder 6"/>
          <p:cNvSpPr>
            <a:spLocks noGrp="1"/>
          </p:cNvSpPr>
          <p:nvPr>
            <p:ph type="sldNum" sz="quarter" idx="12"/>
          </p:nvPr>
        </p:nvSpPr>
        <p:spPr/>
        <p:txBody>
          <a:bodyPr/>
          <a:lstStyle/>
          <a:p>
            <a:fld id="{3953B47E-519D-9549-9FB6-B83933F17F08}" type="slidenum">
              <a:rPr lang="en-US" smtClean="0"/>
              <a:t>‹#›</a:t>
            </a:fld>
            <a:endParaRPr lang="en-US"/>
          </a:p>
        </p:txBody>
      </p:sp>
    </p:spTree>
    <p:extLst>
      <p:ext uri="{BB962C8B-B14F-4D97-AF65-F5344CB8AC3E}">
        <p14:creationId xmlns:p14="http://schemas.microsoft.com/office/powerpoint/2010/main" val="13886882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27089A-8636-F64C-9D23-B4C3EC8D4BA5}" type="datetimeFigureOut">
              <a:rPr lang="en-US" smtClean="0"/>
              <a:t>1/19/2026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53B47E-519D-9549-9FB6-B83933F17F08}" type="slidenum">
              <a:rPr lang="en-US" smtClean="0"/>
              <a:t>‹#›</a:t>
            </a:fld>
            <a:endParaRPr lang="en-US"/>
          </a:p>
        </p:txBody>
      </p:sp>
    </p:spTree>
    <p:extLst>
      <p:ext uri="{BB962C8B-B14F-4D97-AF65-F5344CB8AC3E}">
        <p14:creationId xmlns:p14="http://schemas.microsoft.com/office/powerpoint/2010/main" val="16064717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533400"/>
            <a:ext cx="2074069"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66776" y="533400"/>
            <a:ext cx="6098381" cy="5638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27089A-8636-F64C-9D23-B4C3EC8D4BA5}" type="datetimeFigureOut">
              <a:rPr lang="en-US" smtClean="0"/>
              <a:t>1/19/2026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953B47E-519D-9549-9FB6-B83933F17F08}" type="slidenum">
              <a:rPr lang="en-US" smtClean="0"/>
              <a:t>‹#›</a:t>
            </a:fld>
            <a:endParaRPr lang="en-US"/>
          </a:p>
        </p:txBody>
      </p:sp>
    </p:spTree>
    <p:extLst>
      <p:ext uri="{BB962C8B-B14F-4D97-AF65-F5344CB8AC3E}">
        <p14:creationId xmlns:p14="http://schemas.microsoft.com/office/powerpoint/2010/main" val="1955971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ED8AD"/>
        </a:solidFill>
        <a:effectLst/>
      </p:bgPr>
    </p:bg>
    <p:spTree>
      <p:nvGrpSpPr>
        <p:cNvPr id="1" name=""/>
        <p:cNvGrpSpPr/>
        <p:nvPr/>
      </p:nvGrpSpPr>
      <p:grpSpPr>
        <a:xfrm>
          <a:off x="0" y="0"/>
          <a:ext cx="0" cy="0"/>
          <a:chOff x="0" y="0"/>
          <a:chExt cx="0" cy="0"/>
        </a:xfrm>
      </p:grpSpPr>
      <p:grpSp>
        <p:nvGrpSpPr>
          <p:cNvPr id="12" name="Group 11"/>
          <p:cNvGrpSpPr/>
          <p:nvPr/>
        </p:nvGrpSpPr>
        <p:grpSpPr>
          <a:xfrm>
            <a:off x="9232886" y="6255258"/>
            <a:ext cx="425958" cy="393192"/>
            <a:chOff x="8532189" y="5068824"/>
            <a:chExt cx="393192" cy="393192"/>
          </a:xfrm>
        </p:grpSpPr>
        <p:sp>
          <p:nvSpPr>
            <p:cNvPr id="8" name="Oval 7"/>
            <p:cNvSpPr>
              <a:spLocks noChangeAspect="1"/>
            </p:cNvSpPr>
            <p:nvPr/>
          </p:nvSpPr>
          <p:spPr>
            <a:xfrm>
              <a:off x="8532189" y="5068824"/>
              <a:ext cx="393192" cy="393192"/>
            </a:xfrm>
            <a:prstGeom prst="ellipse">
              <a:avLst/>
            </a:prstGeom>
            <a:blipFill dpi="0" rotWithShape="1">
              <a:blip r:embed="rId13">
                <a:duotone>
                  <a:schemeClr val="accent2">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2" name="Title Placeholder 1"/>
          <p:cNvSpPr>
            <a:spLocks noGrp="1"/>
          </p:cNvSpPr>
          <p:nvPr>
            <p:ph type="title"/>
          </p:nvPr>
        </p:nvSpPr>
        <p:spPr>
          <a:xfrm>
            <a:off x="742950" y="484632"/>
            <a:ext cx="8420100" cy="160934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42950" y="2121408"/>
            <a:ext cx="8420100" cy="405079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491732" y="6272786"/>
            <a:ext cx="2659761" cy="365125"/>
          </a:xfrm>
          <a:prstGeom prst="rect">
            <a:avLst/>
          </a:prstGeom>
        </p:spPr>
        <p:txBody>
          <a:bodyPr vert="horz" lIns="91440" tIns="45720" rIns="91440" bIns="45720" rtlCol="0" anchor="ctr"/>
          <a:lstStyle>
            <a:lvl1pPr algn="r">
              <a:defRPr sz="1000">
                <a:solidFill>
                  <a:schemeClr val="accent2">
                    <a:lumMod val="50000"/>
                  </a:schemeClr>
                </a:solidFill>
              </a:defRPr>
            </a:lvl1pPr>
          </a:lstStyle>
          <a:p>
            <a:fld id="{4027089A-8636-F64C-9D23-B4C3EC8D4BA5}" type="datetimeFigureOut">
              <a:rPr lang="en-US" smtClean="0"/>
              <a:t>1/19/2026</a:t>
            </a:fld>
            <a:endParaRPr lang="en-US"/>
          </a:p>
        </p:txBody>
      </p:sp>
      <p:sp>
        <p:nvSpPr>
          <p:cNvPr id="5" name="Footer Placeholder 4"/>
          <p:cNvSpPr>
            <a:spLocks noGrp="1"/>
          </p:cNvSpPr>
          <p:nvPr>
            <p:ph type="ftr" sz="quarter" idx="3"/>
          </p:nvPr>
        </p:nvSpPr>
        <p:spPr>
          <a:xfrm>
            <a:off x="742950" y="6272786"/>
            <a:ext cx="5141214" cy="365125"/>
          </a:xfrm>
          <a:prstGeom prst="rect">
            <a:avLst/>
          </a:prstGeom>
        </p:spPr>
        <p:txBody>
          <a:bodyPr vert="horz" lIns="91440" tIns="45720" rIns="91440" bIns="45720" rtlCol="0" anchor="ctr"/>
          <a:lstStyle>
            <a:lvl1pPr algn="l">
              <a:defRPr sz="1000">
                <a:solidFill>
                  <a:schemeClr val="accent2">
                    <a:lumMod val="50000"/>
                  </a:schemeClr>
                </a:solidFill>
              </a:defRPr>
            </a:lvl1pPr>
          </a:lstStyle>
          <a:p>
            <a:endParaRPr lang="en-US"/>
          </a:p>
        </p:txBody>
      </p:sp>
      <p:sp>
        <p:nvSpPr>
          <p:cNvPr id="6" name="Slide Number Placeholder 5"/>
          <p:cNvSpPr>
            <a:spLocks noGrp="1"/>
          </p:cNvSpPr>
          <p:nvPr>
            <p:ph type="sldNum" sz="quarter" idx="4"/>
          </p:nvPr>
        </p:nvSpPr>
        <p:spPr>
          <a:xfrm>
            <a:off x="9190292" y="6272786"/>
            <a:ext cx="520065" cy="365125"/>
          </a:xfrm>
          <a:prstGeom prst="rect">
            <a:avLst/>
          </a:prstGeom>
        </p:spPr>
        <p:txBody>
          <a:bodyPr vert="horz" lIns="91440" tIns="45720" rIns="91440" bIns="45720" rtlCol="0" anchor="ctr"/>
          <a:lstStyle>
            <a:lvl1pPr algn="ctr">
              <a:defRPr sz="1100" b="1" spc="-70" baseline="0">
                <a:solidFill>
                  <a:srgbClr val="FFFFFF"/>
                </a:solidFill>
                <a:latin typeface="+mj-lt"/>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2964088881"/>
      </p:ext>
    </p:extLst>
  </p:cSld>
  <p:clrMap bg1="lt1" tx1="dk1" bg2="lt2" tx2="dk2" accent1="accent1" accent2="accent2" accent3="accent3" accent4="accent4" accent5="accent5" accent6="accent6" hlink="hlink" folHlink="folHlink"/>
  <p:sldLayoutIdLst>
    <p:sldLayoutId id="2147483813" r:id="rId1"/>
    <p:sldLayoutId id="2147483814" r:id="rId2"/>
    <p:sldLayoutId id="2147483815" r:id="rId3"/>
    <p:sldLayoutId id="2147483816" r:id="rId4"/>
    <p:sldLayoutId id="2147483817" r:id="rId5"/>
    <p:sldLayoutId id="2147483818" r:id="rId6"/>
    <p:sldLayoutId id="2147483819" r:id="rId7"/>
    <p:sldLayoutId id="2147483820" r:id="rId8"/>
    <p:sldLayoutId id="2147483821" r:id="rId9"/>
    <p:sldLayoutId id="2147483822" r:id="rId10"/>
    <p:sldLayoutId id="2147483823" r:id="rId11"/>
  </p:sldLayoutIdLst>
  <p:txStyles>
    <p:titleStyle>
      <a:lvl1pPr algn="l" defTabSz="914400" rtl="0" eaLnBrk="1" latinLnBrk="0" hangingPunct="1">
        <a:lnSpc>
          <a:spcPct val="90000"/>
        </a:lnSpc>
        <a:spcBef>
          <a:spcPct val="0"/>
        </a:spcBef>
        <a:buNone/>
        <a:defRPr sz="4200" b="1" kern="1200" cap="none"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2"/>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2"/>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A0BCD6B-BA93-46F9-A5F6-58811D494BF1}"/>
              </a:ext>
            </a:extLst>
          </p:cNvPr>
          <p:cNvSpPr txBox="1"/>
          <p:nvPr/>
        </p:nvSpPr>
        <p:spPr>
          <a:xfrm>
            <a:off x="114845" y="116934"/>
            <a:ext cx="9722840" cy="523220"/>
          </a:xfrm>
          <a:prstGeom prst="rect">
            <a:avLst/>
          </a:prstGeom>
          <a:solidFill>
            <a:srgbClr val="05E97C"/>
          </a:solidFill>
          <a:ln w="19050">
            <a:solidFill>
              <a:schemeClr val="tx1"/>
            </a:solidFill>
          </a:ln>
        </p:spPr>
        <p:txBody>
          <a:bodyPr wrap="square" rtlCol="0">
            <a:spAutoFit/>
          </a:bodyPr>
          <a:lstStyle/>
          <a:p>
            <a:pPr algn="ctr"/>
            <a:r>
              <a:rPr lang="en-GB" sz="2800" b="1" dirty="0">
                <a:latin typeface="Kinetic Letters Joined" pitchFamily="50" charset="0"/>
                <a:cs typeface="Arial" panose="020B0604020202020204" pitchFamily="34" charset="0"/>
              </a:rPr>
              <a:t>Farming</a:t>
            </a:r>
          </a:p>
        </p:txBody>
      </p:sp>
      <p:graphicFrame>
        <p:nvGraphicFramePr>
          <p:cNvPr id="5" name="Table 4">
            <a:extLst>
              <a:ext uri="{FF2B5EF4-FFF2-40B4-BE49-F238E27FC236}">
                <a16:creationId xmlns:a16="http://schemas.microsoft.com/office/drawing/2014/main" id="{F48F1B75-C2BC-47F9-9206-A152570118C9}"/>
              </a:ext>
            </a:extLst>
          </p:cNvPr>
          <p:cNvGraphicFramePr>
            <a:graphicFrameLocks noGrp="1"/>
          </p:cNvGraphicFramePr>
          <p:nvPr>
            <p:extLst>
              <p:ext uri="{D42A27DB-BD31-4B8C-83A1-F6EECF244321}">
                <p14:modId xmlns:p14="http://schemas.microsoft.com/office/powerpoint/2010/main" val="2860958133"/>
              </p:ext>
            </p:extLst>
          </p:nvPr>
        </p:nvGraphicFramePr>
        <p:xfrm>
          <a:off x="114844" y="710326"/>
          <a:ext cx="6786896" cy="2322192"/>
        </p:xfrm>
        <a:graphic>
          <a:graphicData uri="http://schemas.openxmlformats.org/drawingml/2006/table">
            <a:tbl>
              <a:tblPr firstRow="1" bandRow="1">
                <a:tableStyleId>{F5AB1C69-6EDB-4FF4-983F-18BD219EF322}</a:tableStyleId>
              </a:tblPr>
              <a:tblGrid>
                <a:gridCol w="297160">
                  <a:extLst>
                    <a:ext uri="{9D8B030D-6E8A-4147-A177-3AD203B41FA5}">
                      <a16:colId xmlns:a16="http://schemas.microsoft.com/office/drawing/2014/main" val="2316687726"/>
                    </a:ext>
                  </a:extLst>
                </a:gridCol>
                <a:gridCol w="6489736">
                  <a:extLst>
                    <a:ext uri="{9D8B030D-6E8A-4147-A177-3AD203B41FA5}">
                      <a16:colId xmlns:a16="http://schemas.microsoft.com/office/drawing/2014/main" val="2379496559"/>
                    </a:ext>
                  </a:extLst>
                </a:gridCol>
              </a:tblGrid>
              <a:tr h="410006">
                <a:tc gridSpan="2">
                  <a:txBody>
                    <a:bodyPr/>
                    <a:lstStyle/>
                    <a:p>
                      <a:pPr algn="ctr"/>
                      <a:r>
                        <a:rPr lang="en-GB" altLang="en-GB" sz="2000" dirty="0">
                          <a:solidFill>
                            <a:schemeClr val="tx1"/>
                          </a:solidFill>
                          <a:latin typeface="Kinetic Letters Joined" pitchFamily="50" charset="0"/>
                        </a:rPr>
                        <a:t>Discussion Topics and Enquiry Questions</a:t>
                      </a:r>
                      <a:endParaRPr lang="en-GB" altLang="en-GB" sz="2000" dirty="0">
                        <a:solidFill>
                          <a:schemeClr val="tx1"/>
                        </a:solidFill>
                        <a:latin typeface="Kinetic Letters Joined" pitchFamily="50" charset="0"/>
                        <a:cs typeface="Arial" panose="020B0604020202020204" pitchFamily="34" charset="0"/>
                      </a:endParaRPr>
                    </a:p>
                  </a:txBody>
                  <a:tcPr marL="74295" marR="74295" marT="37148" marB="37148">
                    <a:solidFill>
                      <a:srgbClr val="05E97C"/>
                    </a:solidFill>
                  </a:tcPr>
                </a:tc>
                <a:tc hMerge="1">
                  <a:txBody>
                    <a:bodyPr/>
                    <a:lstStyle/>
                    <a:p>
                      <a:endParaRPr lang="en-GB" altLang="en-GB" dirty="0"/>
                    </a:p>
                  </a:txBody>
                  <a:tcPr marL="74295" marR="74295" marT="37148" marB="37148"/>
                </a:tc>
                <a:extLst>
                  <a:ext uri="{0D108BD9-81ED-4DB2-BD59-A6C34878D82A}">
                    <a16:rowId xmlns:a16="http://schemas.microsoft.com/office/drawing/2014/main" val="1550516657"/>
                  </a:ext>
                </a:extLst>
              </a:tr>
              <a:tr h="271298">
                <a:tc>
                  <a:txBody>
                    <a:bodyPr/>
                    <a:lstStyle/>
                    <a:p>
                      <a:r>
                        <a:rPr lang="en-GB" altLang="en-GB" sz="1400" b="0" dirty="0">
                          <a:latin typeface="Kinetic Letters Joined" pitchFamily="50" charset="0"/>
                        </a:rPr>
                        <a:t>1</a:t>
                      </a:r>
                    </a:p>
                  </a:txBody>
                  <a:tcPr marL="74295" marR="74295" marT="37148" marB="37148" anchor="ctr"/>
                </a:tc>
                <a:tc>
                  <a:txBody>
                    <a:bodyPr/>
                    <a:lstStyle/>
                    <a:p>
                      <a:pPr algn="l"/>
                      <a:r>
                        <a:rPr lang="en-GB" sz="1600" dirty="0">
                          <a:latin typeface="Kinetic Letters Joined" pitchFamily="50" charset="0"/>
                          <a:cs typeface="Arial" panose="020B0604020202020204" pitchFamily="34" charset="0"/>
                        </a:rPr>
                        <a:t>What types of farming are there in the UK?</a:t>
                      </a:r>
                    </a:p>
                  </a:txBody>
                  <a:tcPr marL="68580" marR="68580" marT="0" marB="0" anchor="ctr">
                    <a:solidFill>
                      <a:srgbClr val="DBF3CD"/>
                    </a:solidFill>
                  </a:tcPr>
                </a:tc>
                <a:extLst>
                  <a:ext uri="{0D108BD9-81ED-4DB2-BD59-A6C34878D82A}">
                    <a16:rowId xmlns:a16="http://schemas.microsoft.com/office/drawing/2014/main" val="1018375653"/>
                  </a:ext>
                </a:extLst>
              </a:tr>
              <a:tr h="271298">
                <a:tc>
                  <a:txBody>
                    <a:bodyPr/>
                    <a:lstStyle/>
                    <a:p>
                      <a:r>
                        <a:rPr lang="en-GB" altLang="en-GB" sz="1400" b="0" dirty="0">
                          <a:latin typeface="Kinetic Letters Joined" pitchFamily="50" charset="0"/>
                        </a:rPr>
                        <a:t>2</a:t>
                      </a:r>
                    </a:p>
                  </a:txBody>
                  <a:tcPr marL="74295" marR="74295" marT="37148" marB="37148" anchor="ctr"/>
                </a:tc>
                <a:tc>
                  <a:txBody>
                    <a:bodyPr/>
                    <a:lstStyle/>
                    <a:p>
                      <a:pPr algn="l"/>
                      <a:r>
                        <a:rPr lang="en-GB" sz="1600" dirty="0">
                          <a:latin typeface="Kinetic Letters Joined" pitchFamily="50" charset="0"/>
                          <a:cs typeface="Arial" panose="020B0604020202020204" pitchFamily="34" charset="0"/>
                        </a:rPr>
                        <a:t>How does farming provide foo and resources for people?</a:t>
                      </a:r>
                    </a:p>
                  </a:txBody>
                  <a:tcPr marL="68580" marR="68580" marT="0" marB="0" anchor="ctr">
                    <a:solidFill>
                      <a:srgbClr val="DBF3CD"/>
                    </a:solidFill>
                  </a:tcPr>
                </a:tc>
                <a:extLst>
                  <a:ext uri="{0D108BD9-81ED-4DB2-BD59-A6C34878D82A}">
                    <a16:rowId xmlns:a16="http://schemas.microsoft.com/office/drawing/2014/main" val="2963941051"/>
                  </a:ext>
                </a:extLst>
              </a:tr>
              <a:tr h="271298">
                <a:tc>
                  <a:txBody>
                    <a:bodyPr/>
                    <a:lstStyle/>
                    <a:p>
                      <a:r>
                        <a:rPr lang="en-GB" altLang="en-GB" sz="1400" b="0" dirty="0">
                          <a:latin typeface="Kinetic Letters Joined" pitchFamily="50" charset="0"/>
                        </a:rPr>
                        <a:t>3</a:t>
                      </a:r>
                    </a:p>
                  </a:txBody>
                  <a:tcPr marL="74295" marR="74295" marT="37148" marB="37148" anchor="ctr"/>
                </a:tc>
                <a:tc>
                  <a:txBody>
                    <a:bodyPr/>
                    <a:lstStyle/>
                    <a:p>
                      <a:pPr algn="l"/>
                      <a:r>
                        <a:rPr lang="en-GB" sz="1600" dirty="0">
                          <a:solidFill>
                            <a:schemeClr val="tx1"/>
                          </a:solidFill>
                          <a:latin typeface="Kinetic Letters Joined" pitchFamily="50" charset="0"/>
                        </a:rPr>
                        <a:t>How does climate affect change in the landscape?</a:t>
                      </a:r>
                    </a:p>
                  </a:txBody>
                  <a:tcPr marL="68580" marR="68580" marT="0" marB="0" anchor="ctr">
                    <a:solidFill>
                      <a:srgbClr val="DBF3CD"/>
                    </a:solidFill>
                  </a:tcPr>
                </a:tc>
                <a:extLst>
                  <a:ext uri="{0D108BD9-81ED-4DB2-BD59-A6C34878D82A}">
                    <a16:rowId xmlns:a16="http://schemas.microsoft.com/office/drawing/2014/main" val="2929339964"/>
                  </a:ext>
                </a:extLst>
              </a:tr>
              <a:tr h="301614">
                <a:tc>
                  <a:txBody>
                    <a:bodyPr/>
                    <a:lstStyle/>
                    <a:p>
                      <a:r>
                        <a:rPr lang="en-GB" altLang="en-GB" sz="1400" b="0" dirty="0">
                          <a:latin typeface="Kinetic Letters Joined" pitchFamily="50" charset="0"/>
                        </a:rPr>
                        <a:t>4</a:t>
                      </a:r>
                    </a:p>
                  </a:txBody>
                  <a:tcPr marL="74295" marR="74295" marT="37148" marB="37148" anchor="ctr"/>
                </a:tc>
                <a:tc>
                  <a:txBody>
                    <a:bodyPr/>
                    <a:lstStyle/>
                    <a:p>
                      <a:pPr algn="l"/>
                      <a:r>
                        <a:rPr lang="en-GB" sz="1600" dirty="0">
                          <a:latin typeface="Kinetic Letters Joined" pitchFamily="50" charset="0"/>
                        </a:rPr>
                        <a:t>How do artists show farms and countryside landscapes?</a:t>
                      </a:r>
                    </a:p>
                  </a:txBody>
                  <a:tcPr marL="68580" marR="68580" marT="0" marB="0" anchor="ctr">
                    <a:solidFill>
                      <a:srgbClr val="DBF3CD"/>
                    </a:solidFill>
                  </a:tcPr>
                </a:tc>
                <a:extLst>
                  <a:ext uri="{0D108BD9-81ED-4DB2-BD59-A6C34878D82A}">
                    <a16:rowId xmlns:a16="http://schemas.microsoft.com/office/drawing/2014/main" val="2127594675"/>
                  </a:ext>
                </a:extLst>
              </a:tr>
              <a:tr h="271298">
                <a:tc>
                  <a:txBody>
                    <a:bodyPr/>
                    <a:lstStyle/>
                    <a:p>
                      <a:r>
                        <a:rPr lang="en-GB" altLang="en-GB" sz="1400" b="0" dirty="0">
                          <a:latin typeface="Kinetic Letters Joined" pitchFamily="50" charset="0"/>
                        </a:rPr>
                        <a:t>5</a:t>
                      </a:r>
                    </a:p>
                  </a:txBody>
                  <a:tcPr marL="74295" marR="74295" marT="37148" marB="37148"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a:latin typeface="Kinetic Letters Joined" pitchFamily="50" charset="0"/>
                        </a:rPr>
                        <a:t>Why is farming important to people’s lives?</a:t>
                      </a:r>
                    </a:p>
                  </a:txBody>
                  <a:tcPr marL="68580" marR="68580" marT="0" marB="0" anchor="ctr">
                    <a:solidFill>
                      <a:srgbClr val="DBF3CD"/>
                    </a:solidFill>
                  </a:tcPr>
                </a:tc>
                <a:extLst>
                  <a:ext uri="{0D108BD9-81ED-4DB2-BD59-A6C34878D82A}">
                    <a16:rowId xmlns:a16="http://schemas.microsoft.com/office/drawing/2014/main" val="630945595"/>
                  </a:ext>
                </a:extLst>
              </a:tr>
              <a:tr h="459948">
                <a:tc>
                  <a:txBody>
                    <a:bodyPr/>
                    <a:lstStyle/>
                    <a:p>
                      <a:r>
                        <a:rPr lang="en-GB" altLang="en-GB" sz="1400" b="0" dirty="0">
                          <a:latin typeface="Kinetic Letters Joined" pitchFamily="50" charset="0"/>
                        </a:rPr>
                        <a:t>6</a:t>
                      </a:r>
                    </a:p>
                  </a:txBody>
                  <a:tcPr marL="74295" marR="74295" marT="37148" marB="37148" anchor="ctr"/>
                </a:tc>
                <a:tc>
                  <a:txBody>
                    <a:bodyPr/>
                    <a:lstStyle/>
                    <a:p>
                      <a:pPr algn="l"/>
                      <a:r>
                        <a:rPr lang="en-GB" sz="1600" dirty="0">
                          <a:latin typeface="Kinetic Letters Joined" pitchFamily="50" charset="0"/>
                        </a:rPr>
                        <a:t>How can farming become more sustainable for the future?</a:t>
                      </a:r>
                    </a:p>
                  </a:txBody>
                  <a:tcPr marL="68580" marR="68580" marT="0" marB="0" anchor="ctr">
                    <a:solidFill>
                      <a:srgbClr val="DBF3CD"/>
                    </a:solidFill>
                  </a:tcPr>
                </a:tc>
                <a:extLst>
                  <a:ext uri="{0D108BD9-81ED-4DB2-BD59-A6C34878D82A}">
                    <a16:rowId xmlns:a16="http://schemas.microsoft.com/office/drawing/2014/main" val="245600744"/>
                  </a:ext>
                </a:extLst>
              </a:tr>
            </a:tbl>
          </a:graphicData>
        </a:graphic>
      </p:graphicFrame>
      <p:graphicFrame>
        <p:nvGraphicFramePr>
          <p:cNvPr id="11" name="Table 10">
            <a:extLst>
              <a:ext uri="{FF2B5EF4-FFF2-40B4-BE49-F238E27FC236}">
                <a16:creationId xmlns:a16="http://schemas.microsoft.com/office/drawing/2014/main" id="{A1B21355-C57A-41CE-9696-41478F61025A}"/>
              </a:ext>
            </a:extLst>
          </p:cNvPr>
          <p:cNvGraphicFramePr>
            <a:graphicFrameLocks noGrp="1"/>
          </p:cNvGraphicFramePr>
          <p:nvPr>
            <p:extLst>
              <p:ext uri="{D42A27DB-BD31-4B8C-83A1-F6EECF244321}">
                <p14:modId xmlns:p14="http://schemas.microsoft.com/office/powerpoint/2010/main" val="239646148"/>
              </p:ext>
            </p:extLst>
          </p:nvPr>
        </p:nvGraphicFramePr>
        <p:xfrm>
          <a:off x="7268152" y="2797808"/>
          <a:ext cx="2583808" cy="1706880"/>
        </p:xfrm>
        <a:graphic>
          <a:graphicData uri="http://schemas.openxmlformats.org/drawingml/2006/table">
            <a:tbl>
              <a:tblPr firstRow="1" bandRow="1">
                <a:tableStyleId>{F5AB1C69-6EDB-4FF4-983F-18BD219EF322}</a:tableStyleId>
              </a:tblPr>
              <a:tblGrid>
                <a:gridCol w="2583808">
                  <a:extLst>
                    <a:ext uri="{9D8B030D-6E8A-4147-A177-3AD203B41FA5}">
                      <a16:colId xmlns:a16="http://schemas.microsoft.com/office/drawing/2014/main" val="2606679746"/>
                    </a:ext>
                  </a:extLst>
                </a:gridCol>
              </a:tblGrid>
              <a:tr h="306995">
                <a:tc>
                  <a:txBody>
                    <a:bodyPr/>
                    <a:lstStyle/>
                    <a:p>
                      <a:pPr algn="ctr"/>
                      <a:r>
                        <a:rPr lang="en-GB" sz="1600" dirty="0">
                          <a:solidFill>
                            <a:schemeClr val="tx1"/>
                          </a:solidFill>
                          <a:latin typeface="Kinetic Letters Joined" pitchFamily="50" charset="0"/>
                        </a:rPr>
                        <a:t>Sentence Stems</a:t>
                      </a:r>
                    </a:p>
                  </a:txBody>
                  <a:tcPr>
                    <a:solidFill>
                      <a:srgbClr val="05E97C"/>
                    </a:solidFill>
                  </a:tcPr>
                </a:tc>
                <a:extLst>
                  <a:ext uri="{0D108BD9-81ED-4DB2-BD59-A6C34878D82A}">
                    <a16:rowId xmlns:a16="http://schemas.microsoft.com/office/drawing/2014/main" val="3820405797"/>
                  </a:ext>
                </a:extLst>
              </a:tr>
              <a:tr h="1332506">
                <a:tc>
                  <a:txBody>
                    <a:bodyPr/>
                    <a:lstStyle/>
                    <a:p>
                      <a:r>
                        <a:rPr lang="en-GB" sz="1400" dirty="0">
                          <a:latin typeface="Kinetic Letters Joined" pitchFamily="50" charset="0"/>
                        </a:rPr>
                        <a:t>I agree with… because…</a:t>
                      </a:r>
                    </a:p>
                    <a:p>
                      <a:r>
                        <a:rPr lang="en-GB" sz="1400" dirty="0">
                          <a:latin typeface="Kinetic Letters Joined" pitchFamily="50" charset="0"/>
                        </a:rPr>
                        <a:t>I disagree with… because…</a:t>
                      </a:r>
                    </a:p>
                    <a:p>
                      <a:r>
                        <a:rPr lang="en-GB" sz="1400" dirty="0">
                          <a:latin typeface="Kinetic Letters Joined" pitchFamily="50" charset="0"/>
                        </a:rPr>
                        <a:t>I would like to challenge the view of…</a:t>
                      </a:r>
                    </a:p>
                    <a:p>
                      <a:r>
                        <a:rPr lang="en-GB" sz="1400" dirty="0">
                          <a:latin typeface="Kinetic Letters Joined" pitchFamily="50" charset="0"/>
                        </a:rPr>
                        <a:t>Adding onto …’s point…</a:t>
                      </a:r>
                    </a:p>
                    <a:p>
                      <a:r>
                        <a:rPr lang="en-GB" sz="1400" dirty="0">
                          <a:latin typeface="Kinetic Letters Joined" pitchFamily="50" charset="0"/>
                        </a:rPr>
                        <a:t>In my opinion, this source shows…</a:t>
                      </a:r>
                    </a:p>
                    <a:p>
                      <a:r>
                        <a:rPr lang="en-GB" sz="1400" dirty="0">
                          <a:latin typeface="Kinetic Letters Joined" pitchFamily="50" charset="0"/>
                        </a:rPr>
                        <a:t>I can support my answers with…</a:t>
                      </a:r>
                    </a:p>
                  </a:txBody>
                  <a:tcPr>
                    <a:solidFill>
                      <a:srgbClr val="DBF3CD"/>
                    </a:solidFill>
                  </a:tcPr>
                </a:tc>
                <a:extLst>
                  <a:ext uri="{0D108BD9-81ED-4DB2-BD59-A6C34878D82A}">
                    <a16:rowId xmlns:a16="http://schemas.microsoft.com/office/drawing/2014/main" val="3140981001"/>
                  </a:ext>
                </a:extLst>
              </a:tr>
            </a:tbl>
          </a:graphicData>
        </a:graphic>
      </p:graphicFrame>
      <p:graphicFrame>
        <p:nvGraphicFramePr>
          <p:cNvPr id="13" name="Table 12">
            <a:extLst>
              <a:ext uri="{FF2B5EF4-FFF2-40B4-BE49-F238E27FC236}">
                <a16:creationId xmlns:a16="http://schemas.microsoft.com/office/drawing/2014/main" id="{48053EDB-FB85-4D6E-B38B-717C0B857BEC}"/>
              </a:ext>
            </a:extLst>
          </p:cNvPr>
          <p:cNvGraphicFramePr>
            <a:graphicFrameLocks noGrp="1"/>
          </p:cNvGraphicFramePr>
          <p:nvPr>
            <p:extLst>
              <p:ext uri="{D42A27DB-BD31-4B8C-83A1-F6EECF244321}">
                <p14:modId xmlns:p14="http://schemas.microsoft.com/office/powerpoint/2010/main" val="1402629425"/>
              </p:ext>
            </p:extLst>
          </p:nvPr>
        </p:nvGraphicFramePr>
        <p:xfrm>
          <a:off x="3472568" y="4372841"/>
          <a:ext cx="3708198" cy="2587623"/>
        </p:xfrm>
        <a:graphic>
          <a:graphicData uri="http://schemas.openxmlformats.org/drawingml/2006/table">
            <a:tbl>
              <a:tblPr firstRow="1" bandRow="1">
                <a:tableStyleId>{F5AB1C69-6EDB-4FF4-983F-18BD219EF322}</a:tableStyleId>
              </a:tblPr>
              <a:tblGrid>
                <a:gridCol w="1854099">
                  <a:extLst>
                    <a:ext uri="{9D8B030D-6E8A-4147-A177-3AD203B41FA5}">
                      <a16:colId xmlns:a16="http://schemas.microsoft.com/office/drawing/2014/main" val="1800091382"/>
                    </a:ext>
                  </a:extLst>
                </a:gridCol>
                <a:gridCol w="1854099">
                  <a:extLst>
                    <a:ext uri="{9D8B030D-6E8A-4147-A177-3AD203B41FA5}">
                      <a16:colId xmlns:a16="http://schemas.microsoft.com/office/drawing/2014/main" val="1336060009"/>
                    </a:ext>
                  </a:extLst>
                </a:gridCol>
              </a:tblGrid>
              <a:tr h="326434">
                <a:tc gridSpan="2">
                  <a:txBody>
                    <a:bodyPr/>
                    <a:lstStyle/>
                    <a:p>
                      <a:pPr algn="ctr"/>
                      <a:r>
                        <a:rPr lang="en-GB" sz="1600" dirty="0" err="1">
                          <a:solidFill>
                            <a:schemeClr val="tx1"/>
                          </a:solidFill>
                          <a:latin typeface="Kinetic Letters Joined" pitchFamily="50" charset="0"/>
                        </a:rPr>
                        <a:t>Oracy</a:t>
                      </a:r>
                      <a:r>
                        <a:rPr lang="en-GB" sz="1600" dirty="0">
                          <a:solidFill>
                            <a:schemeClr val="tx1"/>
                          </a:solidFill>
                          <a:latin typeface="Kinetic Letters Joined" pitchFamily="50" charset="0"/>
                        </a:rPr>
                        <a:t> Skills</a:t>
                      </a:r>
                      <a:endParaRPr lang="en-GB" sz="1600" dirty="0">
                        <a:solidFill>
                          <a:schemeClr val="tx1"/>
                        </a:solidFill>
                        <a:latin typeface="Kinetic Letters Joined" pitchFamily="50" charset="0"/>
                        <a:cs typeface="Arial" panose="020B0604020202020204" pitchFamily="34" charset="0"/>
                      </a:endParaRPr>
                    </a:p>
                  </a:txBody>
                  <a:tcPr>
                    <a:solidFill>
                      <a:srgbClr val="05E97C"/>
                    </a:solidFill>
                  </a:tcPr>
                </a:tc>
                <a:tc hMerge="1">
                  <a:txBody>
                    <a:bodyPr/>
                    <a:lstStyle/>
                    <a:p>
                      <a:endParaRPr lang="en-GB" dirty="0"/>
                    </a:p>
                  </a:txBody>
                  <a:tcPr/>
                </a:tc>
                <a:extLst>
                  <a:ext uri="{0D108BD9-81ED-4DB2-BD59-A6C34878D82A}">
                    <a16:rowId xmlns:a16="http://schemas.microsoft.com/office/drawing/2014/main" val="4176502035"/>
                  </a:ext>
                </a:extLst>
              </a:tr>
              <a:tr h="1018260">
                <a:tc>
                  <a:txBody>
                    <a:bodyPr/>
                    <a:lstStyle/>
                    <a:p>
                      <a:r>
                        <a:rPr lang="en-GB" sz="1600" b="1" dirty="0">
                          <a:latin typeface="Kinetic Letters Joined" pitchFamily="50" charset="0"/>
                        </a:rPr>
                        <a:t>Social</a:t>
                      </a:r>
                    </a:p>
                    <a:p>
                      <a:r>
                        <a:rPr lang="en-GB" sz="1200" dirty="0">
                          <a:latin typeface="Kinetic Letters Joined" pitchFamily="50" charset="0"/>
                        </a:rPr>
                        <a:t>To be able to present information fluently and confidently</a:t>
                      </a:r>
                      <a:endParaRPr lang="en-GB" sz="1600" dirty="0">
                        <a:latin typeface="Kinetic Letters Joined" pitchFamily="50" charset="0"/>
                      </a:endParaRPr>
                    </a:p>
                    <a:p>
                      <a:endParaRPr lang="en-GB" sz="1600" dirty="0">
                        <a:latin typeface="Kinetic Letters Joined" pitchFamily="50" charset="0"/>
                      </a:endParaRPr>
                    </a:p>
                  </a:txBody>
                  <a:tcPr>
                    <a:solidFill>
                      <a:srgbClr val="DBF3CD"/>
                    </a:solidFill>
                  </a:tcPr>
                </a:tc>
                <a:tc>
                  <a:txBody>
                    <a:bodyPr/>
                    <a:lstStyle/>
                    <a:p>
                      <a:r>
                        <a:rPr lang="en-GB" sz="1600" b="1" dirty="0">
                          <a:latin typeface="Kinetic Letters Joined" pitchFamily="50" charset="0"/>
                        </a:rPr>
                        <a:t>Cognitive</a:t>
                      </a:r>
                    </a:p>
                    <a:p>
                      <a:r>
                        <a:rPr lang="en-GB" sz="1200" dirty="0">
                          <a:latin typeface="Kinetic Letters Joined" pitchFamily="50" charset="0"/>
                        </a:rPr>
                        <a:t>To construct a detailed argument and respond to more complex questioning</a:t>
                      </a:r>
                      <a:endParaRPr lang="en-GB" sz="1200" b="0" dirty="0">
                        <a:latin typeface="Kinetic Letters Joined" pitchFamily="50" charset="0"/>
                      </a:endParaRPr>
                    </a:p>
                  </a:txBody>
                  <a:tcPr>
                    <a:solidFill>
                      <a:srgbClr val="DBF3CD"/>
                    </a:solidFill>
                  </a:tcPr>
                </a:tc>
                <a:extLst>
                  <a:ext uri="{0D108BD9-81ED-4DB2-BD59-A6C34878D82A}">
                    <a16:rowId xmlns:a16="http://schemas.microsoft.com/office/drawing/2014/main" val="3790950350"/>
                  </a:ext>
                </a:extLst>
              </a:tr>
              <a:tr h="1234083">
                <a:tc>
                  <a:txBody>
                    <a:bodyPr/>
                    <a:lstStyle/>
                    <a:p>
                      <a:r>
                        <a:rPr lang="en-GB" sz="1600" b="1" dirty="0">
                          <a:latin typeface="Kinetic Letters Joined" pitchFamily="50" charset="0"/>
                        </a:rPr>
                        <a:t>Linguistic</a:t>
                      </a:r>
                    </a:p>
                    <a:p>
                      <a:r>
                        <a:rPr lang="en-GB" sz="1200" dirty="0">
                          <a:latin typeface="Kinetic Letters Joined" pitchFamily="50" charset="0"/>
                        </a:rPr>
                        <a:t>To respond using sophisticated sentence stem and give evidence support their suggestions</a:t>
                      </a:r>
                      <a:endParaRPr lang="en-GB" sz="1600" dirty="0">
                        <a:latin typeface="Kinetic Letters Joined" pitchFamily="50" charset="0"/>
                      </a:endParaRPr>
                    </a:p>
                  </a:txBody>
                  <a:tcPr>
                    <a:solidFill>
                      <a:srgbClr val="DBF3CD"/>
                    </a:solidFill>
                  </a:tcPr>
                </a:tc>
                <a:tc>
                  <a:txBody>
                    <a:bodyPr/>
                    <a:lstStyle/>
                    <a:p>
                      <a:r>
                        <a:rPr lang="en-GB" sz="1600" b="1" dirty="0">
                          <a:latin typeface="Kinetic Letters Joined" pitchFamily="50" charset="0"/>
                        </a:rPr>
                        <a:t>Physical</a:t>
                      </a:r>
                    </a:p>
                    <a:p>
                      <a:r>
                        <a:rPr lang="en-GB" sz="1200" dirty="0">
                          <a:latin typeface="Kinetic Letters Joined" pitchFamily="50" charset="0"/>
                        </a:rPr>
                        <a:t>To respond positively to others who may disagree with our opinions</a:t>
                      </a:r>
                      <a:endParaRPr lang="en-GB" sz="1200" b="0" dirty="0">
                        <a:latin typeface="Kinetic Letters Joined" pitchFamily="50" charset="0"/>
                      </a:endParaRPr>
                    </a:p>
                  </a:txBody>
                  <a:tcPr>
                    <a:solidFill>
                      <a:srgbClr val="DBF3CD"/>
                    </a:solidFill>
                  </a:tcPr>
                </a:tc>
                <a:extLst>
                  <a:ext uri="{0D108BD9-81ED-4DB2-BD59-A6C34878D82A}">
                    <a16:rowId xmlns:a16="http://schemas.microsoft.com/office/drawing/2014/main" val="3029695232"/>
                  </a:ext>
                </a:extLst>
              </a:tr>
            </a:tbl>
          </a:graphicData>
        </a:graphic>
      </p:graphicFrame>
      <p:graphicFrame>
        <p:nvGraphicFramePr>
          <p:cNvPr id="14" name="Table 13">
            <a:extLst>
              <a:ext uri="{FF2B5EF4-FFF2-40B4-BE49-F238E27FC236}">
                <a16:creationId xmlns:a16="http://schemas.microsoft.com/office/drawing/2014/main" id="{07C99E05-6401-4939-AC48-DD0582AD12CE}"/>
              </a:ext>
            </a:extLst>
          </p:cNvPr>
          <p:cNvGraphicFramePr>
            <a:graphicFrameLocks noGrp="1"/>
          </p:cNvGraphicFramePr>
          <p:nvPr>
            <p:extLst>
              <p:ext uri="{D42A27DB-BD31-4B8C-83A1-F6EECF244321}">
                <p14:modId xmlns:p14="http://schemas.microsoft.com/office/powerpoint/2010/main" val="1172186633"/>
              </p:ext>
            </p:extLst>
          </p:nvPr>
        </p:nvGraphicFramePr>
        <p:xfrm>
          <a:off x="7238302" y="4480560"/>
          <a:ext cx="2583808" cy="2377440"/>
        </p:xfrm>
        <a:graphic>
          <a:graphicData uri="http://schemas.openxmlformats.org/drawingml/2006/table">
            <a:tbl>
              <a:tblPr firstRow="1" bandRow="1">
                <a:tableStyleId>{F5AB1C69-6EDB-4FF4-983F-18BD219EF322}</a:tableStyleId>
              </a:tblPr>
              <a:tblGrid>
                <a:gridCol w="2583808">
                  <a:extLst>
                    <a:ext uri="{9D8B030D-6E8A-4147-A177-3AD203B41FA5}">
                      <a16:colId xmlns:a16="http://schemas.microsoft.com/office/drawing/2014/main" val="2606679746"/>
                    </a:ext>
                  </a:extLst>
                </a:gridCol>
              </a:tblGrid>
              <a:tr h="308857">
                <a:tc>
                  <a:txBody>
                    <a:bodyPr/>
                    <a:lstStyle/>
                    <a:p>
                      <a:pPr algn="ctr"/>
                      <a:r>
                        <a:rPr lang="en-GB" sz="1600" dirty="0">
                          <a:solidFill>
                            <a:schemeClr val="tx1"/>
                          </a:solidFill>
                          <a:latin typeface="Kinetic Letters Joined" pitchFamily="50" charset="0"/>
                        </a:rPr>
                        <a:t>Recommended Reads</a:t>
                      </a:r>
                    </a:p>
                  </a:txBody>
                  <a:tcPr>
                    <a:solidFill>
                      <a:srgbClr val="05E97C"/>
                    </a:solidFill>
                  </a:tcPr>
                </a:tc>
                <a:extLst>
                  <a:ext uri="{0D108BD9-81ED-4DB2-BD59-A6C34878D82A}">
                    <a16:rowId xmlns:a16="http://schemas.microsoft.com/office/drawing/2014/main" val="3820405797"/>
                  </a:ext>
                </a:extLst>
              </a:tr>
              <a:tr h="1752796">
                <a:tc>
                  <a:txBody>
                    <a:bodyPr/>
                    <a:lstStyle/>
                    <a:p>
                      <a:pPr marL="0" indent="0">
                        <a:buFont typeface="Arial" panose="020B0604020202020204" pitchFamily="34" charset="0"/>
                        <a:buNone/>
                      </a:pPr>
                      <a:r>
                        <a:rPr lang="en-GB" sz="1600" dirty="0">
                          <a:latin typeface="Kinetic Letters Joined" pitchFamily="50" charset="0"/>
                        </a:rPr>
                        <a:t>Last Tree in the City </a:t>
                      </a:r>
                    </a:p>
                    <a:p>
                      <a:pPr marL="0" indent="0">
                        <a:buFont typeface="Arial" panose="020B0604020202020204" pitchFamily="34" charset="0"/>
                        <a:buNone/>
                      </a:pPr>
                      <a:r>
                        <a:rPr lang="en-GB" sz="1600" dirty="0">
                          <a:latin typeface="Kinetic Letters Joined" pitchFamily="50" charset="0"/>
                        </a:rPr>
                        <a:t>The Colour of the Sun</a:t>
                      </a:r>
                    </a:p>
                    <a:p>
                      <a:pPr marL="0" indent="0">
                        <a:buFont typeface="Arial" panose="020B0604020202020204" pitchFamily="34" charset="0"/>
                        <a:buNone/>
                      </a:pPr>
                      <a:r>
                        <a:rPr lang="en-GB" sz="1600" dirty="0">
                          <a:latin typeface="Kinetic Letters Joined" pitchFamily="50" charset="0"/>
                        </a:rPr>
                        <a:t>Fruit is a Suitcase for Seeds</a:t>
                      </a:r>
                    </a:p>
                    <a:p>
                      <a:pPr marL="0" indent="0">
                        <a:buFont typeface="Arial" panose="020B0604020202020204" pitchFamily="34" charset="0"/>
                        <a:buNone/>
                      </a:pPr>
                      <a:r>
                        <a:rPr lang="en-GB" sz="1600" dirty="0">
                          <a:latin typeface="Kinetic Letters Joined" pitchFamily="50" charset="0"/>
                        </a:rPr>
                        <a:t>Whose Habitat is that?</a:t>
                      </a:r>
                    </a:p>
                    <a:p>
                      <a:pPr marL="0" indent="0">
                        <a:buFont typeface="Arial" panose="020B0604020202020204" pitchFamily="34" charset="0"/>
                        <a:buNone/>
                      </a:pPr>
                      <a:r>
                        <a:rPr lang="en-GB" sz="1600" dirty="0">
                          <a:latin typeface="Kinetic Letters Joined" pitchFamily="50" charset="0"/>
                        </a:rPr>
                        <a:t>The incredible Ecosystems of Planet Earth</a:t>
                      </a:r>
                    </a:p>
                    <a:p>
                      <a:pPr marL="0" indent="0">
                        <a:buFont typeface="Arial" panose="020B0604020202020204" pitchFamily="34" charset="0"/>
                        <a:buNone/>
                      </a:pPr>
                      <a:r>
                        <a:rPr lang="en-GB" sz="1600" dirty="0">
                          <a:latin typeface="Kinetic Letters Joined" pitchFamily="50" charset="0"/>
                        </a:rPr>
                        <a:t>Welcome to the Garden</a:t>
                      </a:r>
                    </a:p>
                    <a:p>
                      <a:endParaRPr lang="en-GB" sz="1600" dirty="0">
                        <a:latin typeface="Kinetic Letters Joined" pitchFamily="50" charset="0"/>
                      </a:endParaRPr>
                    </a:p>
                  </a:txBody>
                  <a:tcPr>
                    <a:solidFill>
                      <a:srgbClr val="DBF3CD"/>
                    </a:solidFill>
                  </a:tcPr>
                </a:tc>
                <a:extLst>
                  <a:ext uri="{0D108BD9-81ED-4DB2-BD59-A6C34878D82A}">
                    <a16:rowId xmlns:a16="http://schemas.microsoft.com/office/drawing/2014/main" val="3140981001"/>
                  </a:ext>
                </a:extLst>
              </a:tr>
            </a:tbl>
          </a:graphicData>
        </a:graphic>
      </p:graphicFrame>
      <p:pic>
        <p:nvPicPr>
          <p:cNvPr id="10" name="Picture 9">
            <a:extLst>
              <a:ext uri="{FF2B5EF4-FFF2-40B4-BE49-F238E27FC236}">
                <a16:creationId xmlns:a16="http://schemas.microsoft.com/office/drawing/2014/main" id="{2F4DA275-145B-4704-8C69-93A6878A1FE6}"/>
              </a:ext>
            </a:extLst>
          </p:cNvPr>
          <p:cNvPicPr>
            <a:picLocks noChangeAspect="1"/>
          </p:cNvPicPr>
          <p:nvPr/>
        </p:nvPicPr>
        <p:blipFill>
          <a:blip r:embed="rId3"/>
          <a:stretch>
            <a:fillRect/>
          </a:stretch>
        </p:blipFill>
        <p:spPr>
          <a:xfrm>
            <a:off x="6838542" y="5699873"/>
            <a:ext cx="320088" cy="388679"/>
          </a:xfrm>
          <a:prstGeom prst="rect">
            <a:avLst/>
          </a:prstGeom>
        </p:spPr>
      </p:pic>
      <p:pic>
        <p:nvPicPr>
          <p:cNvPr id="12" name="Picture 11">
            <a:extLst>
              <a:ext uri="{FF2B5EF4-FFF2-40B4-BE49-F238E27FC236}">
                <a16:creationId xmlns:a16="http://schemas.microsoft.com/office/drawing/2014/main" id="{116DA97A-60D9-43D1-A6BC-EA586FB092DE}"/>
              </a:ext>
            </a:extLst>
          </p:cNvPr>
          <p:cNvPicPr>
            <a:picLocks noChangeAspect="1"/>
          </p:cNvPicPr>
          <p:nvPr/>
        </p:nvPicPr>
        <p:blipFill>
          <a:blip r:embed="rId4"/>
          <a:stretch>
            <a:fillRect/>
          </a:stretch>
        </p:blipFill>
        <p:spPr>
          <a:xfrm>
            <a:off x="6931893" y="4728663"/>
            <a:ext cx="218957" cy="300429"/>
          </a:xfrm>
          <a:prstGeom prst="rect">
            <a:avLst/>
          </a:prstGeom>
        </p:spPr>
      </p:pic>
      <p:pic>
        <p:nvPicPr>
          <p:cNvPr id="15" name="Picture 14">
            <a:extLst>
              <a:ext uri="{FF2B5EF4-FFF2-40B4-BE49-F238E27FC236}">
                <a16:creationId xmlns:a16="http://schemas.microsoft.com/office/drawing/2014/main" id="{6864B7EC-C8A2-4A50-A318-0A65C1C13D6D}"/>
              </a:ext>
            </a:extLst>
          </p:cNvPr>
          <p:cNvPicPr>
            <a:picLocks noChangeAspect="1"/>
          </p:cNvPicPr>
          <p:nvPr/>
        </p:nvPicPr>
        <p:blipFill>
          <a:blip r:embed="rId5"/>
          <a:stretch>
            <a:fillRect/>
          </a:stretch>
        </p:blipFill>
        <p:spPr>
          <a:xfrm>
            <a:off x="5038846" y="4728663"/>
            <a:ext cx="262492" cy="290417"/>
          </a:xfrm>
          <a:prstGeom prst="rect">
            <a:avLst/>
          </a:prstGeom>
        </p:spPr>
      </p:pic>
      <p:pic>
        <p:nvPicPr>
          <p:cNvPr id="16" name="Picture 15">
            <a:extLst>
              <a:ext uri="{FF2B5EF4-FFF2-40B4-BE49-F238E27FC236}">
                <a16:creationId xmlns:a16="http://schemas.microsoft.com/office/drawing/2014/main" id="{07BF0B53-4930-4F6B-AB74-7057EA58F2E0}"/>
              </a:ext>
            </a:extLst>
          </p:cNvPr>
          <p:cNvPicPr>
            <a:picLocks noChangeAspect="1"/>
          </p:cNvPicPr>
          <p:nvPr/>
        </p:nvPicPr>
        <p:blipFill>
          <a:blip r:embed="rId6"/>
          <a:stretch>
            <a:fillRect/>
          </a:stretch>
        </p:blipFill>
        <p:spPr>
          <a:xfrm>
            <a:off x="4963005" y="5690538"/>
            <a:ext cx="332615" cy="344494"/>
          </a:xfrm>
          <a:prstGeom prst="rect">
            <a:avLst/>
          </a:prstGeom>
        </p:spPr>
      </p:pic>
      <p:graphicFrame>
        <p:nvGraphicFramePr>
          <p:cNvPr id="17" name="Table 16">
            <a:extLst>
              <a:ext uri="{FF2B5EF4-FFF2-40B4-BE49-F238E27FC236}">
                <a16:creationId xmlns:a16="http://schemas.microsoft.com/office/drawing/2014/main" id="{0D3A3D28-97D3-4F7F-8073-A330F0EDEC57}"/>
              </a:ext>
            </a:extLst>
          </p:cNvPr>
          <p:cNvGraphicFramePr>
            <a:graphicFrameLocks noGrp="1"/>
          </p:cNvGraphicFramePr>
          <p:nvPr>
            <p:extLst>
              <p:ext uri="{D42A27DB-BD31-4B8C-83A1-F6EECF244321}">
                <p14:modId xmlns:p14="http://schemas.microsoft.com/office/powerpoint/2010/main" val="1168609049"/>
              </p:ext>
            </p:extLst>
          </p:nvPr>
        </p:nvGraphicFramePr>
        <p:xfrm>
          <a:off x="127419" y="2994081"/>
          <a:ext cx="7087253" cy="1341120"/>
        </p:xfrm>
        <a:graphic>
          <a:graphicData uri="http://schemas.openxmlformats.org/drawingml/2006/table">
            <a:tbl>
              <a:tblPr firstRow="1" bandRow="1">
                <a:tableStyleId>{F5AB1C69-6EDB-4FF4-983F-18BD219EF322}</a:tableStyleId>
              </a:tblPr>
              <a:tblGrid>
                <a:gridCol w="1287711">
                  <a:extLst>
                    <a:ext uri="{9D8B030D-6E8A-4147-A177-3AD203B41FA5}">
                      <a16:colId xmlns:a16="http://schemas.microsoft.com/office/drawing/2014/main" val="1819816150"/>
                    </a:ext>
                  </a:extLst>
                </a:gridCol>
                <a:gridCol w="987552">
                  <a:extLst>
                    <a:ext uri="{9D8B030D-6E8A-4147-A177-3AD203B41FA5}">
                      <a16:colId xmlns:a16="http://schemas.microsoft.com/office/drawing/2014/main" val="998569508"/>
                    </a:ext>
                  </a:extLst>
                </a:gridCol>
                <a:gridCol w="1035981">
                  <a:extLst>
                    <a:ext uri="{9D8B030D-6E8A-4147-A177-3AD203B41FA5}">
                      <a16:colId xmlns:a16="http://schemas.microsoft.com/office/drawing/2014/main" val="3251945454"/>
                    </a:ext>
                  </a:extLst>
                </a:gridCol>
                <a:gridCol w="1403009">
                  <a:extLst>
                    <a:ext uri="{9D8B030D-6E8A-4147-A177-3AD203B41FA5}">
                      <a16:colId xmlns:a16="http://schemas.microsoft.com/office/drawing/2014/main" val="2595832683"/>
                    </a:ext>
                  </a:extLst>
                </a:gridCol>
                <a:gridCol w="1450258">
                  <a:extLst>
                    <a:ext uri="{9D8B030D-6E8A-4147-A177-3AD203B41FA5}">
                      <a16:colId xmlns:a16="http://schemas.microsoft.com/office/drawing/2014/main" val="603960999"/>
                    </a:ext>
                  </a:extLst>
                </a:gridCol>
                <a:gridCol w="922742">
                  <a:extLst>
                    <a:ext uri="{9D8B030D-6E8A-4147-A177-3AD203B41FA5}">
                      <a16:colId xmlns:a16="http://schemas.microsoft.com/office/drawing/2014/main" val="997624562"/>
                    </a:ext>
                  </a:extLst>
                </a:gridCol>
              </a:tblGrid>
              <a:tr h="325244">
                <a:tc gridSpan="6">
                  <a:txBody>
                    <a:bodyPr/>
                    <a:lstStyle/>
                    <a:p>
                      <a:pPr algn="ctr"/>
                      <a:r>
                        <a:rPr lang="en-GB" sz="1600" dirty="0">
                          <a:solidFill>
                            <a:schemeClr val="tx1"/>
                          </a:solidFill>
                          <a:latin typeface="Kinetic Letters Joined" pitchFamily="50" charset="0"/>
                        </a:rPr>
                        <a:t>Key Vocabulary</a:t>
                      </a:r>
                      <a:endParaRPr lang="en-GB" sz="1600" dirty="0">
                        <a:solidFill>
                          <a:schemeClr val="tx1"/>
                        </a:solidFill>
                        <a:latin typeface="Kinetic Letters Joined" pitchFamily="50" charset="0"/>
                        <a:cs typeface="Arial" panose="020B0604020202020204" pitchFamily="34" charset="0"/>
                      </a:endParaRPr>
                    </a:p>
                  </a:txBody>
                  <a:tcPr>
                    <a:solidFill>
                      <a:srgbClr val="05E97C"/>
                    </a:solidFill>
                  </a:tcPr>
                </a:tc>
                <a:tc hMerge="1">
                  <a:txBody>
                    <a:bodyPr/>
                    <a:lstStyle/>
                    <a:p>
                      <a:endParaRPr lang="en-GB"/>
                    </a:p>
                  </a:txBody>
                  <a:tcPr/>
                </a:tc>
                <a:tc hMerge="1">
                  <a:txBody>
                    <a:bodyPr/>
                    <a:lstStyle/>
                    <a:p>
                      <a:endParaRPr lang="en-GB"/>
                    </a:p>
                  </a:txBody>
                  <a:tcPr/>
                </a:tc>
                <a:tc hMerge="1">
                  <a:txBody>
                    <a:bodyPr/>
                    <a:lstStyle/>
                    <a:p>
                      <a:endParaRPr lang="en-GB" dirty="0"/>
                    </a:p>
                  </a:txBody>
                  <a:tcPr/>
                </a:tc>
                <a:tc hMerge="1">
                  <a:txBody>
                    <a:bodyPr/>
                    <a:lstStyle/>
                    <a:p>
                      <a:endParaRPr lang="en-GB"/>
                    </a:p>
                  </a:txBody>
                  <a:tcPr/>
                </a:tc>
                <a:tc hMerge="1">
                  <a:txBody>
                    <a:bodyPr/>
                    <a:lstStyle/>
                    <a:p>
                      <a:pPr algn="ctr"/>
                      <a:endParaRPr lang="en-GB" sz="1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68058538"/>
                  </a:ext>
                </a:extLst>
              </a:tr>
              <a:tr h="300186">
                <a:tc>
                  <a:txBody>
                    <a:bodyPr/>
                    <a:lstStyle/>
                    <a:p>
                      <a:r>
                        <a:rPr lang="en-GB" sz="1800" dirty="0">
                          <a:latin typeface="Kinetic Letters Joined" pitchFamily="50" charset="0"/>
                        </a:rPr>
                        <a:t>agriculture</a:t>
                      </a:r>
                    </a:p>
                  </a:txBody>
                  <a:tcPr>
                    <a:solidFill>
                      <a:srgbClr val="DBF3CD"/>
                    </a:solidFill>
                  </a:tcPr>
                </a:tc>
                <a:tc>
                  <a:txBody>
                    <a:bodyPr/>
                    <a:lstStyle/>
                    <a:p>
                      <a:r>
                        <a:rPr lang="en-GB" sz="1800" dirty="0">
                          <a:latin typeface="Kinetic Letters Joined" pitchFamily="50" charset="0"/>
                        </a:rPr>
                        <a:t>Crop</a:t>
                      </a:r>
                    </a:p>
                  </a:txBody>
                  <a:tcPr>
                    <a:solidFill>
                      <a:srgbClr val="DBF3CD"/>
                    </a:solidFill>
                  </a:tcPr>
                </a:tc>
                <a:tc>
                  <a:txBody>
                    <a:bodyPr/>
                    <a:lstStyle/>
                    <a:p>
                      <a:r>
                        <a:rPr lang="en-GB" sz="1800" dirty="0">
                          <a:latin typeface="Kinetic Letters Joined" pitchFamily="50" charset="0"/>
                        </a:rPr>
                        <a:t>Livestock</a:t>
                      </a:r>
                    </a:p>
                  </a:txBody>
                  <a:tcPr>
                    <a:solidFill>
                      <a:srgbClr val="DBF3CD"/>
                    </a:solidFill>
                  </a:tcPr>
                </a:tc>
                <a:tc>
                  <a:txBody>
                    <a:bodyPr/>
                    <a:lstStyle/>
                    <a:p>
                      <a:r>
                        <a:rPr lang="en-GB" sz="1800" dirty="0">
                          <a:latin typeface="Kinetic Letters Joined" pitchFamily="50" charset="0"/>
                        </a:rPr>
                        <a:t>Arable farming</a:t>
                      </a:r>
                    </a:p>
                  </a:txBody>
                  <a:tcPr>
                    <a:solidFill>
                      <a:srgbClr val="DBF3CD"/>
                    </a:solidFill>
                  </a:tcPr>
                </a:tc>
                <a:tc>
                  <a:txBody>
                    <a:bodyPr/>
                    <a:lstStyle/>
                    <a:p>
                      <a:r>
                        <a:rPr lang="en-GB" sz="1800" dirty="0">
                          <a:latin typeface="Kinetic Letters Joined" pitchFamily="50" charset="0"/>
                        </a:rPr>
                        <a:t>Pastoral farming</a:t>
                      </a:r>
                    </a:p>
                  </a:txBody>
                  <a:tcPr>
                    <a:solidFill>
                      <a:srgbClr val="DBF3CD"/>
                    </a:solidFill>
                  </a:tcPr>
                </a:tc>
                <a:tc>
                  <a:txBody>
                    <a:bodyPr/>
                    <a:lstStyle/>
                    <a:p>
                      <a:r>
                        <a:rPr lang="en-GB" sz="1600" dirty="0">
                          <a:latin typeface="Kinetic Letters Joined" pitchFamily="50" charset="0"/>
                        </a:rPr>
                        <a:t>Sustainable</a:t>
                      </a:r>
                    </a:p>
                  </a:txBody>
                  <a:tcPr>
                    <a:solidFill>
                      <a:srgbClr val="DBF3CD"/>
                    </a:solidFill>
                  </a:tcPr>
                </a:tc>
                <a:extLst>
                  <a:ext uri="{0D108BD9-81ED-4DB2-BD59-A6C34878D82A}">
                    <a16:rowId xmlns:a16="http://schemas.microsoft.com/office/drawing/2014/main" val="2777767074"/>
                  </a:ext>
                </a:extLst>
              </a:tr>
              <a:tr h="2661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latin typeface="Kinetic Letters Joined" pitchFamily="50" charset="0"/>
                        </a:rPr>
                        <a:t>Mixed farming</a:t>
                      </a:r>
                    </a:p>
                    <a:p>
                      <a:endParaRPr lang="en-GB" sz="1800" dirty="0">
                        <a:latin typeface="Kinetic Letters Joined" pitchFamily="50" charset="0"/>
                      </a:endParaRPr>
                    </a:p>
                  </a:txBody>
                  <a:tcPr>
                    <a:solidFill>
                      <a:srgbClr val="DBF3CD"/>
                    </a:solidFill>
                  </a:tcPr>
                </a:tc>
                <a:tc>
                  <a:txBody>
                    <a:bodyPr/>
                    <a:lstStyle/>
                    <a:p>
                      <a:r>
                        <a:rPr lang="en-GB" sz="1800" dirty="0">
                          <a:latin typeface="Kinetic Letters Joined" pitchFamily="50" charset="0"/>
                        </a:rPr>
                        <a:t>Hill farming</a:t>
                      </a:r>
                    </a:p>
                  </a:txBody>
                  <a:tcPr>
                    <a:solidFill>
                      <a:srgbClr val="DBF3CD"/>
                    </a:solidFill>
                  </a:tcPr>
                </a:tc>
                <a:tc>
                  <a:txBody>
                    <a:bodyPr/>
                    <a:lstStyle/>
                    <a:p>
                      <a:r>
                        <a:rPr lang="en-GB" sz="1400" dirty="0">
                          <a:latin typeface="Kinetic Letters Joined" pitchFamily="50" charset="0"/>
                        </a:rPr>
                        <a:t>Dairy and Cattle farming</a:t>
                      </a:r>
                    </a:p>
                  </a:txBody>
                  <a:tcPr>
                    <a:solidFill>
                      <a:srgbClr val="DBF3CD"/>
                    </a:solidFill>
                  </a:tcPr>
                </a:tc>
                <a:tc>
                  <a:txBody>
                    <a:bodyPr/>
                    <a:lstStyle/>
                    <a:p>
                      <a:r>
                        <a:rPr lang="en-GB" sz="1800" dirty="0">
                          <a:latin typeface="Kinetic Letters Joined" pitchFamily="50" charset="0"/>
                        </a:rPr>
                        <a:t>Harvest</a:t>
                      </a:r>
                    </a:p>
                  </a:txBody>
                  <a:tcPr>
                    <a:solidFill>
                      <a:srgbClr val="DBF3CD"/>
                    </a:solidFill>
                  </a:tcPr>
                </a:tc>
                <a:tc>
                  <a:txBody>
                    <a:bodyPr/>
                    <a:lstStyle/>
                    <a:p>
                      <a:r>
                        <a:rPr lang="en-GB" sz="1800" dirty="0">
                          <a:latin typeface="Kinetic Letters Joined" pitchFamily="50" charset="0"/>
                        </a:rPr>
                        <a:t>Irrigation </a:t>
                      </a:r>
                    </a:p>
                  </a:txBody>
                  <a:tcPr>
                    <a:solidFill>
                      <a:srgbClr val="DBF3CD"/>
                    </a:solidFill>
                  </a:tcPr>
                </a:tc>
                <a:tc>
                  <a:txBody>
                    <a:bodyPr/>
                    <a:lstStyle/>
                    <a:p>
                      <a:r>
                        <a:rPr lang="en-GB" sz="1800" dirty="0">
                          <a:latin typeface="Kinetic Letters Joined" pitchFamily="50" charset="0"/>
                        </a:rPr>
                        <a:t>Fertiliser</a:t>
                      </a:r>
                    </a:p>
                  </a:txBody>
                  <a:tcPr>
                    <a:solidFill>
                      <a:srgbClr val="DBF3CD"/>
                    </a:solidFill>
                  </a:tcPr>
                </a:tc>
                <a:extLst>
                  <a:ext uri="{0D108BD9-81ED-4DB2-BD59-A6C34878D82A}">
                    <a16:rowId xmlns:a16="http://schemas.microsoft.com/office/drawing/2014/main" val="3949600"/>
                  </a:ext>
                </a:extLst>
              </a:tr>
            </a:tbl>
          </a:graphicData>
        </a:graphic>
      </p:graphicFrame>
      <p:pic>
        <p:nvPicPr>
          <p:cNvPr id="18" name="Picture 17">
            <a:extLst>
              <a:ext uri="{FF2B5EF4-FFF2-40B4-BE49-F238E27FC236}">
                <a16:creationId xmlns:a16="http://schemas.microsoft.com/office/drawing/2014/main" id="{B479C418-9111-44D7-98DF-673084709526}"/>
              </a:ext>
            </a:extLst>
          </p:cNvPr>
          <p:cNvPicPr>
            <a:picLocks noChangeAspect="1"/>
          </p:cNvPicPr>
          <p:nvPr/>
        </p:nvPicPr>
        <p:blipFill>
          <a:blip r:embed="rId7"/>
          <a:stretch>
            <a:fillRect/>
          </a:stretch>
        </p:blipFill>
        <p:spPr>
          <a:xfrm>
            <a:off x="83890" y="4606553"/>
            <a:ext cx="3302170" cy="2012403"/>
          </a:xfrm>
          <a:prstGeom prst="rect">
            <a:avLst/>
          </a:prstGeom>
        </p:spPr>
      </p:pic>
      <p:pic>
        <p:nvPicPr>
          <p:cNvPr id="19" name="Picture 18">
            <a:extLst>
              <a:ext uri="{FF2B5EF4-FFF2-40B4-BE49-F238E27FC236}">
                <a16:creationId xmlns:a16="http://schemas.microsoft.com/office/drawing/2014/main" id="{87E9DF36-A699-4055-B13C-261A663F366E}"/>
              </a:ext>
            </a:extLst>
          </p:cNvPr>
          <p:cNvPicPr>
            <a:picLocks noChangeAspect="1"/>
          </p:cNvPicPr>
          <p:nvPr/>
        </p:nvPicPr>
        <p:blipFill>
          <a:blip r:embed="rId8"/>
          <a:stretch>
            <a:fillRect/>
          </a:stretch>
        </p:blipFill>
        <p:spPr>
          <a:xfrm>
            <a:off x="7150850" y="1029863"/>
            <a:ext cx="2583808" cy="1573893"/>
          </a:xfrm>
          <a:prstGeom prst="rect">
            <a:avLst/>
          </a:prstGeom>
        </p:spPr>
      </p:pic>
    </p:spTree>
    <p:extLst>
      <p:ext uri="{BB962C8B-B14F-4D97-AF65-F5344CB8AC3E}">
        <p14:creationId xmlns:p14="http://schemas.microsoft.com/office/powerpoint/2010/main" val="8065550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A0BCD6B-BA93-46F9-A5F6-58811D494BF1}"/>
              </a:ext>
            </a:extLst>
          </p:cNvPr>
          <p:cNvSpPr txBox="1"/>
          <p:nvPr/>
        </p:nvSpPr>
        <p:spPr>
          <a:xfrm>
            <a:off x="114845" y="116934"/>
            <a:ext cx="9722840" cy="461665"/>
          </a:xfrm>
          <a:prstGeom prst="rect">
            <a:avLst/>
          </a:prstGeom>
          <a:solidFill>
            <a:srgbClr val="05E97C"/>
          </a:solidFill>
          <a:ln w="19050">
            <a:solidFill>
              <a:schemeClr val="tx1"/>
            </a:solidFill>
          </a:ln>
        </p:spPr>
        <p:txBody>
          <a:bodyPr wrap="square" rtlCol="0">
            <a:spAutoFit/>
          </a:bodyPr>
          <a:lstStyle/>
          <a:p>
            <a:pPr algn="ctr"/>
            <a:r>
              <a:rPr lang="en-GB" sz="2400" b="1" dirty="0">
                <a:latin typeface="Kinetic Letters Joined" pitchFamily="50" charset="0"/>
                <a:cs typeface="Arial" panose="020B0604020202020204" pitchFamily="34" charset="0"/>
              </a:rPr>
              <a:t>Farming</a:t>
            </a:r>
          </a:p>
        </p:txBody>
      </p:sp>
      <p:graphicFrame>
        <p:nvGraphicFramePr>
          <p:cNvPr id="18" name="Table 17">
            <a:extLst>
              <a:ext uri="{FF2B5EF4-FFF2-40B4-BE49-F238E27FC236}">
                <a16:creationId xmlns:a16="http://schemas.microsoft.com/office/drawing/2014/main" id="{5D769B2C-D4CB-4299-89AD-4C7E02C6D581}"/>
              </a:ext>
            </a:extLst>
          </p:cNvPr>
          <p:cNvGraphicFramePr>
            <a:graphicFrameLocks noGrp="1"/>
          </p:cNvGraphicFramePr>
          <p:nvPr>
            <p:extLst>
              <p:ext uri="{D42A27DB-BD31-4B8C-83A1-F6EECF244321}">
                <p14:modId xmlns:p14="http://schemas.microsoft.com/office/powerpoint/2010/main" val="4030586897"/>
              </p:ext>
            </p:extLst>
          </p:nvPr>
        </p:nvGraphicFramePr>
        <p:xfrm>
          <a:off x="5220586" y="722968"/>
          <a:ext cx="4592682" cy="6065520"/>
        </p:xfrm>
        <a:graphic>
          <a:graphicData uri="http://schemas.openxmlformats.org/drawingml/2006/table">
            <a:tbl>
              <a:tblPr firstRow="1" bandRow="1">
                <a:tableStyleId>{F5AB1C69-6EDB-4FF4-983F-18BD219EF322}</a:tableStyleId>
              </a:tblPr>
              <a:tblGrid>
                <a:gridCol w="4592682">
                  <a:extLst>
                    <a:ext uri="{9D8B030D-6E8A-4147-A177-3AD203B41FA5}">
                      <a16:colId xmlns:a16="http://schemas.microsoft.com/office/drawing/2014/main" val="2606679746"/>
                    </a:ext>
                  </a:extLst>
                </a:gridCol>
              </a:tblGrid>
              <a:tr h="425898">
                <a:tc>
                  <a:txBody>
                    <a:bodyPr/>
                    <a:lstStyle/>
                    <a:p>
                      <a:pPr algn="ctr"/>
                      <a:r>
                        <a:rPr lang="en-GB" sz="2400" dirty="0">
                          <a:solidFill>
                            <a:schemeClr val="tx1"/>
                          </a:solidFill>
                          <a:latin typeface="Kinetic Letters Joined" pitchFamily="50" charset="0"/>
                        </a:rPr>
                        <a:t>Core knowledge and skills</a:t>
                      </a:r>
                    </a:p>
                  </a:txBody>
                  <a:tcPr>
                    <a:solidFill>
                      <a:srgbClr val="05E97C"/>
                    </a:solidFill>
                  </a:tcPr>
                </a:tc>
                <a:extLst>
                  <a:ext uri="{0D108BD9-81ED-4DB2-BD59-A6C34878D82A}">
                    <a16:rowId xmlns:a16="http://schemas.microsoft.com/office/drawing/2014/main" val="3820405797"/>
                  </a:ext>
                </a:extLst>
              </a:tr>
              <a:tr h="2155990">
                <a:tc>
                  <a:txBody>
                    <a:bodyPr/>
                    <a:lstStyle/>
                    <a:p>
                      <a:r>
                        <a:rPr lang="en-GB" sz="2000" b="1" u="sng" dirty="0">
                          <a:solidFill>
                            <a:schemeClr val="tx1"/>
                          </a:solidFill>
                          <a:latin typeface="Kinetic Letters Joined" pitchFamily="50" charset="0"/>
                        </a:rPr>
                        <a:t>Geography: </a:t>
                      </a:r>
                      <a:r>
                        <a:rPr lang="en-GB" sz="2000" b="0" u="none" dirty="0">
                          <a:solidFill>
                            <a:schemeClr val="tx1"/>
                          </a:solidFill>
                          <a:latin typeface="Kinetic Letters Joined" pitchFamily="50" charset="0"/>
                        </a:rPr>
                        <a:t>Farms are located based on soil, relief, rainfall and temperature. Physical features influence the type of farming. Human factors (technology, demand, transport) affect farming. Farming can have positive and negative environmental impacts.</a:t>
                      </a:r>
                    </a:p>
                    <a:p>
                      <a:endParaRPr lang="en-GB" sz="1800" b="0" u="none" dirty="0">
                        <a:solidFill>
                          <a:schemeClr val="tx1"/>
                        </a:solidFill>
                        <a:latin typeface="Kinetic Letters Joined" pitchFamily="50" charset="0"/>
                      </a:endParaRPr>
                    </a:p>
                    <a:p>
                      <a:r>
                        <a:rPr lang="en-GB" sz="2000" b="1" u="sng" dirty="0">
                          <a:solidFill>
                            <a:schemeClr val="tx1"/>
                          </a:solidFill>
                          <a:effectLst/>
                          <a:latin typeface="Kinetic Letters Joined" pitchFamily="50" charset="0"/>
                        </a:rPr>
                        <a:t>Skills: </a:t>
                      </a:r>
                      <a:r>
                        <a:rPr lang="en-GB" sz="2000" b="0" u="none" dirty="0">
                          <a:solidFill>
                            <a:schemeClr val="tx1"/>
                          </a:solidFill>
                          <a:effectLst/>
                          <a:latin typeface="Kinetic Letters Joined" pitchFamily="50" charset="0"/>
                        </a:rPr>
                        <a:t>Use maps, atlases and aerial images. Compare different farming regions. Explain cause and effect in geography. Use correct geographical vocabulary.</a:t>
                      </a:r>
                      <a:endParaRPr lang="en-GB" sz="2000" b="1" u="sng" dirty="0">
                        <a:solidFill>
                          <a:schemeClr val="tx1"/>
                        </a:solidFill>
                        <a:latin typeface="Kinetic Letters Joined" pitchFamily="50" charset="0"/>
                      </a:endParaRPr>
                    </a:p>
                    <a:p>
                      <a:endParaRPr lang="en-GB" sz="2000" b="1" u="sng" dirty="0">
                        <a:solidFill>
                          <a:schemeClr val="tx1"/>
                        </a:solidFill>
                        <a:latin typeface="Kinetic Letters Joined" pitchFamily="50" charset="0"/>
                      </a:endParaRPr>
                    </a:p>
                    <a:p>
                      <a:r>
                        <a:rPr lang="en-GB" sz="2000" b="1" u="sng" dirty="0">
                          <a:solidFill>
                            <a:schemeClr val="tx1"/>
                          </a:solidFill>
                          <a:latin typeface="Kinetic Letters Joined" pitchFamily="50" charset="0"/>
                        </a:rPr>
                        <a:t>Art/D&amp;T: </a:t>
                      </a:r>
                      <a:r>
                        <a:rPr lang="en-GB" sz="2000" b="0" u="none" dirty="0">
                          <a:solidFill>
                            <a:schemeClr val="tx1"/>
                          </a:solidFill>
                          <a:latin typeface="Kinetic Letters Joined" pitchFamily="50" charset="0"/>
                        </a:rPr>
                        <a:t>Artists use line, colour, texture and pattern. Rural landscapes can be shown in different styles. Artists respond to human interactions with the land. Food comes from farm to fork. Products are designed for a purpose and user. Different farms need different processes and tools. </a:t>
                      </a:r>
                      <a:endParaRPr lang="en-GB" sz="1600" b="0" u="none" dirty="0">
                        <a:solidFill>
                          <a:schemeClr val="tx1"/>
                        </a:solidFill>
                        <a:latin typeface="Kinetic Letters Joined" pitchFamily="50" charset="0"/>
                      </a:endParaRPr>
                    </a:p>
                    <a:p>
                      <a:r>
                        <a:rPr lang="en-GB" sz="1600" b="1" u="sng" dirty="0">
                          <a:solidFill>
                            <a:schemeClr val="tx1"/>
                          </a:solidFill>
                          <a:latin typeface="Kinetic Letters Joined" pitchFamily="50" charset="0"/>
                        </a:rPr>
                        <a:t>Skills</a:t>
                      </a:r>
                      <a:r>
                        <a:rPr lang="en-GB" sz="1600" b="0" u="none" dirty="0">
                          <a:solidFill>
                            <a:schemeClr val="tx1"/>
                          </a:solidFill>
                          <a:latin typeface="Kinetic Letters Joined" pitchFamily="50" charset="0"/>
                        </a:rPr>
                        <a:t>: Sketch from photographs and observations. Use tone and texture to show fields and crops. Develop ideas through sketchbooks. Research existing farm products. Design a product using labelled diagrams. Follow a simple farm production process. Evaluate designs based on success criteria.</a:t>
                      </a:r>
                      <a:endParaRPr lang="en-GB" sz="2000" b="0" u="none" dirty="0">
                        <a:solidFill>
                          <a:schemeClr val="tx1"/>
                        </a:solidFill>
                        <a:latin typeface="Kinetic Letters Joined" pitchFamily="50" charset="0"/>
                      </a:endParaRPr>
                    </a:p>
                  </a:txBody>
                  <a:tcPr>
                    <a:solidFill>
                      <a:srgbClr val="DBF3CD"/>
                    </a:solidFill>
                  </a:tcPr>
                </a:tc>
                <a:extLst>
                  <a:ext uri="{0D108BD9-81ED-4DB2-BD59-A6C34878D82A}">
                    <a16:rowId xmlns:a16="http://schemas.microsoft.com/office/drawing/2014/main" val="3140981001"/>
                  </a:ext>
                </a:extLst>
              </a:tr>
            </a:tbl>
          </a:graphicData>
        </a:graphic>
      </p:graphicFrame>
      <p:graphicFrame>
        <p:nvGraphicFramePr>
          <p:cNvPr id="20" name="Table 19">
            <a:extLst>
              <a:ext uri="{FF2B5EF4-FFF2-40B4-BE49-F238E27FC236}">
                <a16:creationId xmlns:a16="http://schemas.microsoft.com/office/drawing/2014/main" id="{9D1AB7A3-FC14-4BA9-8592-C3AF100C464F}"/>
              </a:ext>
            </a:extLst>
          </p:cNvPr>
          <p:cNvGraphicFramePr>
            <a:graphicFrameLocks noGrp="1"/>
          </p:cNvGraphicFramePr>
          <p:nvPr>
            <p:extLst>
              <p:ext uri="{D42A27DB-BD31-4B8C-83A1-F6EECF244321}">
                <p14:modId xmlns:p14="http://schemas.microsoft.com/office/powerpoint/2010/main" val="3670028202"/>
              </p:ext>
            </p:extLst>
          </p:nvPr>
        </p:nvGraphicFramePr>
        <p:xfrm>
          <a:off x="92732" y="706026"/>
          <a:ext cx="4860268" cy="5211068"/>
        </p:xfrm>
        <a:graphic>
          <a:graphicData uri="http://schemas.openxmlformats.org/drawingml/2006/table">
            <a:tbl>
              <a:tblPr firstRow="1" bandRow="1">
                <a:tableStyleId>{F5AB1C69-6EDB-4FF4-983F-18BD219EF322}</a:tableStyleId>
              </a:tblPr>
              <a:tblGrid>
                <a:gridCol w="4860268">
                  <a:extLst>
                    <a:ext uri="{9D8B030D-6E8A-4147-A177-3AD203B41FA5}">
                      <a16:colId xmlns:a16="http://schemas.microsoft.com/office/drawing/2014/main" val="2606679746"/>
                    </a:ext>
                  </a:extLst>
                </a:gridCol>
              </a:tblGrid>
              <a:tr h="437472">
                <a:tc>
                  <a:txBody>
                    <a:bodyPr/>
                    <a:lstStyle/>
                    <a:p>
                      <a:pPr algn="ctr"/>
                      <a:r>
                        <a:rPr lang="en-GB" sz="2400" dirty="0">
                          <a:solidFill>
                            <a:schemeClr val="tx1"/>
                          </a:solidFill>
                          <a:latin typeface="Kinetic Letters Joined" pitchFamily="50" charset="0"/>
                        </a:rPr>
                        <a:t>Sticky Knowledge</a:t>
                      </a:r>
                    </a:p>
                  </a:txBody>
                  <a:tcPr>
                    <a:solidFill>
                      <a:srgbClr val="05E97C"/>
                    </a:solidFill>
                  </a:tcPr>
                </a:tc>
                <a:extLst>
                  <a:ext uri="{0D108BD9-81ED-4DB2-BD59-A6C34878D82A}">
                    <a16:rowId xmlns:a16="http://schemas.microsoft.com/office/drawing/2014/main" val="3820405797"/>
                  </a:ext>
                </a:extLst>
              </a:tr>
              <a:tr h="4753868">
                <a:tc>
                  <a:txBody>
                    <a:bodyPr/>
                    <a:lstStyle/>
                    <a:p>
                      <a:r>
                        <a:rPr lang="en-GB" sz="2000" b="0" u="none" dirty="0">
                          <a:solidFill>
                            <a:schemeClr val="tx1"/>
                          </a:solidFill>
                          <a:latin typeface="Kinetic Letters Joined" pitchFamily="50" charset="0"/>
                        </a:rPr>
                        <a:t>Farming is part of agriculture.</a:t>
                      </a:r>
                    </a:p>
                    <a:p>
                      <a:r>
                        <a:rPr lang="en-GB" sz="2000" b="0" u="none" dirty="0">
                          <a:solidFill>
                            <a:schemeClr val="tx1"/>
                          </a:solidFill>
                          <a:latin typeface="Kinetic Letters Joined" pitchFamily="50" charset="0"/>
                        </a:rPr>
                        <a:t>Farmers grow crops and rear livestock.</a:t>
                      </a:r>
                    </a:p>
                    <a:p>
                      <a:r>
                        <a:rPr lang="en-GB" sz="2000" b="0" u="none" dirty="0">
                          <a:solidFill>
                            <a:schemeClr val="tx1"/>
                          </a:solidFill>
                          <a:latin typeface="Kinetic Letters Joined" pitchFamily="50" charset="0"/>
                        </a:rPr>
                        <a:t>Food doesn’t come directly from shops – it starts on farms.</a:t>
                      </a:r>
                    </a:p>
                    <a:p>
                      <a:r>
                        <a:rPr lang="en-GB" sz="2000" b="0" u="none" dirty="0">
                          <a:solidFill>
                            <a:schemeClr val="tx1"/>
                          </a:solidFill>
                          <a:latin typeface="Kinetic Letters Joined" pitchFamily="50" charset="0"/>
                        </a:rPr>
                        <a:t>There are five main types of farming in the UK: arable, pastoral, hill, dairy and cattle, and mixed farming.</a:t>
                      </a:r>
                    </a:p>
                    <a:p>
                      <a:r>
                        <a:rPr lang="en-GB" sz="2000" b="0" u="none" dirty="0">
                          <a:solidFill>
                            <a:schemeClr val="tx1"/>
                          </a:solidFill>
                          <a:latin typeface="Kinetic Letters Joined" pitchFamily="50" charset="0"/>
                        </a:rPr>
                        <a:t>Farming depends on climate, land and human decisions.</a:t>
                      </a:r>
                    </a:p>
                    <a:p>
                      <a:r>
                        <a:rPr lang="en-GB" sz="2000" b="0" u="none" dirty="0">
                          <a:solidFill>
                            <a:schemeClr val="tx1"/>
                          </a:solidFill>
                          <a:latin typeface="Kinetic Letters Joined" pitchFamily="50" charset="0"/>
                        </a:rPr>
                        <a:t>Flat land is easier for arable farming.</a:t>
                      </a:r>
                    </a:p>
                    <a:p>
                      <a:r>
                        <a:rPr lang="en-GB" sz="2000" b="0" u="none" dirty="0">
                          <a:solidFill>
                            <a:schemeClr val="tx1"/>
                          </a:solidFill>
                          <a:latin typeface="Kinetic Letters Joined" pitchFamily="50" charset="0"/>
                        </a:rPr>
                        <a:t>Hilly or wet land is often used for pastoral farming. </a:t>
                      </a:r>
                    </a:p>
                    <a:p>
                      <a:r>
                        <a:rPr lang="en-GB" sz="2000" b="0" u="none" dirty="0">
                          <a:solidFill>
                            <a:schemeClr val="tx1"/>
                          </a:solidFill>
                          <a:latin typeface="Kinetic Letters Joined" pitchFamily="50" charset="0"/>
                        </a:rPr>
                        <a:t>Different regions of the UK produce different foods.</a:t>
                      </a:r>
                    </a:p>
                    <a:p>
                      <a:r>
                        <a:rPr lang="en-GB" sz="2000" b="0" u="none" dirty="0">
                          <a:solidFill>
                            <a:schemeClr val="tx1"/>
                          </a:solidFill>
                          <a:latin typeface="Kinetic Letters Joined" pitchFamily="50" charset="0"/>
                        </a:rPr>
                        <a:t>Farming changes the landscape/</a:t>
                      </a:r>
                    </a:p>
                    <a:p>
                      <a:r>
                        <a:rPr lang="en-GB" sz="2000" b="0" u="none" dirty="0">
                          <a:solidFill>
                            <a:schemeClr val="tx1"/>
                          </a:solidFill>
                          <a:latin typeface="Kinetic Letters Joined" pitchFamily="50" charset="0"/>
                        </a:rPr>
                        <a:t>Sustainable farming protects the future.</a:t>
                      </a:r>
                    </a:p>
                    <a:p>
                      <a:r>
                        <a:rPr lang="en-GB" sz="2000" b="0" u="none" dirty="0">
                          <a:solidFill>
                            <a:schemeClr val="tx1"/>
                          </a:solidFill>
                          <a:latin typeface="Kinetic Letters Joined" pitchFamily="50" charset="0"/>
                        </a:rPr>
                        <a:t>Some farming methods damage soil and wildlife.</a:t>
                      </a:r>
                    </a:p>
                    <a:p>
                      <a:r>
                        <a:rPr lang="en-GB" sz="2000" b="0" u="none" dirty="0">
                          <a:solidFill>
                            <a:schemeClr val="tx1"/>
                          </a:solidFill>
                          <a:latin typeface="Kinetic Letters Joined" pitchFamily="50" charset="0"/>
                        </a:rPr>
                        <a:t>Sustainable farming protects the environment.</a:t>
                      </a:r>
                    </a:p>
                    <a:p>
                      <a:r>
                        <a:rPr lang="en-GB" sz="2000" b="0" u="none" dirty="0">
                          <a:solidFill>
                            <a:schemeClr val="tx1"/>
                          </a:solidFill>
                          <a:latin typeface="Kinetic Letters Joined" pitchFamily="50" charset="0"/>
                        </a:rPr>
                        <a:t>Crop rotation helps keep soil healthy.</a:t>
                      </a:r>
                    </a:p>
                    <a:p>
                      <a:r>
                        <a:rPr lang="en-GB" sz="2000" b="0" u="none" dirty="0">
                          <a:solidFill>
                            <a:schemeClr val="tx1"/>
                          </a:solidFill>
                          <a:latin typeface="Kinetic Letters Joined" pitchFamily="50" charset="0"/>
                        </a:rPr>
                        <a:t>Organic farming avoids chemical pesticides.</a:t>
                      </a:r>
                    </a:p>
                  </a:txBody>
                  <a:tcPr>
                    <a:solidFill>
                      <a:srgbClr val="DBF3CD"/>
                    </a:solidFill>
                  </a:tcPr>
                </a:tc>
                <a:extLst>
                  <a:ext uri="{0D108BD9-81ED-4DB2-BD59-A6C34878D82A}">
                    <a16:rowId xmlns:a16="http://schemas.microsoft.com/office/drawing/2014/main" val="3140981001"/>
                  </a:ext>
                </a:extLst>
              </a:tr>
            </a:tbl>
          </a:graphicData>
        </a:graphic>
      </p:graphicFrame>
    </p:spTree>
    <p:extLst>
      <p:ext uri="{BB962C8B-B14F-4D97-AF65-F5344CB8AC3E}">
        <p14:creationId xmlns:p14="http://schemas.microsoft.com/office/powerpoint/2010/main" val="261767611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84ACB6"/>
      </a:dk2>
      <a:lt2>
        <a:srgbClr val="EBE9DD"/>
      </a:lt2>
      <a:accent1>
        <a:srgbClr val="6F8183"/>
      </a:accent1>
      <a:accent2>
        <a:srgbClr val="967E96"/>
      </a:accent2>
      <a:accent3>
        <a:srgbClr val="CCC893"/>
      </a:accent3>
      <a:accent4>
        <a:srgbClr val="A54D74"/>
      </a:accent4>
      <a:accent5>
        <a:srgbClr val="949C6B"/>
      </a:accent5>
      <a:accent6>
        <a:srgbClr val="766A50"/>
      </a:accent6>
      <a:hlink>
        <a:srgbClr val="CC6600"/>
      </a:hlink>
      <a:folHlink>
        <a:srgbClr val="777777"/>
      </a:folHlink>
    </a:clrScheme>
    <a:fontScheme name="Wood Type">
      <a:majorFont>
        <a:latin typeface="Century Gothic" panose="020B0502020202020204"/>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man Old Style" panose="02050604050505020204"/>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8E89CD47-BF55-4DDE-B823-2283AA7E769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TM03090434[[fn=Wood Type]]</Template>
  <TotalTime>6486</TotalTime>
  <Words>530</Words>
  <Application>Microsoft Office PowerPoint</Application>
  <PresentationFormat>A4 Paper (210x297 mm)</PresentationFormat>
  <Paragraphs>77</Paragraphs>
  <Slides>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Arial</vt:lpstr>
      <vt:lpstr>Bookman Old Style</vt:lpstr>
      <vt:lpstr>Calibri</vt:lpstr>
      <vt:lpstr>Century Gothic</vt:lpstr>
      <vt:lpstr>Kinetic Letters Joined</vt:lpstr>
      <vt:lpstr>Wingdings</vt:lpstr>
      <vt:lpstr>Wood Type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Natasha Bartram</cp:lastModifiedBy>
  <cp:revision>153</cp:revision>
  <cp:lastPrinted>2021-11-01T11:31:29Z</cp:lastPrinted>
  <dcterms:created xsi:type="dcterms:W3CDTF">2017-10-15T20:56:30Z</dcterms:created>
  <dcterms:modified xsi:type="dcterms:W3CDTF">2026-01-19T20:08:22Z</dcterms:modified>
</cp:coreProperties>
</file>