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61" r:id="rId2"/>
    <p:sldId id="257"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7"/>
  </p:normalViewPr>
  <p:slideViewPr>
    <p:cSldViewPr snapToGrid="0" snapToObjects="1">
      <p:cViewPr varScale="1">
        <p:scale>
          <a:sx n="69" d="100"/>
          <a:sy n="69"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10/5/2025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10/5/2025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10/5/2025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tif"/><Relationship Id="rId7" Type="http://schemas.openxmlformats.org/officeDocument/2006/relationships/image" Target="../media/image6.png"/><Relationship Id="rId2" Type="http://schemas.openxmlformats.org/officeDocument/2006/relationships/image" Target="../media/image1.ti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58904" y="80616"/>
            <a:ext cx="9722840" cy="307777"/>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sz="1400" dirty="0">
                <a:latin typeface="Arial" panose="020B0604020202020204" pitchFamily="34" charset="0"/>
                <a:cs typeface="Arial" panose="020B0604020202020204" pitchFamily="34" charset="0"/>
              </a:rPr>
              <a:t>Reception – Autumn 1 </a:t>
            </a:r>
          </a:p>
        </p:txBody>
      </p:sp>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739332201"/>
              </p:ext>
            </p:extLst>
          </p:nvPr>
        </p:nvGraphicFramePr>
        <p:xfrm>
          <a:off x="83890" y="435435"/>
          <a:ext cx="9513809" cy="1599184"/>
        </p:xfrm>
        <a:graphic>
          <a:graphicData uri="http://schemas.openxmlformats.org/drawingml/2006/table">
            <a:tbl>
              <a:tblPr firstRow="1" bandRow="1">
                <a:tableStyleId>{5C22544A-7EE6-4342-B048-85BDC9FD1C3A}</a:tableStyleId>
              </a:tblPr>
              <a:tblGrid>
                <a:gridCol w="9513809">
                  <a:extLst>
                    <a:ext uri="{9D8B030D-6E8A-4147-A177-3AD203B41FA5}">
                      <a16:colId xmlns:a16="http://schemas.microsoft.com/office/drawing/2014/main" val="2606679746"/>
                    </a:ext>
                  </a:extLst>
                </a:gridCol>
              </a:tblGrid>
              <a:tr h="349340">
                <a:tc>
                  <a:txBody>
                    <a:bodyPr/>
                    <a:lstStyle/>
                    <a:p>
                      <a:pPr algn="ctr"/>
                      <a:r>
                        <a:rPr lang="en-GB" sz="1400" dirty="0"/>
                        <a:t>Key Texts &amp; Recommended Reads</a:t>
                      </a:r>
                    </a:p>
                  </a:txBody>
                  <a:tcPr/>
                </a:tc>
                <a:extLst>
                  <a:ext uri="{0D108BD9-81ED-4DB2-BD59-A6C34878D82A}">
                    <a16:rowId xmlns:a16="http://schemas.microsoft.com/office/drawing/2014/main" val="3820405797"/>
                  </a:ext>
                </a:extLst>
              </a:tr>
              <a:tr h="1249844">
                <a:tc>
                  <a:txBody>
                    <a:bodyPr/>
                    <a:lstStyle/>
                    <a:p>
                      <a:endParaRPr lang="en-GB" dirty="0"/>
                    </a:p>
                    <a:p>
                      <a:endParaRPr lang="en-GB" dirty="0"/>
                    </a:p>
                    <a:p>
                      <a:endParaRPr lang="en-GB" dirty="0"/>
                    </a:p>
                    <a:p>
                      <a:endParaRPr lang="en-GB" dirty="0"/>
                    </a:p>
                  </a:txBody>
                  <a:tcPr/>
                </a:tc>
                <a:extLst>
                  <a:ext uri="{0D108BD9-81ED-4DB2-BD59-A6C34878D82A}">
                    <a16:rowId xmlns:a16="http://schemas.microsoft.com/office/drawing/2014/main" val="3140981001"/>
                  </a:ext>
                </a:extLst>
              </a:tr>
            </a:tbl>
          </a:graphicData>
        </a:graphic>
      </p:graphicFrame>
      <p:graphicFrame>
        <p:nvGraphicFramePr>
          <p:cNvPr id="15" name="Table 14">
            <a:extLst>
              <a:ext uri="{FF2B5EF4-FFF2-40B4-BE49-F238E27FC236}">
                <a16:creationId xmlns:a16="http://schemas.microsoft.com/office/drawing/2014/main" id="{0B5DC419-F7BB-4F2E-8356-E115AC742E27}"/>
              </a:ext>
            </a:extLst>
          </p:cNvPr>
          <p:cNvGraphicFramePr>
            <a:graphicFrameLocks noGrp="1"/>
          </p:cNvGraphicFramePr>
          <p:nvPr>
            <p:extLst>
              <p:ext uri="{D42A27DB-BD31-4B8C-83A1-F6EECF244321}">
                <p14:modId xmlns:p14="http://schemas.microsoft.com/office/powerpoint/2010/main" val="2814437330"/>
              </p:ext>
            </p:extLst>
          </p:nvPr>
        </p:nvGraphicFramePr>
        <p:xfrm>
          <a:off x="165700" y="2187155"/>
          <a:ext cx="9509248" cy="3474720"/>
        </p:xfrm>
        <a:graphic>
          <a:graphicData uri="http://schemas.openxmlformats.org/drawingml/2006/table">
            <a:tbl>
              <a:tblPr firstRow="1" bandRow="1">
                <a:tableStyleId>{5C22544A-7EE6-4342-B048-85BDC9FD1C3A}</a:tableStyleId>
              </a:tblPr>
              <a:tblGrid>
                <a:gridCol w="1358464">
                  <a:extLst>
                    <a:ext uri="{9D8B030D-6E8A-4147-A177-3AD203B41FA5}">
                      <a16:colId xmlns:a16="http://schemas.microsoft.com/office/drawing/2014/main" val="2606679746"/>
                    </a:ext>
                  </a:extLst>
                </a:gridCol>
                <a:gridCol w="1358464">
                  <a:extLst>
                    <a:ext uri="{9D8B030D-6E8A-4147-A177-3AD203B41FA5}">
                      <a16:colId xmlns:a16="http://schemas.microsoft.com/office/drawing/2014/main" val="3800852773"/>
                    </a:ext>
                  </a:extLst>
                </a:gridCol>
                <a:gridCol w="1358464">
                  <a:extLst>
                    <a:ext uri="{9D8B030D-6E8A-4147-A177-3AD203B41FA5}">
                      <a16:colId xmlns:a16="http://schemas.microsoft.com/office/drawing/2014/main" val="490885426"/>
                    </a:ext>
                  </a:extLst>
                </a:gridCol>
                <a:gridCol w="1358464">
                  <a:extLst>
                    <a:ext uri="{9D8B030D-6E8A-4147-A177-3AD203B41FA5}">
                      <a16:colId xmlns:a16="http://schemas.microsoft.com/office/drawing/2014/main" val="2273665488"/>
                    </a:ext>
                  </a:extLst>
                </a:gridCol>
                <a:gridCol w="1358464">
                  <a:extLst>
                    <a:ext uri="{9D8B030D-6E8A-4147-A177-3AD203B41FA5}">
                      <a16:colId xmlns:a16="http://schemas.microsoft.com/office/drawing/2014/main" val="461962304"/>
                    </a:ext>
                  </a:extLst>
                </a:gridCol>
                <a:gridCol w="1358464">
                  <a:extLst>
                    <a:ext uri="{9D8B030D-6E8A-4147-A177-3AD203B41FA5}">
                      <a16:colId xmlns:a16="http://schemas.microsoft.com/office/drawing/2014/main" val="1441805966"/>
                    </a:ext>
                  </a:extLst>
                </a:gridCol>
                <a:gridCol w="1358464">
                  <a:extLst>
                    <a:ext uri="{9D8B030D-6E8A-4147-A177-3AD203B41FA5}">
                      <a16:colId xmlns:a16="http://schemas.microsoft.com/office/drawing/2014/main" val="1102115344"/>
                    </a:ext>
                  </a:extLst>
                </a:gridCol>
              </a:tblGrid>
              <a:tr h="359563">
                <a:tc gridSpan="7">
                  <a:txBody>
                    <a:bodyPr/>
                    <a:lstStyle/>
                    <a:p>
                      <a:pPr algn="ctr"/>
                      <a:r>
                        <a:rPr lang="en-GB" dirty="0"/>
                        <a:t>Sticky Knowledge &amp; Vocabulary</a:t>
                      </a:r>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extLst>
                  <a:ext uri="{0D108BD9-81ED-4DB2-BD59-A6C34878D82A}">
                    <a16:rowId xmlns:a16="http://schemas.microsoft.com/office/drawing/2014/main" val="3820405797"/>
                  </a:ext>
                </a:extLst>
              </a:tr>
              <a:tr h="1356975">
                <a:tc>
                  <a:txBody>
                    <a:bodyPr/>
                    <a:lstStyle/>
                    <a:p>
                      <a:pPr marL="171450" indent="-171450">
                        <a:buFont typeface="Arial" panose="020B0604020202020204" pitchFamily="34" charset="0"/>
                        <a:buChar char="•"/>
                      </a:pPr>
                      <a:r>
                        <a:rPr lang="en-GB" sz="1200" dirty="0"/>
                        <a:t>To know how to ask for help if  needed (Safe)</a:t>
                      </a:r>
                    </a:p>
                    <a:p>
                      <a:pPr marL="171450" indent="-171450">
                        <a:buFont typeface="Arial" panose="020B0604020202020204" pitchFamily="34" charset="0"/>
                        <a:buChar char="•"/>
                      </a:pPr>
                      <a:r>
                        <a:rPr lang="en-GB" sz="1200" dirty="0"/>
                        <a:t>We are all valuable as individuals and unique. </a:t>
                      </a:r>
                    </a:p>
                    <a:p>
                      <a:pPr marL="171450" indent="-171450">
                        <a:buFont typeface="Arial" panose="020B0604020202020204" pitchFamily="34" charset="0"/>
                        <a:buChar char="•"/>
                      </a:pPr>
                      <a:r>
                        <a:rPr lang="en-GB" sz="1200" dirty="0"/>
                        <a:t>We have our own likes/ dislikes.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Begin to know Zones of Regulation and what ‘tools’ can help in school.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understand we can have more than one emotion at a time.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learn the ‘Body Boundary’ song</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ask for a turn and solve small conflicts or express needs.</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be able to ask a friend to join in.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recognise everyone’s families are different, have different routines and traditions.</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know they are loved and belong. </a:t>
                      </a:r>
                    </a:p>
                  </a:txBody>
                  <a:tcPr/>
                </a:tc>
                <a:tc>
                  <a:txBody>
                    <a:bodyPr/>
                    <a:lstStyle/>
                    <a:p>
                      <a:pPr marL="171450" indent="-171450">
                        <a:buFont typeface="Arial" panose="020B0604020202020204" pitchFamily="34" charset="0"/>
                        <a:buChar char="•"/>
                      </a:pPr>
                      <a:r>
                        <a:rPr lang="en-GB" sz="1200" kern="1200" dirty="0">
                          <a:solidFill>
                            <a:schemeClr val="dk1"/>
                          </a:solidFill>
                          <a:effectLst/>
                          <a:latin typeface="+mn-lt"/>
                          <a:ea typeface="+mn-ea"/>
                          <a:cs typeface="+mn-cs"/>
                        </a:rPr>
                        <a:t>Know stories have a structure.</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Rhyming words sound the same at the end. </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To identify problems and solutions in stories. </a:t>
                      </a:r>
                      <a:endParaRPr lang="en-GB" sz="1200" kern="1200" dirty="0">
                        <a:solidFill>
                          <a:schemeClr val="dk1"/>
                        </a:solidFill>
                        <a:latin typeface="+mn-lt"/>
                        <a:ea typeface="+mn-ea"/>
                        <a:cs typeface="+mn-cs"/>
                      </a:endParaRP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plan ahead and produce a recognisable drawing.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begin to give meanings to their marks (passwords).</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use Tales Toolkit vocab.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show an ability to take on a role in imaginative play.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use newly introduced vocabulary in play.</a:t>
                      </a:r>
                    </a:p>
                  </a:txBody>
                  <a:tcPr/>
                </a:tc>
                <a:extLst>
                  <a:ext uri="{0D108BD9-81ED-4DB2-BD59-A6C34878D82A}">
                    <a16:rowId xmlns:a16="http://schemas.microsoft.com/office/drawing/2014/main" val="3140981001"/>
                  </a:ext>
                </a:extLst>
              </a:tr>
              <a:tr h="928876">
                <a:tc>
                  <a:txBody>
                    <a:bodyPr/>
                    <a:lstStyle/>
                    <a:p>
                      <a:pPr marL="171450" indent="-171450">
                        <a:buFont typeface="Arial" panose="020B0604020202020204" pitchFamily="34" charset="0"/>
                        <a:buChar char="•"/>
                      </a:pPr>
                      <a:r>
                        <a:rPr lang="en-GB" sz="1200" dirty="0"/>
                        <a:t>Unique </a:t>
                      </a:r>
                    </a:p>
                    <a:p>
                      <a:pPr marL="171450" indent="-171450">
                        <a:buFont typeface="Arial" panose="020B0604020202020204" pitchFamily="34" charset="0"/>
                        <a:buChar char="•"/>
                      </a:pPr>
                      <a:r>
                        <a:rPr lang="en-GB" sz="1200" dirty="0"/>
                        <a:t>Community</a:t>
                      </a:r>
                    </a:p>
                    <a:p>
                      <a:pPr marL="171450" indent="-171450">
                        <a:buFont typeface="Arial" panose="020B0604020202020204" pitchFamily="34" charset="0"/>
                        <a:buChar char="•"/>
                      </a:pPr>
                      <a:r>
                        <a:rPr lang="en-GB" sz="1200" dirty="0"/>
                        <a:t>Responsible </a:t>
                      </a:r>
                    </a:p>
                    <a:p>
                      <a:pPr marL="171450" indent="-171450">
                        <a:buFont typeface="Arial" panose="020B0604020202020204" pitchFamily="34" charset="0"/>
                        <a:buChar char="•"/>
                      </a:pPr>
                      <a:r>
                        <a:rPr lang="en-GB" sz="1200" dirty="0"/>
                        <a:t>Respectful </a:t>
                      </a:r>
                    </a:p>
                    <a:p>
                      <a:pPr marL="171450" indent="-171450">
                        <a:buFont typeface="Arial" panose="020B0604020202020204" pitchFamily="34" charset="0"/>
                        <a:buChar char="•"/>
                      </a:pPr>
                      <a:r>
                        <a:rPr lang="en-GB" sz="1200" dirty="0"/>
                        <a:t>Permission</a:t>
                      </a:r>
                    </a:p>
                    <a:p>
                      <a:pPr marL="171450" indent="-171450">
                        <a:buFont typeface="Arial" panose="020B0604020202020204" pitchFamily="34" charset="0"/>
                        <a:buChar char="•"/>
                      </a:pPr>
                      <a:r>
                        <a:rPr lang="en-GB" sz="1200" dirty="0"/>
                        <a:t>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Emotions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Kindness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Choices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Learning Pit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Boundary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Nervous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Confident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Routine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Unique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Relatives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Different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Traditions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Tales Toolkit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Problem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Solution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Positional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lang</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Character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Ensnare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Passcode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Transform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Passenger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Addition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Scaly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Horrid</a:t>
                      </a:r>
                    </a:p>
                  </a:txBody>
                  <a:tcPr/>
                </a:tc>
                <a:extLst>
                  <a:ext uri="{0D108BD9-81ED-4DB2-BD59-A6C34878D82A}">
                    <a16:rowId xmlns:a16="http://schemas.microsoft.com/office/drawing/2014/main" val="1444449442"/>
                  </a:ext>
                </a:extLst>
              </a:tr>
            </a:tbl>
          </a:graphicData>
        </a:graphic>
      </p:graphicFrame>
      <p:graphicFrame>
        <p:nvGraphicFramePr>
          <p:cNvPr id="18" name="Table 17">
            <a:extLst>
              <a:ext uri="{FF2B5EF4-FFF2-40B4-BE49-F238E27FC236}">
                <a16:creationId xmlns:a16="http://schemas.microsoft.com/office/drawing/2014/main" id="{726FB1E1-2AEE-4BAD-92E7-519A5F156D8A}"/>
              </a:ext>
            </a:extLst>
          </p:cNvPr>
          <p:cNvGraphicFramePr>
            <a:graphicFrameLocks noGrp="1"/>
          </p:cNvGraphicFramePr>
          <p:nvPr>
            <p:extLst>
              <p:ext uri="{D42A27DB-BD31-4B8C-83A1-F6EECF244321}">
                <p14:modId xmlns:p14="http://schemas.microsoft.com/office/powerpoint/2010/main" val="909761205"/>
              </p:ext>
            </p:extLst>
          </p:nvPr>
        </p:nvGraphicFramePr>
        <p:xfrm>
          <a:off x="167827" y="5275578"/>
          <a:ext cx="5456226" cy="1524000"/>
        </p:xfrm>
        <a:graphic>
          <a:graphicData uri="http://schemas.openxmlformats.org/drawingml/2006/table">
            <a:tbl>
              <a:tblPr firstRow="1" bandRow="1">
                <a:tableStyleId>{5C22544A-7EE6-4342-B048-85BDC9FD1C3A}</a:tableStyleId>
              </a:tblPr>
              <a:tblGrid>
                <a:gridCol w="5456226">
                  <a:extLst>
                    <a:ext uri="{9D8B030D-6E8A-4147-A177-3AD203B41FA5}">
                      <a16:colId xmlns:a16="http://schemas.microsoft.com/office/drawing/2014/main" val="2606679746"/>
                    </a:ext>
                  </a:extLst>
                </a:gridCol>
              </a:tblGrid>
              <a:tr h="234059">
                <a:tc>
                  <a:txBody>
                    <a:bodyPr/>
                    <a:lstStyle/>
                    <a:p>
                      <a:pPr algn="ctr"/>
                      <a:r>
                        <a:rPr lang="en-GB" dirty="0"/>
                        <a:t>Enquiry Questions </a:t>
                      </a:r>
                    </a:p>
                  </a:txBody>
                  <a:tcPr/>
                </a:tc>
                <a:extLst>
                  <a:ext uri="{0D108BD9-81ED-4DB2-BD59-A6C34878D82A}">
                    <a16:rowId xmlns:a16="http://schemas.microsoft.com/office/drawing/2014/main" val="3820405797"/>
                  </a:ext>
                </a:extLst>
              </a:tr>
              <a:tr h="756210">
                <a:tc>
                  <a:txBody>
                    <a:bodyPr/>
                    <a:lstStyle/>
                    <a:p>
                      <a:pPr marL="285750" indent="-285750">
                        <a:buFont typeface="Arial" panose="020B0604020202020204" pitchFamily="34" charset="0"/>
                        <a:buChar char="•"/>
                      </a:pPr>
                      <a:r>
                        <a:rPr lang="en-GB" sz="1400" dirty="0"/>
                        <a:t>What do I like and dislike? What makes me special?</a:t>
                      </a:r>
                    </a:p>
                    <a:p>
                      <a:pPr marL="285750" indent="-285750">
                        <a:buFont typeface="Arial" panose="020B0604020202020204" pitchFamily="34" charset="0"/>
                        <a:buChar char="•"/>
                      </a:pPr>
                      <a:r>
                        <a:rPr lang="en-GB" sz="1400" dirty="0"/>
                        <a:t>How are we the same/ different? Do all families look the same?</a:t>
                      </a:r>
                    </a:p>
                    <a:p>
                      <a:pPr marL="285750" indent="-285750">
                        <a:buFont typeface="Arial" panose="020B0604020202020204" pitchFamily="34" charset="0"/>
                        <a:buChar char="•"/>
                      </a:pPr>
                      <a:r>
                        <a:rPr lang="en-GB" sz="1400" dirty="0"/>
                        <a:t>How can we be good friends? </a:t>
                      </a:r>
                    </a:p>
                    <a:p>
                      <a:pPr marL="285750" indent="-285750">
                        <a:buFont typeface="Arial" panose="020B0604020202020204" pitchFamily="34" charset="0"/>
                        <a:buChar char="•"/>
                      </a:pPr>
                      <a:r>
                        <a:rPr lang="en-GB" sz="1400" dirty="0"/>
                        <a:t>What does safe/ responsible/respectful look like in our classroom?</a:t>
                      </a:r>
                    </a:p>
                    <a:p>
                      <a:pPr marL="285750" indent="-285750">
                        <a:buFont typeface="Arial" panose="020B0604020202020204" pitchFamily="34" charset="0"/>
                        <a:buChar char="•"/>
                      </a:pPr>
                      <a:r>
                        <a:rPr lang="en-GB" sz="1400" dirty="0"/>
                        <a:t>What helps us learn? What makes a good listener? </a:t>
                      </a:r>
                    </a:p>
                  </a:txBody>
                  <a:tcPr/>
                </a:tc>
                <a:extLst>
                  <a:ext uri="{0D108BD9-81ED-4DB2-BD59-A6C34878D82A}">
                    <a16:rowId xmlns:a16="http://schemas.microsoft.com/office/drawing/2014/main" val="3140981001"/>
                  </a:ext>
                </a:extLst>
              </a:tr>
            </a:tbl>
          </a:graphicData>
        </a:graphic>
      </p:graphicFrame>
      <p:graphicFrame>
        <p:nvGraphicFramePr>
          <p:cNvPr id="19" name="Table 18">
            <a:extLst>
              <a:ext uri="{FF2B5EF4-FFF2-40B4-BE49-F238E27FC236}">
                <a16:creationId xmlns:a16="http://schemas.microsoft.com/office/drawing/2014/main" id="{7C06D34F-CF14-4575-A46A-125AE38DDA61}"/>
              </a:ext>
            </a:extLst>
          </p:cNvPr>
          <p:cNvGraphicFramePr>
            <a:graphicFrameLocks noGrp="1"/>
          </p:cNvGraphicFramePr>
          <p:nvPr>
            <p:extLst>
              <p:ext uri="{D42A27DB-BD31-4B8C-83A1-F6EECF244321}">
                <p14:modId xmlns:p14="http://schemas.microsoft.com/office/powerpoint/2010/main" val="1228938192"/>
              </p:ext>
            </p:extLst>
          </p:nvPr>
        </p:nvGraphicFramePr>
        <p:xfrm>
          <a:off x="5747283" y="5294348"/>
          <a:ext cx="3923190" cy="1524000"/>
        </p:xfrm>
        <a:graphic>
          <a:graphicData uri="http://schemas.openxmlformats.org/drawingml/2006/table">
            <a:tbl>
              <a:tblPr firstRow="1" bandRow="1">
                <a:tableStyleId>{5C22544A-7EE6-4342-B048-85BDC9FD1C3A}</a:tableStyleId>
              </a:tblPr>
              <a:tblGrid>
                <a:gridCol w="3923190">
                  <a:extLst>
                    <a:ext uri="{9D8B030D-6E8A-4147-A177-3AD203B41FA5}">
                      <a16:colId xmlns:a16="http://schemas.microsoft.com/office/drawing/2014/main" val="2606679746"/>
                    </a:ext>
                  </a:extLst>
                </a:gridCol>
              </a:tblGrid>
              <a:tr h="340027">
                <a:tc>
                  <a:txBody>
                    <a:bodyPr/>
                    <a:lstStyle/>
                    <a:p>
                      <a:pPr algn="ctr"/>
                      <a:r>
                        <a:rPr lang="en-GB" dirty="0" err="1"/>
                        <a:t>Oracy</a:t>
                      </a:r>
                      <a:r>
                        <a:rPr lang="en-GB" dirty="0"/>
                        <a:t> Skills </a:t>
                      </a:r>
                    </a:p>
                  </a:txBody>
                  <a:tcPr/>
                </a:tc>
                <a:extLst>
                  <a:ext uri="{0D108BD9-81ED-4DB2-BD59-A6C34878D82A}">
                    <a16:rowId xmlns:a16="http://schemas.microsoft.com/office/drawing/2014/main" val="3820405797"/>
                  </a:ext>
                </a:extLst>
              </a:tr>
              <a:tr h="1089949">
                <a:tc>
                  <a:txBody>
                    <a:bodyPr/>
                    <a:lstStyle/>
                    <a:p>
                      <a:pPr marL="285750" indent="-285750">
                        <a:buFont typeface="Arial" panose="020B0604020202020204" pitchFamily="34" charset="0"/>
                        <a:buChar char="•"/>
                      </a:pPr>
                      <a:r>
                        <a:rPr lang="en-GB" sz="1400" dirty="0"/>
                        <a:t>To develop ‘Mr Potato Head’ Listening </a:t>
                      </a:r>
                    </a:p>
                    <a:p>
                      <a:pPr marL="285750" indent="-285750">
                        <a:buFont typeface="Arial" panose="020B0604020202020204" pitchFamily="34" charset="0"/>
                        <a:buChar char="•"/>
                      </a:pPr>
                      <a:r>
                        <a:rPr lang="en-GB" sz="1400" dirty="0"/>
                        <a:t>To be able to express their opinions using stem sentences ‘I like/ I think…. because…’</a:t>
                      </a:r>
                    </a:p>
                    <a:p>
                      <a:pPr marL="285750" indent="-285750">
                        <a:buFont typeface="Arial" panose="020B0604020202020204" pitchFamily="34" charset="0"/>
                        <a:buChar char="•"/>
                      </a:pPr>
                      <a:r>
                        <a:rPr lang="en-GB" sz="1400" dirty="0"/>
                        <a:t>To talk about their own family &amp; traditions.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t>Be able to recount a simple rhyme or story. </a:t>
                      </a:r>
                    </a:p>
                  </a:txBody>
                  <a:tcPr/>
                </a:tc>
                <a:extLst>
                  <a:ext uri="{0D108BD9-81ED-4DB2-BD59-A6C34878D82A}">
                    <a16:rowId xmlns:a16="http://schemas.microsoft.com/office/drawing/2014/main" val="3140981001"/>
                  </a:ext>
                </a:extLst>
              </a:tr>
            </a:tbl>
          </a:graphicData>
        </a:graphic>
      </p:graphicFrame>
      <p:pic>
        <p:nvPicPr>
          <p:cNvPr id="16" name="Image" descr="Image">
            <a:extLst>
              <a:ext uri="{FF2B5EF4-FFF2-40B4-BE49-F238E27FC236}">
                <a16:creationId xmlns:a16="http://schemas.microsoft.com/office/drawing/2014/main" id="{24026B11-F21E-4F27-BBF5-9A13E1E7E405}"/>
              </a:ext>
            </a:extLst>
          </p:cNvPr>
          <p:cNvPicPr>
            <a:picLocks noChangeAspect="1"/>
          </p:cNvPicPr>
          <p:nvPr/>
        </p:nvPicPr>
        <p:blipFill>
          <a:blip r:embed="rId2">
            <a:extLst/>
          </a:blip>
          <a:stretch>
            <a:fillRect/>
          </a:stretch>
        </p:blipFill>
        <p:spPr>
          <a:xfrm>
            <a:off x="33261" y="372295"/>
            <a:ext cx="1289633" cy="1147774"/>
          </a:xfrm>
          <a:prstGeom prst="rect">
            <a:avLst/>
          </a:prstGeom>
          <a:ln w="12700">
            <a:miter lim="400000"/>
          </a:ln>
        </p:spPr>
      </p:pic>
      <p:pic>
        <p:nvPicPr>
          <p:cNvPr id="17" name="Image" descr="Image">
            <a:extLst>
              <a:ext uri="{FF2B5EF4-FFF2-40B4-BE49-F238E27FC236}">
                <a16:creationId xmlns:a16="http://schemas.microsoft.com/office/drawing/2014/main" id="{13ED9ED6-CD8F-4D10-A201-4656D2F94E94}"/>
              </a:ext>
            </a:extLst>
          </p:cNvPr>
          <p:cNvPicPr>
            <a:picLocks noChangeAspect="1"/>
          </p:cNvPicPr>
          <p:nvPr/>
        </p:nvPicPr>
        <p:blipFill>
          <a:blip r:embed="rId3">
            <a:extLst/>
          </a:blip>
          <a:stretch>
            <a:fillRect/>
          </a:stretch>
        </p:blipFill>
        <p:spPr>
          <a:xfrm>
            <a:off x="576650" y="1235027"/>
            <a:ext cx="850556" cy="1014364"/>
          </a:xfrm>
          <a:prstGeom prst="rect">
            <a:avLst/>
          </a:prstGeom>
          <a:ln w="12700">
            <a:miter lim="400000"/>
          </a:ln>
        </p:spPr>
      </p:pic>
      <p:pic>
        <p:nvPicPr>
          <p:cNvPr id="5" name="Picture 4">
            <a:extLst>
              <a:ext uri="{FF2B5EF4-FFF2-40B4-BE49-F238E27FC236}">
                <a16:creationId xmlns:a16="http://schemas.microsoft.com/office/drawing/2014/main" id="{E8425323-1280-4896-97B6-F75C716EBCA7}"/>
              </a:ext>
            </a:extLst>
          </p:cNvPr>
          <p:cNvPicPr>
            <a:picLocks noChangeAspect="1"/>
          </p:cNvPicPr>
          <p:nvPr/>
        </p:nvPicPr>
        <p:blipFill>
          <a:blip r:embed="rId4"/>
          <a:stretch>
            <a:fillRect/>
          </a:stretch>
        </p:blipFill>
        <p:spPr>
          <a:xfrm>
            <a:off x="1681353" y="362240"/>
            <a:ext cx="1123862" cy="1147774"/>
          </a:xfrm>
          <a:prstGeom prst="rect">
            <a:avLst/>
          </a:prstGeom>
        </p:spPr>
      </p:pic>
      <p:pic>
        <p:nvPicPr>
          <p:cNvPr id="6" name="Picture 5">
            <a:extLst>
              <a:ext uri="{FF2B5EF4-FFF2-40B4-BE49-F238E27FC236}">
                <a16:creationId xmlns:a16="http://schemas.microsoft.com/office/drawing/2014/main" id="{77604BE3-28F8-4B49-B5CB-7AF39903C951}"/>
              </a:ext>
            </a:extLst>
          </p:cNvPr>
          <p:cNvPicPr>
            <a:picLocks noChangeAspect="1"/>
          </p:cNvPicPr>
          <p:nvPr/>
        </p:nvPicPr>
        <p:blipFill rotWithShape="1">
          <a:blip r:embed="rId5"/>
          <a:srcRect l="5748" t="3219"/>
          <a:stretch/>
        </p:blipFill>
        <p:spPr>
          <a:xfrm>
            <a:off x="1694851" y="1413031"/>
            <a:ext cx="1274618" cy="990269"/>
          </a:xfrm>
          <a:prstGeom prst="rect">
            <a:avLst/>
          </a:prstGeom>
        </p:spPr>
      </p:pic>
      <p:pic>
        <p:nvPicPr>
          <p:cNvPr id="10" name="Picture 9">
            <a:extLst>
              <a:ext uri="{FF2B5EF4-FFF2-40B4-BE49-F238E27FC236}">
                <a16:creationId xmlns:a16="http://schemas.microsoft.com/office/drawing/2014/main" id="{7A1B3406-26AF-4D70-959F-7778A35C6357}"/>
              </a:ext>
            </a:extLst>
          </p:cNvPr>
          <p:cNvPicPr>
            <a:picLocks noChangeAspect="1"/>
          </p:cNvPicPr>
          <p:nvPr/>
        </p:nvPicPr>
        <p:blipFill>
          <a:blip r:embed="rId6"/>
          <a:stretch>
            <a:fillRect/>
          </a:stretch>
        </p:blipFill>
        <p:spPr>
          <a:xfrm>
            <a:off x="4530673" y="782387"/>
            <a:ext cx="844653" cy="1147774"/>
          </a:xfrm>
          <a:prstGeom prst="rect">
            <a:avLst/>
          </a:prstGeom>
        </p:spPr>
      </p:pic>
      <p:pic>
        <p:nvPicPr>
          <p:cNvPr id="11" name="Picture 10">
            <a:extLst>
              <a:ext uri="{FF2B5EF4-FFF2-40B4-BE49-F238E27FC236}">
                <a16:creationId xmlns:a16="http://schemas.microsoft.com/office/drawing/2014/main" id="{4FF93868-98F0-49F0-8EFA-8017D3ACADF6}"/>
              </a:ext>
            </a:extLst>
          </p:cNvPr>
          <p:cNvPicPr>
            <a:picLocks noChangeAspect="1"/>
          </p:cNvPicPr>
          <p:nvPr/>
        </p:nvPicPr>
        <p:blipFill>
          <a:blip r:embed="rId7"/>
          <a:stretch>
            <a:fillRect/>
          </a:stretch>
        </p:blipFill>
        <p:spPr>
          <a:xfrm>
            <a:off x="3054659" y="828436"/>
            <a:ext cx="1124441" cy="1101725"/>
          </a:xfrm>
          <a:prstGeom prst="rect">
            <a:avLst/>
          </a:prstGeom>
        </p:spPr>
      </p:pic>
      <p:pic>
        <p:nvPicPr>
          <p:cNvPr id="12" name="Picture 11">
            <a:extLst>
              <a:ext uri="{FF2B5EF4-FFF2-40B4-BE49-F238E27FC236}">
                <a16:creationId xmlns:a16="http://schemas.microsoft.com/office/drawing/2014/main" id="{A929C09B-E737-4A68-A6AE-DDB5408EDDEE}"/>
              </a:ext>
            </a:extLst>
          </p:cNvPr>
          <p:cNvPicPr>
            <a:picLocks noChangeAspect="1"/>
          </p:cNvPicPr>
          <p:nvPr/>
        </p:nvPicPr>
        <p:blipFill>
          <a:blip r:embed="rId8"/>
          <a:stretch>
            <a:fillRect/>
          </a:stretch>
        </p:blipFill>
        <p:spPr>
          <a:xfrm>
            <a:off x="5747283" y="805313"/>
            <a:ext cx="1223086" cy="1181859"/>
          </a:xfrm>
          <a:prstGeom prst="rect">
            <a:avLst/>
          </a:prstGeom>
        </p:spPr>
      </p:pic>
      <p:pic>
        <p:nvPicPr>
          <p:cNvPr id="20" name="Picture 19">
            <a:extLst>
              <a:ext uri="{FF2B5EF4-FFF2-40B4-BE49-F238E27FC236}">
                <a16:creationId xmlns:a16="http://schemas.microsoft.com/office/drawing/2014/main" id="{815653A4-4A83-4538-A9D0-50F5A5A3E896}"/>
              </a:ext>
            </a:extLst>
          </p:cNvPr>
          <p:cNvPicPr>
            <a:picLocks noChangeAspect="1"/>
          </p:cNvPicPr>
          <p:nvPr/>
        </p:nvPicPr>
        <p:blipFill>
          <a:blip r:embed="rId9"/>
          <a:stretch>
            <a:fillRect/>
          </a:stretch>
        </p:blipFill>
        <p:spPr>
          <a:xfrm>
            <a:off x="7092715" y="852760"/>
            <a:ext cx="1160090" cy="1120542"/>
          </a:xfrm>
          <a:prstGeom prst="rect">
            <a:avLst/>
          </a:prstGeom>
        </p:spPr>
      </p:pic>
      <p:pic>
        <p:nvPicPr>
          <p:cNvPr id="21" name="Picture 20">
            <a:extLst>
              <a:ext uri="{FF2B5EF4-FFF2-40B4-BE49-F238E27FC236}">
                <a16:creationId xmlns:a16="http://schemas.microsoft.com/office/drawing/2014/main" id="{AFBE1E82-7AD3-4746-9BC6-7D4960DCA384}"/>
              </a:ext>
            </a:extLst>
          </p:cNvPr>
          <p:cNvPicPr>
            <a:picLocks noChangeAspect="1"/>
          </p:cNvPicPr>
          <p:nvPr/>
        </p:nvPicPr>
        <p:blipFill>
          <a:blip r:embed="rId10"/>
          <a:stretch>
            <a:fillRect/>
          </a:stretch>
        </p:blipFill>
        <p:spPr>
          <a:xfrm>
            <a:off x="8352234" y="910637"/>
            <a:ext cx="1283305" cy="1090119"/>
          </a:xfrm>
          <a:prstGeom prst="rect">
            <a:avLst/>
          </a:prstGeom>
        </p:spPr>
      </p:pic>
    </p:spTree>
    <p:extLst>
      <p:ext uri="{BB962C8B-B14F-4D97-AF65-F5344CB8AC3E}">
        <p14:creationId xmlns:p14="http://schemas.microsoft.com/office/powerpoint/2010/main" val="128053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83890" y="109057"/>
            <a:ext cx="9722840" cy="369332"/>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dirty="0">
                <a:latin typeface="Arial" panose="020B0604020202020204" pitchFamily="34" charset="0"/>
                <a:cs typeface="Arial" panose="020B0604020202020204" pitchFamily="34" charset="0"/>
              </a:rPr>
              <a:t>Skills </a:t>
            </a:r>
          </a:p>
        </p:txBody>
      </p:sp>
      <p:graphicFrame>
        <p:nvGraphicFramePr>
          <p:cNvPr id="6" name="Table 5">
            <a:extLst>
              <a:ext uri="{FF2B5EF4-FFF2-40B4-BE49-F238E27FC236}">
                <a16:creationId xmlns:a16="http://schemas.microsoft.com/office/drawing/2014/main" id="{0D0DBA9C-E502-4370-B4D7-F8280711F271}"/>
              </a:ext>
            </a:extLst>
          </p:cNvPr>
          <p:cNvGraphicFramePr>
            <a:graphicFrameLocks noGrp="1"/>
          </p:cNvGraphicFramePr>
          <p:nvPr>
            <p:extLst>
              <p:ext uri="{D42A27DB-BD31-4B8C-83A1-F6EECF244321}">
                <p14:modId xmlns:p14="http://schemas.microsoft.com/office/powerpoint/2010/main" val="1025440887"/>
              </p:ext>
            </p:extLst>
          </p:nvPr>
        </p:nvGraphicFramePr>
        <p:xfrm>
          <a:off x="172483" y="583775"/>
          <a:ext cx="4621190" cy="2297204"/>
        </p:xfrm>
        <a:graphic>
          <a:graphicData uri="http://schemas.openxmlformats.org/drawingml/2006/table">
            <a:tbl>
              <a:tblPr firstRow="1" bandRow="1">
                <a:tableStyleId>{5C22544A-7EE6-4342-B048-85BDC9FD1C3A}</a:tableStyleId>
              </a:tblPr>
              <a:tblGrid>
                <a:gridCol w="4621190">
                  <a:extLst>
                    <a:ext uri="{9D8B030D-6E8A-4147-A177-3AD203B41FA5}">
                      <a16:colId xmlns:a16="http://schemas.microsoft.com/office/drawing/2014/main" val="2606679746"/>
                    </a:ext>
                  </a:extLst>
                </a:gridCol>
              </a:tblGrid>
              <a:tr h="346595">
                <a:tc>
                  <a:txBody>
                    <a:bodyPr/>
                    <a:lstStyle/>
                    <a:p>
                      <a:pPr algn="ctr"/>
                      <a:r>
                        <a:rPr lang="en-GB" dirty="0"/>
                        <a:t>Personal, Social &amp; Emotional Development </a:t>
                      </a:r>
                    </a:p>
                  </a:txBody>
                  <a:tcPr/>
                </a:tc>
                <a:extLst>
                  <a:ext uri="{0D108BD9-81ED-4DB2-BD59-A6C34878D82A}">
                    <a16:rowId xmlns:a16="http://schemas.microsoft.com/office/drawing/2014/main" val="3820405797"/>
                  </a:ext>
                </a:extLst>
              </a:tr>
              <a:tr h="1931444">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Become familiar with how to meet their needs in the classroom; accessing snack when hungry, remembering to drink their water, getting their school dinner, washing their hands properly.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Become content to find comfort with one of the adults, knowing how they can ask for help.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show a sense of themselves by talking about what they have enjoyed in their new classroom or expressing dislikes.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Can explain what our Golden Values look like in our classroom and begin to follow them (linked to our Golden Values).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Can identify kindness and considerate behaviour of others. </a:t>
                      </a:r>
                      <a:endParaRPr lang="en-GB" dirty="0"/>
                    </a:p>
                  </a:txBody>
                  <a:tcPr/>
                </a:tc>
                <a:extLst>
                  <a:ext uri="{0D108BD9-81ED-4DB2-BD59-A6C34878D82A}">
                    <a16:rowId xmlns:a16="http://schemas.microsoft.com/office/drawing/2014/main" val="3140981001"/>
                  </a:ext>
                </a:extLst>
              </a:tr>
            </a:tbl>
          </a:graphicData>
        </a:graphic>
      </p:graphicFrame>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1245134487"/>
              </p:ext>
            </p:extLst>
          </p:nvPr>
        </p:nvGraphicFramePr>
        <p:xfrm>
          <a:off x="5112328" y="569294"/>
          <a:ext cx="4621190" cy="2311685"/>
        </p:xfrm>
        <a:graphic>
          <a:graphicData uri="http://schemas.openxmlformats.org/drawingml/2006/table">
            <a:tbl>
              <a:tblPr firstRow="1" bandRow="1">
                <a:tableStyleId>{5C22544A-7EE6-4342-B048-85BDC9FD1C3A}</a:tableStyleId>
              </a:tblPr>
              <a:tblGrid>
                <a:gridCol w="4621190">
                  <a:extLst>
                    <a:ext uri="{9D8B030D-6E8A-4147-A177-3AD203B41FA5}">
                      <a16:colId xmlns:a16="http://schemas.microsoft.com/office/drawing/2014/main" val="2606679746"/>
                    </a:ext>
                  </a:extLst>
                </a:gridCol>
              </a:tblGrid>
              <a:tr h="391445">
                <a:tc>
                  <a:txBody>
                    <a:bodyPr/>
                    <a:lstStyle/>
                    <a:p>
                      <a:pPr algn="ctr"/>
                      <a:r>
                        <a:rPr lang="en-GB" dirty="0"/>
                        <a:t>Physical Development </a:t>
                      </a:r>
                    </a:p>
                  </a:txBody>
                  <a:tcPr/>
                </a:tc>
                <a:extLst>
                  <a:ext uri="{0D108BD9-81ED-4DB2-BD59-A6C34878D82A}">
                    <a16:rowId xmlns:a16="http://schemas.microsoft.com/office/drawing/2014/main" val="3820405797"/>
                  </a:ext>
                </a:extLst>
              </a:tr>
              <a:tr h="190682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move confidently, negotiate space and show an awareness of others in the Reception garden and large playground.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develop core strength and begin learning our ‘animal poses’ – meerkat, strong bear, lying lizard and penguin.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Continue to develop their small motor skills so that they can use a range of tools competently, safely, and confidently </a:t>
                      </a:r>
                      <a:r>
                        <a:rPr lang="en-GB" sz="1200" kern="1200" dirty="0" err="1">
                          <a:solidFill>
                            <a:schemeClr val="dk1"/>
                          </a:solidFill>
                          <a:latin typeface="+mn-lt"/>
                          <a:ea typeface="+mn-ea"/>
                          <a:cs typeface="+mn-cs"/>
                        </a:rPr>
                        <a:t>e.g</a:t>
                      </a:r>
                      <a:r>
                        <a:rPr lang="en-GB" sz="1200" kern="1200" dirty="0">
                          <a:solidFill>
                            <a:schemeClr val="dk1"/>
                          </a:solidFill>
                          <a:latin typeface="+mn-lt"/>
                          <a:ea typeface="+mn-ea"/>
                          <a:cs typeface="+mn-cs"/>
                        </a:rPr>
                        <a:t> using their own knife and fork, being able to use a paintbrush, can take lids of pens and do up their own zips or </a:t>
                      </a:r>
                      <a:r>
                        <a:rPr lang="en-GB" sz="1200" kern="1200" dirty="0" err="1">
                          <a:solidFill>
                            <a:schemeClr val="dk1"/>
                          </a:solidFill>
                          <a:latin typeface="+mn-lt"/>
                          <a:ea typeface="+mn-ea"/>
                          <a:cs typeface="+mn-cs"/>
                        </a:rPr>
                        <a:t>velcro</a:t>
                      </a:r>
                      <a:r>
                        <a:rPr lang="en-GB" sz="1200" kern="1200" dirty="0">
                          <a:solidFill>
                            <a:schemeClr val="dk1"/>
                          </a:solidFill>
                          <a:latin typeface="+mn-lt"/>
                          <a:ea typeface="+mn-ea"/>
                          <a:cs typeface="+mn-cs"/>
                        </a:rPr>
                        <a:t> shoes.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Start to learn how to hold their pens/ pencils correctly using our Kinetic Letters ‘3 Friends Hold’ song. </a:t>
                      </a:r>
                    </a:p>
                  </a:txBody>
                  <a:tcPr/>
                </a:tc>
                <a:extLst>
                  <a:ext uri="{0D108BD9-81ED-4DB2-BD59-A6C34878D82A}">
                    <a16:rowId xmlns:a16="http://schemas.microsoft.com/office/drawing/2014/main" val="3140981001"/>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3220287850"/>
              </p:ext>
            </p:extLst>
          </p:nvPr>
        </p:nvGraphicFramePr>
        <p:xfrm>
          <a:off x="164792" y="2951338"/>
          <a:ext cx="9561035" cy="1737360"/>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339827">
                <a:tc>
                  <a:txBody>
                    <a:bodyPr/>
                    <a:lstStyle/>
                    <a:p>
                      <a:pPr algn="ctr"/>
                      <a:r>
                        <a:rPr lang="en-GB" dirty="0"/>
                        <a:t>Communication &amp; Language </a:t>
                      </a:r>
                    </a:p>
                  </a:txBody>
                  <a:tcPr/>
                </a:tc>
                <a:extLst>
                  <a:ext uri="{0D108BD9-81ED-4DB2-BD59-A6C34878D82A}">
                    <a16:rowId xmlns:a16="http://schemas.microsoft.com/office/drawing/2014/main" val="3820405797"/>
                  </a:ext>
                </a:extLst>
              </a:tr>
              <a:tr h="129447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communicate with the adults in the classroom to make their feelings known – begin to use ‘Zones of Regulation’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Ask their friend’s questions to find out more information or keep play going </a:t>
                      </a:r>
                      <a:r>
                        <a:rPr lang="en-GB" sz="1200" kern="1200" dirty="0" err="1">
                          <a:solidFill>
                            <a:schemeClr val="dk1"/>
                          </a:solidFill>
                          <a:latin typeface="+mn-lt"/>
                          <a:ea typeface="+mn-ea"/>
                          <a:cs typeface="+mn-cs"/>
                        </a:rPr>
                        <a:t>inc.</a:t>
                      </a:r>
                      <a:r>
                        <a:rPr lang="en-GB" sz="1200" kern="1200" dirty="0">
                          <a:solidFill>
                            <a:schemeClr val="dk1"/>
                          </a:solidFill>
                          <a:latin typeface="+mn-lt"/>
                          <a:ea typeface="+mn-ea"/>
                          <a:cs typeface="+mn-cs"/>
                        </a:rPr>
                        <a:t> Please can I play too? When you’re finished can I have a turn?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 to use prompts, visuals and the ‘Body Boundary’ song to express their feelings to friends, help advocate for themselves and sort conflicts.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Learn our ‘Mr Potato Head’ listening song and be able to work towards showing these skills during short carpet inputs.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Talk about their new classroom/ school and compare it to other places using new learnt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Sing up to 8 Nursery Rhymes as part of a small group. </a:t>
                      </a:r>
                    </a:p>
                    <a:p>
                      <a:pPr marL="171450" indent="-171450">
                        <a:buFont typeface="Arial" panose="020B0604020202020204" pitchFamily="34" charset="0"/>
                        <a:buChar char="•"/>
                      </a:pPr>
                      <a:r>
                        <a:rPr lang="en-GB" sz="1200" kern="1200" dirty="0">
                          <a:solidFill>
                            <a:schemeClr val="dk1"/>
                          </a:solidFill>
                          <a:latin typeface="+mn-lt"/>
                          <a:ea typeface="+mn-ea"/>
                          <a:cs typeface="+mn-cs"/>
                        </a:rPr>
                        <a:t>Be able to link events in a story to their own experiences. </a:t>
                      </a:r>
                      <a:endParaRPr lang="en-GB" dirty="0"/>
                    </a:p>
                  </a:txBody>
                  <a:tcPr/>
                </a:tc>
                <a:extLst>
                  <a:ext uri="{0D108BD9-81ED-4DB2-BD59-A6C34878D82A}">
                    <a16:rowId xmlns:a16="http://schemas.microsoft.com/office/drawing/2014/main" val="3140981001"/>
                  </a:ext>
                </a:extLst>
              </a:tr>
            </a:tbl>
          </a:graphicData>
        </a:graphic>
      </p:graphicFrame>
      <p:graphicFrame>
        <p:nvGraphicFramePr>
          <p:cNvPr id="9" name="Table 8">
            <a:extLst>
              <a:ext uri="{FF2B5EF4-FFF2-40B4-BE49-F238E27FC236}">
                <a16:creationId xmlns:a16="http://schemas.microsoft.com/office/drawing/2014/main" id="{509688A5-D557-417F-AB33-3C9C9072E21B}"/>
              </a:ext>
            </a:extLst>
          </p:cNvPr>
          <p:cNvGraphicFramePr>
            <a:graphicFrameLocks noGrp="1"/>
          </p:cNvGraphicFramePr>
          <p:nvPr>
            <p:extLst>
              <p:ext uri="{D42A27DB-BD31-4B8C-83A1-F6EECF244321}">
                <p14:modId xmlns:p14="http://schemas.microsoft.com/office/powerpoint/2010/main" val="2224091421"/>
              </p:ext>
            </p:extLst>
          </p:nvPr>
        </p:nvGraphicFramePr>
        <p:xfrm>
          <a:off x="180173" y="4688698"/>
          <a:ext cx="9561035" cy="2103120"/>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281800">
                <a:tc>
                  <a:txBody>
                    <a:bodyPr/>
                    <a:lstStyle/>
                    <a:p>
                      <a:pPr algn="ctr"/>
                      <a:r>
                        <a:rPr lang="en-GB" dirty="0"/>
                        <a:t>Other Areas</a:t>
                      </a:r>
                    </a:p>
                  </a:txBody>
                  <a:tcPr/>
                </a:tc>
                <a:extLst>
                  <a:ext uri="{0D108BD9-81ED-4DB2-BD59-A6C34878D82A}">
                    <a16:rowId xmlns:a16="http://schemas.microsoft.com/office/drawing/2014/main" val="3820405797"/>
                  </a:ext>
                </a:extLst>
              </a:tr>
              <a:tr h="129447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confident to make marks for a purpose in their play, giving consistent descriptions about what the meanings of the marks are. These may include some recognisable letters including ones from their name (they may not be the correct sounds yet).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 to recognise their name and attempt to copy it.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match objects using the stem sentences ‘??? Is the same as ???, they match because ???’ .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identify things that do or do not belong to a set of objects.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Identify circle and triangle and link to the numbers 1 and 3.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Start to learn the numbers 1-5 in context including subitising (recognising without counting).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be able to talk about and respect what makes us the same/ different. Recognise that families are all different and we belong to our family, class and school community. </a:t>
                      </a:r>
                    </a:p>
                  </a:txBody>
                  <a:tcPr/>
                </a:tc>
                <a:extLst>
                  <a:ext uri="{0D108BD9-81ED-4DB2-BD59-A6C34878D82A}">
                    <a16:rowId xmlns:a16="http://schemas.microsoft.com/office/drawing/2014/main" val="3140981001"/>
                  </a:ext>
                </a:extLst>
              </a:tr>
            </a:tbl>
          </a:graphicData>
        </a:graphic>
      </p:graphicFrame>
      <p:pic>
        <p:nvPicPr>
          <p:cNvPr id="2" name="Picture 1">
            <a:extLst>
              <a:ext uri="{FF2B5EF4-FFF2-40B4-BE49-F238E27FC236}">
                <a16:creationId xmlns:a16="http://schemas.microsoft.com/office/drawing/2014/main" id="{94E311CB-EC05-421E-B1AE-823722E0EF06}"/>
              </a:ext>
            </a:extLst>
          </p:cNvPr>
          <p:cNvPicPr>
            <a:picLocks noChangeAspect="1"/>
          </p:cNvPicPr>
          <p:nvPr/>
        </p:nvPicPr>
        <p:blipFill>
          <a:blip r:embed="rId2"/>
          <a:stretch>
            <a:fillRect/>
          </a:stretch>
        </p:blipFill>
        <p:spPr>
          <a:xfrm>
            <a:off x="8549409" y="2493306"/>
            <a:ext cx="959989" cy="845705"/>
          </a:xfrm>
          <a:prstGeom prst="rect">
            <a:avLst/>
          </a:prstGeom>
        </p:spPr>
      </p:pic>
    </p:spTree>
    <p:extLst>
      <p:ext uri="{BB962C8B-B14F-4D97-AF65-F5344CB8AC3E}">
        <p14:creationId xmlns:p14="http://schemas.microsoft.com/office/powerpoint/2010/main" val="8065550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5802</TotalTime>
  <Words>879</Words>
  <Application>Microsoft Office PowerPoint</Application>
  <PresentationFormat>A4 Paper (210x297 mm)</PresentationFormat>
  <Paragraphs>92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Jackie Clapton</cp:lastModifiedBy>
  <cp:revision>155</cp:revision>
  <cp:lastPrinted>2017-10-30T10:21:12Z</cp:lastPrinted>
  <dcterms:created xsi:type="dcterms:W3CDTF">2017-10-15T20:56:30Z</dcterms:created>
  <dcterms:modified xsi:type="dcterms:W3CDTF">2025-10-05T09:47:33Z</dcterms:modified>
</cp:coreProperties>
</file>