
<file path=[Content_Types].xml><?xml version="1.0" encoding="utf-8"?>
<Types xmlns="http://schemas.openxmlformats.org/package/2006/content-types">
  <Default Extension="png" ContentType="image/png"/>
  <Default Extension="svg" ContentType="image/svg+xml"/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4995" autoAdjust="0"/>
    <p:restoredTop sz="94660"/>
  </p:normalViewPr>
  <p:slideViewPr>
    <p:cSldViewPr snapToGrid="0">
      <p:cViewPr varScale="1">
        <p:scale>
          <a:sx n="88" d="100"/>
          <a:sy n="88" d="100"/>
        </p:scale>
        <p:origin x="494" y="67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slide" Target="slides/slide2.xml"/><Relationship Id="rId7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heme" Target="theme/theme1.xml"/><Relationship Id="rId5" Type="http://schemas.openxmlformats.org/officeDocument/2006/relationships/viewProps" Target="viewProps.xml"/><Relationship Id="rId4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543E44A-DE1C-416D-B484-D7A3B6E8DDB7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CB8BF013-E77F-4380-9847-672969C5113E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58749BAD-1E0E-4112-8C91-6AA6E98DDEE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4C3000F-56B7-42C5-9923-EAC329592982}" type="datetimeFigureOut">
              <a:rPr lang="en-GB" smtClean="0"/>
              <a:t>24/09/2024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463E792B-EB63-4CA3-AE4B-7A5979010D8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C1D3CA65-BA3E-4656-B837-FCA1A8F1315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DC45389-28F8-4AF2-AC0A-0ADAF4BDF11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079205682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5BE3B95-06BB-47FD-A15E-7C30F3D9FAF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2483CF8B-98BF-4198-BA4A-0390C5BCCC56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4096E212-170E-45A4-B8E5-956D9196505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4C3000F-56B7-42C5-9923-EAC329592982}" type="datetimeFigureOut">
              <a:rPr lang="en-GB" smtClean="0"/>
              <a:t>24/09/2024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D3825688-F5CB-4992-AF30-9D0A2E42EF0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3754B1CC-9730-4DE0-BCBB-6E31D34E625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DC45389-28F8-4AF2-AC0A-0ADAF4BDF11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098698647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DA1E1EF-4323-4F84-83B1-44454081667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E8F20BC6-A0B5-49F0-B02F-4072B0E11B65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3138910D-90A5-480A-9FA4-B6C1160A840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4C3000F-56B7-42C5-9923-EAC329592982}" type="datetimeFigureOut">
              <a:rPr lang="en-GB" smtClean="0"/>
              <a:t>24/09/2024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2E402C44-82AA-4067-A639-88AC0B1E438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0AAFD83F-E26B-4866-8FFA-DF71D9081E8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DC45389-28F8-4AF2-AC0A-0ADAF4BDF11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239453676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63DA045-E835-49B4-8215-11B518E9D09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550BE9DB-642C-4D8F-B60A-E458B6FD8524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AF074C2D-9527-4EB3-94E5-A61CAFA7D83A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194F221A-A981-4057-A5ED-6ED2D76742F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4C3000F-56B7-42C5-9923-EAC329592982}" type="datetimeFigureOut">
              <a:rPr lang="en-GB" smtClean="0"/>
              <a:t>24/09/2024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3694F5BD-A284-426B-B129-63FCEA8100D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CDF65601-864F-4269-95D5-2B4BB255507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DC45389-28F8-4AF2-AC0A-0ADAF4BDF11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052150046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CCD364C-D377-44E7-8190-1312E02C858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9F19B65A-C50A-4A10-97C6-FCAD7382E28C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664C5AB0-755F-4C72-9A99-D8B3507951CA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90BC8381-6142-4ACF-9C92-14FB0C0FBD51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6EEA1A46-59E6-4091-B57F-683A805F837C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081D9B4A-1D43-4048-B6A7-F17248595F0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4C3000F-56B7-42C5-9923-EAC329592982}" type="datetimeFigureOut">
              <a:rPr lang="en-GB" smtClean="0"/>
              <a:t>24/09/2024</a:t>
            </a:fld>
            <a:endParaRPr lang="en-GB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897D5345-741A-4221-BB7C-137E4AF6E7B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87CCB212-F126-4254-9B35-54AF8809D9F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DC45389-28F8-4AF2-AC0A-0ADAF4BDF11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985117833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7DDAD41-E1CE-4234-9397-339944151D5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F02A5EF8-C665-4476-AE1F-990F8353C36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4C3000F-56B7-42C5-9923-EAC329592982}" type="datetimeFigureOut">
              <a:rPr lang="en-GB" smtClean="0"/>
              <a:t>24/09/2024</a:t>
            </a:fld>
            <a:endParaRPr lang="en-GB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6706BFD2-7CA5-4B3F-BFC4-254ABBE5E1E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E68E1E1E-47C3-48DE-A8DC-2BA4531A375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DC45389-28F8-4AF2-AC0A-0ADAF4BDF11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591446741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56596641-09E4-4223-A06E-8B53C2C810A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4C3000F-56B7-42C5-9923-EAC329592982}" type="datetimeFigureOut">
              <a:rPr lang="en-GB" smtClean="0"/>
              <a:t>24/09/2024</a:t>
            </a:fld>
            <a:endParaRPr lang="en-GB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2ED9BA3E-9DAC-445F-BAF3-722BCFC0BD4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C5A9E214-7578-4BE4-A635-034BF19ABE4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DC45389-28F8-4AF2-AC0A-0ADAF4BDF11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635061529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7A74D6A-8713-4DDC-8D52-F72368A1D68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9F9D5D99-19D4-466D-A546-7D9D1F7232A6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02AF2ADB-A9B1-4406-995B-955A394F0A47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5FADF5D4-ADA4-40C3-B098-F949A61F71F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4C3000F-56B7-42C5-9923-EAC329592982}" type="datetimeFigureOut">
              <a:rPr lang="en-GB" smtClean="0"/>
              <a:t>24/09/2024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738A6B4B-A0CA-4003-ABF5-CEE4275DBBB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0D3EF0FC-AB01-4FBC-8107-F36568C83FC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DC45389-28F8-4AF2-AC0A-0ADAF4BDF11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197556785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F01BA87-E90E-474B-827C-F75EE669F4D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68E419C6-2926-44D3-8225-042D0D817940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C47659AD-9C38-4671-91AC-EE038F2E7C32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815938B2-F840-42B4-AE8F-EF5C983E7D1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4C3000F-56B7-42C5-9923-EAC329592982}" type="datetimeFigureOut">
              <a:rPr lang="en-GB" smtClean="0"/>
              <a:t>24/09/2024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C3370727-1C97-40F8-9F74-A54B7DDD017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4AFDBA04-72EF-4E84-BD6E-5F0CF1EE403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DC45389-28F8-4AF2-AC0A-0ADAF4BDF11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384868492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D907023-E0D2-4B7C-A4B5-D2192C8C01F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7798DED1-8B7C-42E0-AE9C-B0F54103FB2D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0BEF844D-DFB8-4A10-A17B-87E3CCA113B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4C3000F-56B7-42C5-9923-EAC329592982}" type="datetimeFigureOut">
              <a:rPr lang="en-GB" smtClean="0"/>
              <a:t>24/09/2024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DB7922A9-6511-46ED-8CAF-2AA190528AD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39E9855C-2E7C-4C80-8F50-BAA0B4BC818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DC45389-28F8-4AF2-AC0A-0ADAF4BDF11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613565690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CD80362F-EC74-4D1B-8AE3-AAAD98EB187A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B587C7AA-D916-4FF3-86DC-3CF11A0F3DE6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A07C18C1-0C42-46CD-ADF8-25CA0AF44E1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4C3000F-56B7-42C5-9923-EAC329592982}" type="datetimeFigureOut">
              <a:rPr lang="en-GB" smtClean="0"/>
              <a:t>24/09/2024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3EE790CD-ADC5-4FB1-A778-AB304727005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33BFC482-D16B-4C8E-9560-5FB4F73A52A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DC45389-28F8-4AF2-AC0A-0ADAF4BDF11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42691872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3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445253BE-5704-4A69-89BD-608186AC9A5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64438525-FDFB-48B3-B3B6-6EFC14AF80FF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FC71D4F6-AC34-4841-B383-D743088C29E5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4C3000F-56B7-42C5-9923-EAC329592982}" type="datetimeFigureOut">
              <a:rPr lang="en-GB" smtClean="0"/>
              <a:t>24/09/2024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B4BD8F01-6018-441D-BA38-7FC843A0D99F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15166A7B-D2E9-4727-9D41-06B32A2EBBD9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DC45389-28F8-4AF2-AC0A-0ADAF4BDF11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23990010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8.png"/><Relationship Id="rId13" Type="http://schemas.openxmlformats.org/officeDocument/2006/relationships/image" Target="../media/image13.png"/><Relationship Id="rId3" Type="http://schemas.openxmlformats.org/officeDocument/2006/relationships/image" Target="../media/image3.png"/><Relationship Id="rId7" Type="http://schemas.openxmlformats.org/officeDocument/2006/relationships/image" Target="../media/image7.png"/><Relationship Id="rId12" Type="http://schemas.openxmlformats.org/officeDocument/2006/relationships/image" Target="../media/image12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6.png"/><Relationship Id="rId11" Type="http://schemas.openxmlformats.org/officeDocument/2006/relationships/image" Target="../media/image11.png"/><Relationship Id="rId5" Type="http://schemas.openxmlformats.org/officeDocument/2006/relationships/image" Target="../media/image5.png"/><Relationship Id="rId10" Type="http://schemas.openxmlformats.org/officeDocument/2006/relationships/image" Target="../media/image10.svg"/><Relationship Id="rId4" Type="http://schemas.openxmlformats.org/officeDocument/2006/relationships/image" Target="../media/image4.png"/><Relationship Id="rId9" Type="http://schemas.openxmlformats.org/officeDocument/2006/relationships/image" Target="../media/image9.png"/><Relationship Id="rId14" Type="http://schemas.openxmlformats.org/officeDocument/2006/relationships/image" Target="../media/image14.png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>
            <a:extLst>
              <a:ext uri="{FF2B5EF4-FFF2-40B4-BE49-F238E27FC236}">
                <a16:creationId xmlns:a16="http://schemas.microsoft.com/office/drawing/2014/main" id="{B5E87B57-21E3-436E-AAB5-3B764BFA8D71}"/>
              </a:ext>
            </a:extLst>
          </p:cNvPr>
          <p:cNvSpPr txBox="1"/>
          <p:nvPr/>
        </p:nvSpPr>
        <p:spPr>
          <a:xfrm>
            <a:off x="1322686" y="109057"/>
            <a:ext cx="3119818" cy="369332"/>
          </a:xfrm>
          <a:prstGeom prst="rect">
            <a:avLst/>
          </a:prstGeom>
          <a:solidFill>
            <a:schemeClr val="accent1">
              <a:lumMod val="60000"/>
              <a:lumOff val="40000"/>
            </a:schemeClr>
          </a:solidFill>
          <a:ln w="57150" cmpd="dbl">
            <a:solidFill>
              <a:srgbClr val="00B0F0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en-GB" dirty="0">
                <a:solidFill>
                  <a:schemeClr val="bg1"/>
                </a:solidFill>
                <a:latin typeface="Twinkl Cursive Looped" panose="02000000000000000000" pitchFamily="2" charset="0"/>
                <a:cs typeface="Arial" panose="020B0604020202020204" pitchFamily="34" charset="0"/>
              </a:rPr>
              <a:t>Theme: Life at Sea</a:t>
            </a: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FBD37A5C-4A5E-4EE2-BF30-F47866CFBCEB}"/>
              </a:ext>
            </a:extLst>
          </p:cNvPr>
          <p:cNvSpPr txBox="1"/>
          <p:nvPr/>
        </p:nvSpPr>
        <p:spPr>
          <a:xfrm>
            <a:off x="224467" y="111207"/>
            <a:ext cx="913546" cy="369332"/>
          </a:xfrm>
          <a:prstGeom prst="rect">
            <a:avLst/>
          </a:prstGeom>
          <a:solidFill>
            <a:schemeClr val="accent1">
              <a:lumMod val="60000"/>
              <a:lumOff val="40000"/>
            </a:schemeClr>
          </a:solidFill>
          <a:ln w="57150" cap="flat" cmpd="dbl">
            <a:solidFill>
              <a:srgbClr val="7030A0"/>
            </a:solidFill>
            <a:round/>
          </a:ln>
        </p:spPr>
        <p:txBody>
          <a:bodyPr wrap="square" rtlCol="0">
            <a:spAutoFit/>
          </a:bodyPr>
          <a:lstStyle/>
          <a:p>
            <a:pPr algn="ctr"/>
            <a:r>
              <a:rPr lang="en-GB" dirty="0">
                <a:solidFill>
                  <a:schemeClr val="bg1"/>
                </a:solidFill>
                <a:latin typeface="Twinkl Cursive Looped" panose="02000000000000000000" pitchFamily="2" charset="0"/>
                <a:cs typeface="Arial" panose="020B0604020202020204" pitchFamily="34" charset="0"/>
              </a:rPr>
              <a:t>Year 2</a:t>
            </a:r>
          </a:p>
        </p:txBody>
      </p:sp>
      <p:graphicFrame>
        <p:nvGraphicFramePr>
          <p:cNvPr id="6" name="Table 5">
            <a:extLst>
              <a:ext uri="{FF2B5EF4-FFF2-40B4-BE49-F238E27FC236}">
                <a16:creationId xmlns:a16="http://schemas.microsoft.com/office/drawing/2014/main" id="{60C6B13B-C799-47FA-90B1-B8B0EC3163D0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163943373"/>
              </p:ext>
            </p:extLst>
          </p:nvPr>
        </p:nvGraphicFramePr>
        <p:xfrm>
          <a:off x="645596" y="730661"/>
          <a:ext cx="5287339" cy="3550920"/>
        </p:xfrm>
        <a:graphic>
          <a:graphicData uri="http://schemas.openxmlformats.org/drawingml/2006/table">
            <a:tbl>
              <a:tblPr firstRow="1" bandRow="1">
                <a:tableStyleId>{327F97BB-C833-4FB7-BDE5-3F7075034690}</a:tableStyleId>
              </a:tblPr>
              <a:tblGrid>
                <a:gridCol w="5287339">
                  <a:extLst>
                    <a:ext uri="{9D8B030D-6E8A-4147-A177-3AD203B41FA5}">
                      <a16:colId xmlns:a16="http://schemas.microsoft.com/office/drawing/2014/main" val="1819816150"/>
                    </a:ext>
                  </a:extLst>
                </a:gridCol>
              </a:tblGrid>
              <a:tr h="301447">
                <a:tc>
                  <a:txBody>
                    <a:bodyPr/>
                    <a:lstStyle/>
                    <a:p>
                      <a:pPr algn="ctr"/>
                      <a:r>
                        <a:rPr lang="en-GB" sz="1700" dirty="0"/>
                        <a:t>Key Vocabulary</a:t>
                      </a:r>
                      <a:endParaRPr lang="en-GB" sz="1700" b="1" dirty="0">
                        <a:solidFill>
                          <a:schemeClr val="bg1"/>
                        </a:solidFill>
                        <a:latin typeface="Twinkl Cursive Looped" panose="02000000000000000000" pitchFamily="2" charset="0"/>
                        <a:cs typeface="Arial" panose="020B0604020202020204" pitchFamily="34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68058538"/>
                  </a:ext>
                </a:extLst>
              </a:tr>
              <a:tr h="2975153">
                <a:tc>
                  <a:txBody>
                    <a:bodyPr/>
                    <a:lstStyle/>
                    <a:p>
                      <a:pPr algn="ctr"/>
                      <a:endParaRPr lang="en-GB" sz="1700" b="1" dirty="0">
                        <a:solidFill>
                          <a:schemeClr val="bg1"/>
                        </a:solidFill>
                        <a:latin typeface="Twinkl Cursive Looped" panose="02000000000000000000" pitchFamily="2" charset="0"/>
                        <a:cs typeface="Arial" panose="020B0604020202020204" pitchFamily="34" charset="0"/>
                      </a:endParaRPr>
                    </a:p>
                    <a:p>
                      <a:pPr algn="ctr"/>
                      <a:endParaRPr lang="en-GB" sz="1700" b="1" dirty="0">
                        <a:solidFill>
                          <a:schemeClr val="bg1"/>
                        </a:solidFill>
                        <a:latin typeface="Twinkl Cursive Looped" panose="02000000000000000000" pitchFamily="2" charset="0"/>
                        <a:cs typeface="Arial" panose="020B0604020202020204" pitchFamily="34" charset="0"/>
                      </a:endParaRPr>
                    </a:p>
                    <a:p>
                      <a:pPr algn="ctr"/>
                      <a:endParaRPr lang="en-GB" sz="1700" b="1" dirty="0">
                        <a:solidFill>
                          <a:schemeClr val="bg1"/>
                        </a:solidFill>
                        <a:latin typeface="Twinkl Cursive Looped" panose="02000000000000000000" pitchFamily="2" charset="0"/>
                        <a:cs typeface="Arial" panose="020B0604020202020204" pitchFamily="34" charset="0"/>
                      </a:endParaRPr>
                    </a:p>
                    <a:p>
                      <a:pPr algn="ctr"/>
                      <a:endParaRPr lang="en-GB" sz="1700" b="1" dirty="0">
                        <a:solidFill>
                          <a:schemeClr val="bg1"/>
                        </a:solidFill>
                        <a:latin typeface="Twinkl Cursive Looped" panose="02000000000000000000" pitchFamily="2" charset="0"/>
                        <a:cs typeface="Arial" panose="020B0604020202020204" pitchFamily="34" charset="0"/>
                      </a:endParaRPr>
                    </a:p>
                    <a:p>
                      <a:pPr algn="ctr"/>
                      <a:endParaRPr lang="en-GB" sz="1700" b="1" dirty="0">
                        <a:solidFill>
                          <a:schemeClr val="bg1"/>
                        </a:solidFill>
                        <a:latin typeface="Twinkl Cursive Looped" panose="02000000000000000000" pitchFamily="2" charset="0"/>
                        <a:cs typeface="Arial" panose="020B0604020202020204" pitchFamily="34" charset="0"/>
                      </a:endParaRPr>
                    </a:p>
                    <a:p>
                      <a:pPr algn="ctr"/>
                      <a:endParaRPr lang="en-GB" sz="1700" b="1" dirty="0">
                        <a:solidFill>
                          <a:schemeClr val="bg1"/>
                        </a:solidFill>
                        <a:latin typeface="Twinkl Cursive Looped" panose="02000000000000000000" pitchFamily="2" charset="0"/>
                        <a:cs typeface="Arial" panose="020B0604020202020204" pitchFamily="34" charset="0"/>
                      </a:endParaRPr>
                    </a:p>
                    <a:p>
                      <a:pPr algn="ctr"/>
                      <a:endParaRPr lang="en-GB" sz="1700" b="1" dirty="0">
                        <a:solidFill>
                          <a:schemeClr val="bg1"/>
                        </a:solidFill>
                        <a:latin typeface="Twinkl Cursive Looped" panose="02000000000000000000" pitchFamily="2" charset="0"/>
                        <a:cs typeface="Arial" panose="020B0604020202020204" pitchFamily="34" charset="0"/>
                      </a:endParaRPr>
                    </a:p>
                    <a:p>
                      <a:pPr algn="ctr"/>
                      <a:endParaRPr lang="en-GB" sz="1700" b="1" dirty="0">
                        <a:solidFill>
                          <a:schemeClr val="bg1"/>
                        </a:solidFill>
                        <a:latin typeface="Twinkl Cursive Looped" panose="02000000000000000000" pitchFamily="2" charset="0"/>
                        <a:cs typeface="Arial" panose="020B0604020202020204" pitchFamily="34" charset="0"/>
                      </a:endParaRPr>
                    </a:p>
                    <a:p>
                      <a:pPr algn="ctr"/>
                      <a:endParaRPr lang="en-GB" sz="1700" b="1" dirty="0">
                        <a:solidFill>
                          <a:schemeClr val="bg1"/>
                        </a:solidFill>
                        <a:latin typeface="Twinkl Cursive Looped" panose="02000000000000000000" pitchFamily="2" charset="0"/>
                        <a:cs typeface="Arial" panose="020B0604020202020204" pitchFamily="34" charset="0"/>
                      </a:endParaRPr>
                    </a:p>
                    <a:p>
                      <a:pPr algn="ctr"/>
                      <a:endParaRPr lang="en-GB" sz="1700" b="1" dirty="0">
                        <a:solidFill>
                          <a:schemeClr val="bg1"/>
                        </a:solidFill>
                        <a:latin typeface="Twinkl Cursive Looped" panose="02000000000000000000" pitchFamily="2" charset="0"/>
                        <a:cs typeface="Arial" panose="020B0604020202020204" pitchFamily="34" charset="0"/>
                      </a:endParaRPr>
                    </a:p>
                    <a:p>
                      <a:pPr algn="ctr"/>
                      <a:endParaRPr lang="en-GB" sz="1700" b="1" dirty="0">
                        <a:solidFill>
                          <a:schemeClr val="bg1"/>
                        </a:solidFill>
                        <a:latin typeface="Twinkl Cursive Looped" panose="02000000000000000000" pitchFamily="2" charset="0"/>
                        <a:cs typeface="Arial" panose="020B0604020202020204" pitchFamily="34" charset="0"/>
                      </a:endParaRPr>
                    </a:p>
                    <a:p>
                      <a:pPr algn="ctr"/>
                      <a:endParaRPr lang="en-GB" sz="1700" b="1" dirty="0">
                        <a:solidFill>
                          <a:schemeClr val="bg1"/>
                        </a:solidFill>
                        <a:latin typeface="Twinkl Cursive Looped" panose="02000000000000000000" pitchFamily="2" charset="0"/>
                        <a:cs typeface="Arial" panose="020B0604020202020204" pitchFamily="34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802139798"/>
                  </a:ext>
                </a:extLst>
              </a:tr>
            </a:tbl>
          </a:graphicData>
        </a:graphic>
      </p:graphicFrame>
      <p:pic>
        <p:nvPicPr>
          <p:cNvPr id="7" name="Picture 6">
            <a:extLst>
              <a:ext uri="{FF2B5EF4-FFF2-40B4-BE49-F238E27FC236}">
                <a16:creationId xmlns:a16="http://schemas.microsoft.com/office/drawing/2014/main" id="{E4D09D8A-2953-4D0B-977B-F59535A0020A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936524" y="1058850"/>
            <a:ext cx="2347225" cy="3032746"/>
          </a:xfrm>
          <a:prstGeom prst="rect">
            <a:avLst/>
          </a:prstGeom>
        </p:spPr>
      </p:pic>
      <p:pic>
        <p:nvPicPr>
          <p:cNvPr id="8" name="Picture 7">
            <a:extLst>
              <a:ext uri="{FF2B5EF4-FFF2-40B4-BE49-F238E27FC236}">
                <a16:creationId xmlns:a16="http://schemas.microsoft.com/office/drawing/2014/main" id="{92B1F7B5-497E-40BB-8E7A-13225266E016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b="74521"/>
          <a:stretch/>
        </p:blipFill>
        <p:spPr>
          <a:xfrm>
            <a:off x="3399808" y="1271945"/>
            <a:ext cx="2347225" cy="618681"/>
          </a:xfrm>
          <a:prstGeom prst="rect">
            <a:avLst/>
          </a:prstGeom>
        </p:spPr>
      </p:pic>
      <p:pic>
        <p:nvPicPr>
          <p:cNvPr id="9" name="Picture 8">
            <a:extLst>
              <a:ext uri="{FF2B5EF4-FFF2-40B4-BE49-F238E27FC236}">
                <a16:creationId xmlns:a16="http://schemas.microsoft.com/office/drawing/2014/main" id="{FAF127F4-3D2D-4970-A0B2-A5BD6193A846}"/>
              </a:ext>
            </a:extLst>
          </p:cNvPr>
          <p:cNvPicPr>
            <a:picLocks noChangeAspect="1"/>
          </p:cNvPicPr>
          <p:nvPr/>
        </p:nvPicPr>
        <p:blipFill rotWithShape="1">
          <a:blip r:embed="rId4"/>
          <a:srcRect l="-573" t="18961" r="969" b="40012"/>
          <a:stretch/>
        </p:blipFill>
        <p:spPr>
          <a:xfrm>
            <a:off x="3394620" y="1890626"/>
            <a:ext cx="2347225" cy="1125339"/>
          </a:xfrm>
          <a:prstGeom prst="rect">
            <a:avLst/>
          </a:prstGeom>
        </p:spPr>
      </p:pic>
      <p:graphicFrame>
        <p:nvGraphicFramePr>
          <p:cNvPr id="10" name="Table 9">
            <a:extLst>
              <a:ext uri="{FF2B5EF4-FFF2-40B4-BE49-F238E27FC236}">
                <a16:creationId xmlns:a16="http://schemas.microsoft.com/office/drawing/2014/main" id="{88C8A66F-B602-459A-A073-D93B50A2052A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672263838"/>
              </p:ext>
            </p:extLst>
          </p:nvPr>
        </p:nvGraphicFramePr>
        <p:xfrm>
          <a:off x="7200266" y="814996"/>
          <a:ext cx="3598878" cy="3276600"/>
        </p:xfrm>
        <a:graphic>
          <a:graphicData uri="http://schemas.openxmlformats.org/drawingml/2006/table">
            <a:tbl>
              <a:tblPr firstRow="1" bandRow="1">
                <a:tableStyleId>{327F97BB-C833-4FB7-BDE5-3F7075034690}</a:tableStyleId>
              </a:tblPr>
              <a:tblGrid>
                <a:gridCol w="1799439">
                  <a:extLst>
                    <a:ext uri="{9D8B030D-6E8A-4147-A177-3AD203B41FA5}">
                      <a16:colId xmlns:a16="http://schemas.microsoft.com/office/drawing/2014/main" val="1800091382"/>
                    </a:ext>
                  </a:extLst>
                </a:gridCol>
                <a:gridCol w="1799439">
                  <a:extLst>
                    <a:ext uri="{9D8B030D-6E8A-4147-A177-3AD203B41FA5}">
                      <a16:colId xmlns:a16="http://schemas.microsoft.com/office/drawing/2014/main" val="1336060009"/>
                    </a:ext>
                  </a:extLst>
                </a:gridCol>
              </a:tblGrid>
              <a:tr h="281402">
                <a:tc gridSpan="2">
                  <a:txBody>
                    <a:bodyPr/>
                    <a:lstStyle/>
                    <a:p>
                      <a:pPr algn="ctr"/>
                      <a:r>
                        <a:rPr lang="en-GB" dirty="0" err="1"/>
                        <a:t>Oracy</a:t>
                      </a:r>
                      <a:r>
                        <a:rPr lang="en-GB" dirty="0"/>
                        <a:t> Skills</a:t>
                      </a:r>
                      <a:endParaRPr lang="en-GB" b="1" dirty="0">
                        <a:solidFill>
                          <a:schemeClr val="bg1"/>
                        </a:solidFill>
                        <a:latin typeface="Twinkl Cursive Looped" panose="02000000000000000000" pitchFamily="2" charset="0"/>
                        <a:cs typeface="Arial" panose="020B0604020202020204" pitchFamily="34" charset="0"/>
                      </a:endParaRPr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4176502035"/>
                  </a:ext>
                </a:extLst>
              </a:tr>
              <a:tr h="0">
                <a:tc>
                  <a:txBody>
                    <a:bodyPr/>
                    <a:lstStyle/>
                    <a:p>
                      <a:pPr algn="ctr"/>
                      <a:r>
                        <a:rPr lang="en-GB" dirty="0"/>
                        <a:t>Social</a:t>
                      </a:r>
                    </a:p>
                    <a:p>
                      <a:pPr marL="285750" indent="-285750" algn="l">
                        <a:buFont typeface="Wingdings" panose="05000000000000000000" pitchFamily="2" charset="2"/>
                        <a:buChar char=""/>
                      </a:pPr>
                      <a:r>
                        <a:rPr lang="en-GB" sz="1300" dirty="0"/>
                        <a:t>To invite others into a discussion.</a:t>
                      </a:r>
                    </a:p>
                    <a:p>
                      <a:pPr marL="285750" indent="-285750" algn="l">
                        <a:buFont typeface="Wingdings" panose="05000000000000000000" pitchFamily="2" charset="2"/>
                        <a:buChar char=""/>
                      </a:pPr>
                      <a:r>
                        <a:rPr lang="en-GB" sz="1300" dirty="0"/>
                        <a:t>To be confident when I have a different opinion to someone else.</a:t>
                      </a:r>
                      <a:endParaRPr lang="en-GB" sz="1300" dirty="0">
                        <a:latin typeface="Twinkl Cursive Looped" panose="02000000000000000000" pitchFamily="2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dirty="0"/>
                        <a:t>Cognitive</a:t>
                      </a:r>
                    </a:p>
                    <a:p>
                      <a:pPr marL="285750" indent="-285750" algn="l">
                        <a:buFont typeface="Wingdings" panose="05000000000000000000" pitchFamily="2" charset="2"/>
                        <a:buChar char=""/>
                      </a:pPr>
                      <a:r>
                        <a:rPr lang="en-GB" sz="1300" dirty="0"/>
                        <a:t>To challenge someone else’s opinion politely.</a:t>
                      </a:r>
                    </a:p>
                    <a:p>
                      <a:pPr marL="285750" indent="-285750" algn="l">
                        <a:buFont typeface="Wingdings" panose="05000000000000000000" pitchFamily="2" charset="2"/>
                        <a:buChar char=""/>
                      </a:pPr>
                      <a:r>
                        <a:rPr lang="en-GB" sz="1300" dirty="0"/>
                        <a:t>To ask questions to find out more about a subject.</a:t>
                      </a:r>
                      <a:endParaRPr lang="en-GB" sz="1300" b="0" dirty="0">
                        <a:latin typeface="Twinkl Cursive Looped" panose="02000000000000000000" pitchFamily="2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790950350"/>
                  </a:ext>
                </a:extLst>
              </a:tr>
              <a:tr h="0">
                <a:tc>
                  <a:txBody>
                    <a:bodyPr/>
                    <a:lstStyle/>
                    <a:p>
                      <a:pPr algn="ctr"/>
                      <a:r>
                        <a:rPr lang="en-GB" dirty="0">
                          <a:solidFill>
                            <a:schemeClr val="bg1"/>
                          </a:solidFill>
                        </a:rPr>
                        <a:t>Linguistic  </a:t>
                      </a:r>
                      <a:endParaRPr lang="en-GB" sz="1300" dirty="0">
                        <a:solidFill>
                          <a:schemeClr val="bg1"/>
                        </a:solidFill>
                        <a:latin typeface="Twinkl Cursive Looped" panose="02000000000000000000" pitchFamily="2" charset="0"/>
                      </a:endParaRPr>
                    </a:p>
                    <a:p>
                      <a:pPr marL="285750" indent="-285750" algn="l">
                        <a:buFont typeface="Wingdings" panose="05000000000000000000" pitchFamily="2" charset="2"/>
                        <a:buChar char=""/>
                      </a:pPr>
                      <a:r>
                        <a:rPr lang="en-GB" sz="1300" dirty="0">
                          <a:solidFill>
                            <a:schemeClr val="bg1"/>
                          </a:solidFill>
                          <a:latin typeface="Twinkl Cursive Looped" panose="02000000000000000000" pitchFamily="2" charset="0"/>
                        </a:rPr>
                        <a:t>To use technical and specific</a:t>
                      </a:r>
                    </a:p>
                    <a:p>
                      <a:pPr marL="285750" indent="-285750" algn="l">
                        <a:buFont typeface="Wingdings" panose="05000000000000000000" pitchFamily="2" charset="2"/>
                        <a:buChar char=""/>
                      </a:pPr>
                      <a:r>
                        <a:rPr lang="en-GB" sz="1300" dirty="0">
                          <a:solidFill>
                            <a:schemeClr val="bg1"/>
                          </a:solidFill>
                          <a:latin typeface="Twinkl Cursive Looped" panose="02000000000000000000" pitchFamily="2" charset="0"/>
                        </a:rPr>
                        <a:t>To use sentence stems to explain what we think.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dirty="0">
                          <a:solidFill>
                            <a:schemeClr val="bg1"/>
                          </a:solidFill>
                        </a:rPr>
                        <a:t>Physical</a:t>
                      </a:r>
                    </a:p>
                    <a:p>
                      <a:pPr marL="285750" indent="-285750" algn="l">
                        <a:buFont typeface="Wingdings" panose="05000000000000000000" pitchFamily="2" charset="2"/>
                        <a:buChar char=""/>
                      </a:pPr>
                      <a:r>
                        <a:rPr lang="en-GB" sz="1300" dirty="0">
                          <a:solidFill>
                            <a:schemeClr val="bg1"/>
                          </a:solidFill>
                        </a:rPr>
                        <a:t>To use gestures.</a:t>
                      </a:r>
                    </a:p>
                    <a:p>
                      <a:pPr marL="285750" marR="0" lvl="0" indent="-28575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Wingdings" panose="05000000000000000000" pitchFamily="2" charset="2"/>
                        <a:buChar char=""/>
                        <a:tabLst/>
                        <a:defRPr/>
                      </a:pPr>
                      <a:r>
                        <a:rPr lang="en-GB" sz="1300" dirty="0">
                          <a:latin typeface="Twinkl Cursive Looped" panose="02000000000000000000" pitchFamily="2" charset="0"/>
                        </a:rPr>
                        <a:t>To project our voices to larger audiences (nativity)</a:t>
                      </a:r>
                    </a:p>
                    <a:p>
                      <a:pPr marL="285750" indent="-285750" algn="l">
                        <a:buFont typeface="Wingdings" panose="05000000000000000000" pitchFamily="2" charset="2"/>
                        <a:buChar char=""/>
                      </a:pPr>
                      <a:endParaRPr lang="en-GB" sz="1300" dirty="0">
                        <a:solidFill>
                          <a:schemeClr val="bg1"/>
                        </a:solidFill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029695232"/>
                  </a:ext>
                </a:extLst>
              </a:tr>
            </a:tbl>
          </a:graphicData>
        </a:graphic>
      </p:graphicFrame>
      <p:pic>
        <p:nvPicPr>
          <p:cNvPr id="11" name="Picture 10">
            <a:extLst>
              <a:ext uri="{FF2B5EF4-FFF2-40B4-BE49-F238E27FC236}">
                <a16:creationId xmlns:a16="http://schemas.microsoft.com/office/drawing/2014/main" id="{5CF12807-AB36-4A24-860E-4A8A5692038A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8630686" y="1243007"/>
            <a:ext cx="262492" cy="290417"/>
          </a:xfrm>
          <a:prstGeom prst="rect">
            <a:avLst/>
          </a:prstGeom>
        </p:spPr>
      </p:pic>
      <p:pic>
        <p:nvPicPr>
          <p:cNvPr id="12" name="Picture 11">
            <a:extLst>
              <a:ext uri="{FF2B5EF4-FFF2-40B4-BE49-F238E27FC236}">
                <a16:creationId xmlns:a16="http://schemas.microsoft.com/office/drawing/2014/main" id="{23390A43-0827-4D61-B1C9-30E777CB6687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10483710" y="1252431"/>
            <a:ext cx="218957" cy="300429"/>
          </a:xfrm>
          <a:prstGeom prst="rect">
            <a:avLst/>
          </a:prstGeom>
        </p:spPr>
      </p:pic>
      <p:pic>
        <p:nvPicPr>
          <p:cNvPr id="13" name="Picture 12">
            <a:extLst>
              <a:ext uri="{FF2B5EF4-FFF2-40B4-BE49-F238E27FC236}">
                <a16:creationId xmlns:a16="http://schemas.microsoft.com/office/drawing/2014/main" id="{8B374E42-680A-4961-9558-C58BA7C14B5E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8661115" y="2759380"/>
            <a:ext cx="332615" cy="344494"/>
          </a:xfrm>
          <a:prstGeom prst="rect">
            <a:avLst/>
          </a:prstGeom>
        </p:spPr>
      </p:pic>
      <p:pic>
        <p:nvPicPr>
          <p:cNvPr id="14" name="Picture 13">
            <a:extLst>
              <a:ext uri="{FF2B5EF4-FFF2-40B4-BE49-F238E27FC236}">
                <a16:creationId xmlns:a16="http://schemas.microsoft.com/office/drawing/2014/main" id="{B8083E8A-B180-4CC3-B30C-CC94AAFEBA31}"/>
              </a:ext>
            </a:extLst>
          </p:cNvPr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10454579" y="2759380"/>
            <a:ext cx="320088" cy="388679"/>
          </a:xfrm>
          <a:prstGeom prst="rect">
            <a:avLst/>
          </a:prstGeom>
        </p:spPr>
      </p:pic>
      <p:graphicFrame>
        <p:nvGraphicFramePr>
          <p:cNvPr id="16" name="Table 15">
            <a:extLst>
              <a:ext uri="{FF2B5EF4-FFF2-40B4-BE49-F238E27FC236}">
                <a16:creationId xmlns:a16="http://schemas.microsoft.com/office/drawing/2014/main" id="{CCDE9A32-8E5D-40F2-A5AA-4031C805D3EC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989633308"/>
              </p:ext>
            </p:extLst>
          </p:nvPr>
        </p:nvGraphicFramePr>
        <p:xfrm>
          <a:off x="224467" y="4587029"/>
          <a:ext cx="3850729" cy="2055928"/>
        </p:xfrm>
        <a:graphic>
          <a:graphicData uri="http://schemas.openxmlformats.org/drawingml/2006/table">
            <a:tbl>
              <a:tblPr firstRow="1" bandRow="1">
                <a:tableStyleId>{327F97BB-C833-4FB7-BDE5-3F7075034690}</a:tableStyleId>
              </a:tblPr>
              <a:tblGrid>
                <a:gridCol w="297634">
                  <a:extLst>
                    <a:ext uri="{9D8B030D-6E8A-4147-A177-3AD203B41FA5}">
                      <a16:colId xmlns:a16="http://schemas.microsoft.com/office/drawing/2014/main" val="2316687726"/>
                    </a:ext>
                  </a:extLst>
                </a:gridCol>
                <a:gridCol w="3553095">
                  <a:extLst>
                    <a:ext uri="{9D8B030D-6E8A-4147-A177-3AD203B41FA5}">
                      <a16:colId xmlns:a16="http://schemas.microsoft.com/office/drawing/2014/main" val="2379496559"/>
                    </a:ext>
                  </a:extLst>
                </a:gridCol>
              </a:tblGrid>
              <a:tr h="394855">
                <a:tc gridSpan="2">
                  <a:txBody>
                    <a:bodyPr/>
                    <a:lstStyle/>
                    <a:p>
                      <a:pPr algn="ctr"/>
                      <a:r>
                        <a:rPr lang="en-GB" altLang="en-GB" sz="1700" dirty="0"/>
                        <a:t>Discussion Topics and Enquiry Questions</a:t>
                      </a:r>
                      <a:endParaRPr lang="en-GB" altLang="en-GB" sz="1700" b="1" dirty="0">
                        <a:solidFill>
                          <a:schemeClr val="bg1"/>
                        </a:solidFill>
                        <a:latin typeface="Twinkl Cursive Looped" panose="02000000000000000000" pitchFamily="2" charset="0"/>
                        <a:cs typeface="Arial" panose="020B0604020202020204" pitchFamily="34" charset="0"/>
                      </a:endParaRPr>
                    </a:p>
                  </a:txBody>
                  <a:tcPr marL="74295" marR="74295" marT="37148" marB="37148" anchor="ctr"/>
                </a:tc>
                <a:tc hMerge="1">
                  <a:txBody>
                    <a:bodyPr/>
                    <a:lstStyle/>
                    <a:p>
                      <a:endParaRPr lang="en-GB" altLang="en-GB" dirty="0"/>
                    </a:p>
                  </a:txBody>
                  <a:tcPr marL="74295" marR="74295" marT="37148" marB="37148"/>
                </a:tc>
                <a:extLst>
                  <a:ext uri="{0D108BD9-81ED-4DB2-BD59-A6C34878D82A}">
                    <a16:rowId xmlns:a16="http://schemas.microsoft.com/office/drawing/2014/main" val="1550516657"/>
                  </a:ext>
                </a:extLst>
              </a:tr>
              <a:tr h="255283">
                <a:tc>
                  <a:txBody>
                    <a:bodyPr/>
                    <a:lstStyle/>
                    <a:p>
                      <a:pPr algn="ctr"/>
                      <a:r>
                        <a:rPr lang="en-GB" altLang="en-GB" sz="1300" dirty="0"/>
                        <a:t>1</a:t>
                      </a:r>
                      <a:endParaRPr lang="en-GB" altLang="en-GB" sz="1300" b="0" dirty="0">
                        <a:latin typeface="Twinkl Cursive Looped" panose="02000000000000000000" pitchFamily="2" charset="0"/>
                      </a:endParaRPr>
                    </a:p>
                  </a:txBody>
                  <a:tcPr marL="74295" marR="74295" marT="37148" marB="37148" anchor="ctr"/>
                </a:tc>
                <a:tc>
                  <a:txBody>
                    <a:bodyPr/>
                    <a:lstStyle/>
                    <a:p>
                      <a:pPr marL="0" lvl="0" indent="0" algn="l">
                        <a:lnSpc>
                          <a:spcPct val="107000"/>
                        </a:lnSpc>
                        <a:spcAft>
                          <a:spcPts val="800"/>
                        </a:spcAft>
                        <a:buFont typeface="Calibri" panose="020F0502020204030204" pitchFamily="34" charset="0"/>
                        <a:buNone/>
                      </a:pPr>
                      <a:r>
                        <a:rPr lang="en-GB" sz="1300" dirty="0">
                          <a:effectLst/>
                        </a:rPr>
                        <a:t>What are the features of a beach?</a:t>
                      </a:r>
                      <a:endParaRPr lang="en-GB" sz="1300" dirty="0">
                        <a:effectLst/>
                        <a:latin typeface="Twinkl Cursive Looped" panose="02000000000000000000" pitchFamily="2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114300" marR="114300" marT="0" marB="0" anchor="ctr"/>
                </a:tc>
                <a:extLst>
                  <a:ext uri="{0D108BD9-81ED-4DB2-BD59-A6C34878D82A}">
                    <a16:rowId xmlns:a16="http://schemas.microsoft.com/office/drawing/2014/main" val="2963941051"/>
                  </a:ext>
                </a:extLst>
              </a:tr>
              <a:tr h="268135">
                <a:tc>
                  <a:txBody>
                    <a:bodyPr/>
                    <a:lstStyle/>
                    <a:p>
                      <a:pPr algn="ctr"/>
                      <a:r>
                        <a:rPr lang="en-GB" altLang="en-GB" sz="1300" dirty="0"/>
                        <a:t>2</a:t>
                      </a:r>
                      <a:endParaRPr lang="en-GB" altLang="en-GB" sz="1300" b="0" dirty="0">
                        <a:latin typeface="Twinkl Cursive Looped" panose="02000000000000000000" pitchFamily="2" charset="0"/>
                      </a:endParaRPr>
                    </a:p>
                  </a:txBody>
                  <a:tcPr marL="74295" marR="74295" marT="37148" marB="37148" anchor="ctr"/>
                </a:tc>
                <a:tc>
                  <a:txBody>
                    <a:bodyPr/>
                    <a:lstStyle/>
                    <a:p>
                      <a:pPr algn="l"/>
                      <a:r>
                        <a:rPr lang="en-GB" sz="1300" dirty="0"/>
                        <a:t>Why do some animals live in shells?</a:t>
                      </a:r>
                      <a:endParaRPr lang="en-GB" sz="1300" dirty="0">
                        <a:latin typeface="Twinkl Cursive Looped" panose="02000000000000000000" pitchFamily="2" charset="0"/>
                      </a:endParaRPr>
                    </a:p>
                  </a:txBody>
                  <a:tcPr marL="68580" marR="68580" marT="0" marB="0" anchor="ctr"/>
                </a:tc>
                <a:extLst>
                  <a:ext uri="{0D108BD9-81ED-4DB2-BD59-A6C34878D82A}">
                    <a16:rowId xmlns:a16="http://schemas.microsoft.com/office/drawing/2014/main" val="2929339964"/>
                  </a:ext>
                </a:extLst>
              </a:tr>
              <a:tr h="284299">
                <a:tc>
                  <a:txBody>
                    <a:bodyPr/>
                    <a:lstStyle/>
                    <a:p>
                      <a:pPr algn="ctr"/>
                      <a:r>
                        <a:rPr lang="en-GB" altLang="en-GB" sz="1300" dirty="0"/>
                        <a:t>3</a:t>
                      </a:r>
                      <a:endParaRPr lang="en-GB" altLang="en-GB" sz="1300" b="0" dirty="0">
                        <a:latin typeface="Twinkl Cursive Looped" panose="02000000000000000000" pitchFamily="2" charset="0"/>
                      </a:endParaRPr>
                    </a:p>
                  </a:txBody>
                  <a:tcPr marL="74295" marR="74295" marT="37148" marB="37148" anchor="ctr"/>
                </a:tc>
                <a:tc>
                  <a:txBody>
                    <a:bodyPr/>
                    <a:lstStyle/>
                    <a:p>
                      <a:pPr algn="l"/>
                      <a:r>
                        <a:rPr lang="en-GB" sz="1300" dirty="0"/>
                        <a:t>How has visiting the seaside chanted over time?</a:t>
                      </a:r>
                      <a:endParaRPr lang="en-GB" sz="1300" dirty="0">
                        <a:latin typeface="Twinkl Cursive Looped" panose="02000000000000000000" pitchFamily="2" charset="0"/>
                      </a:endParaRPr>
                    </a:p>
                  </a:txBody>
                  <a:tcPr marL="68580" marR="68580" marT="0" marB="0" anchor="ctr"/>
                </a:tc>
                <a:extLst>
                  <a:ext uri="{0D108BD9-81ED-4DB2-BD59-A6C34878D82A}">
                    <a16:rowId xmlns:a16="http://schemas.microsoft.com/office/drawing/2014/main" val="2127594675"/>
                  </a:ext>
                </a:extLst>
              </a:tr>
              <a:tr h="268135">
                <a:tc>
                  <a:txBody>
                    <a:bodyPr/>
                    <a:lstStyle/>
                    <a:p>
                      <a:pPr algn="ctr"/>
                      <a:r>
                        <a:rPr lang="en-GB" altLang="en-GB" sz="1300" dirty="0"/>
                        <a:t>4</a:t>
                      </a:r>
                      <a:endParaRPr lang="en-GB" altLang="en-GB" sz="1300" b="0" dirty="0">
                        <a:latin typeface="Twinkl Cursive Looped" panose="02000000000000000000" pitchFamily="2" charset="0"/>
                      </a:endParaRPr>
                    </a:p>
                  </a:txBody>
                  <a:tcPr marL="74295" marR="74295" marT="37148" marB="37148" anchor="ctr"/>
                </a:tc>
                <a:tc>
                  <a:txBody>
                    <a:bodyPr/>
                    <a:lstStyle/>
                    <a:p>
                      <a:pPr algn="l"/>
                      <a:r>
                        <a:rPr lang="en-GB" sz="1300" dirty="0"/>
                        <a:t>How do we know if something is alive?</a:t>
                      </a:r>
                      <a:endParaRPr lang="en-GB" sz="1300" dirty="0">
                        <a:latin typeface="Twinkl Cursive Looped" panose="02000000000000000000" pitchFamily="2" charset="0"/>
                      </a:endParaRPr>
                    </a:p>
                  </a:txBody>
                  <a:tcPr marL="68580" marR="68580" marT="0" marB="0" anchor="ctr"/>
                </a:tc>
                <a:extLst>
                  <a:ext uri="{0D108BD9-81ED-4DB2-BD59-A6C34878D82A}">
                    <a16:rowId xmlns:a16="http://schemas.microsoft.com/office/drawing/2014/main" val="630945595"/>
                  </a:ext>
                </a:extLst>
              </a:tr>
              <a:tr h="287110">
                <a:tc>
                  <a:txBody>
                    <a:bodyPr/>
                    <a:lstStyle/>
                    <a:p>
                      <a:pPr algn="ctr"/>
                      <a:r>
                        <a:rPr lang="en-GB" altLang="en-GB" sz="1300" dirty="0"/>
                        <a:t>5</a:t>
                      </a:r>
                      <a:endParaRPr lang="en-GB" altLang="en-GB" sz="1300" b="0" dirty="0">
                        <a:latin typeface="Twinkl Cursive Looped" panose="02000000000000000000" pitchFamily="2" charset="0"/>
                      </a:endParaRPr>
                    </a:p>
                  </a:txBody>
                  <a:tcPr marL="74295" marR="74295" marT="37148" marB="37148" anchor="ctr"/>
                </a:tc>
                <a:tc>
                  <a:txBody>
                    <a:bodyPr/>
                    <a:lstStyle/>
                    <a:p>
                      <a:pPr algn="l"/>
                      <a:r>
                        <a:rPr lang="en-GB" sz="1300" dirty="0">
                          <a:latin typeface="Twinkl Cursive Looped" panose="02000000000000000000" pitchFamily="2" charset="0"/>
                        </a:rPr>
                        <a:t>Who is James Cook and why is he famous?</a:t>
                      </a:r>
                    </a:p>
                  </a:txBody>
                  <a:tcPr marL="68580" marR="68580" marT="0" marB="0" anchor="ctr"/>
                </a:tc>
                <a:extLst>
                  <a:ext uri="{0D108BD9-81ED-4DB2-BD59-A6C34878D82A}">
                    <a16:rowId xmlns:a16="http://schemas.microsoft.com/office/drawing/2014/main" val="245600744"/>
                  </a:ext>
                </a:extLst>
              </a:tr>
              <a:tr h="0">
                <a:tc>
                  <a:txBody>
                    <a:bodyPr/>
                    <a:lstStyle/>
                    <a:p>
                      <a:pPr algn="ctr"/>
                      <a:r>
                        <a:rPr lang="en-GB" altLang="en-GB" sz="1300" b="0" dirty="0">
                          <a:latin typeface="Twinkl Cursive Looped" panose="02000000000000000000" pitchFamily="2" charset="0"/>
                        </a:rPr>
                        <a:t>6</a:t>
                      </a:r>
                    </a:p>
                  </a:txBody>
                  <a:tcPr marL="74295" marR="74295" marT="37148" marB="37148" anchor="ctr"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300" dirty="0">
                          <a:latin typeface="Twinkl Cursive Looped" panose="02000000000000000000" pitchFamily="2" charset="0"/>
                        </a:rPr>
                        <a:t>Can you name the 5 oceans and the 7 continents?</a:t>
                      </a:r>
                    </a:p>
                  </a:txBody>
                  <a:tcPr marL="68580" marR="68580" marT="0" marB="0" anchor="ctr"/>
                </a:tc>
                <a:extLst>
                  <a:ext uri="{0D108BD9-81ED-4DB2-BD59-A6C34878D82A}">
                    <a16:rowId xmlns:a16="http://schemas.microsoft.com/office/drawing/2014/main" val="1867761766"/>
                  </a:ext>
                </a:extLst>
              </a:tr>
            </a:tbl>
          </a:graphicData>
        </a:graphic>
      </p:graphicFrame>
      <p:graphicFrame>
        <p:nvGraphicFramePr>
          <p:cNvPr id="17" name="Table 16">
            <a:extLst>
              <a:ext uri="{FF2B5EF4-FFF2-40B4-BE49-F238E27FC236}">
                <a16:creationId xmlns:a16="http://schemas.microsoft.com/office/drawing/2014/main" id="{C0D3E02F-CDA3-43A3-8929-6ECF4EBFA7C4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294596858"/>
              </p:ext>
            </p:extLst>
          </p:nvPr>
        </p:nvGraphicFramePr>
        <p:xfrm>
          <a:off x="4568233" y="4799653"/>
          <a:ext cx="2166536" cy="1630680"/>
        </p:xfrm>
        <a:graphic>
          <a:graphicData uri="http://schemas.openxmlformats.org/drawingml/2006/table">
            <a:tbl>
              <a:tblPr firstRow="1" bandRow="1">
                <a:tableStyleId>{327F97BB-C833-4FB7-BDE5-3F7075034690}</a:tableStyleId>
              </a:tblPr>
              <a:tblGrid>
                <a:gridCol w="2166536">
                  <a:extLst>
                    <a:ext uri="{9D8B030D-6E8A-4147-A177-3AD203B41FA5}">
                      <a16:colId xmlns:a16="http://schemas.microsoft.com/office/drawing/2014/main" val="2606679746"/>
                    </a:ext>
                  </a:extLst>
                </a:gridCol>
              </a:tblGrid>
              <a:tr h="277842">
                <a:tc>
                  <a:txBody>
                    <a:bodyPr/>
                    <a:lstStyle/>
                    <a:p>
                      <a:pPr algn="ctr"/>
                      <a:r>
                        <a:rPr lang="en-GB" sz="1700" dirty="0"/>
                        <a:t>Sentence Stems</a:t>
                      </a:r>
                      <a:endParaRPr lang="en-GB" sz="1700" b="1" dirty="0">
                        <a:solidFill>
                          <a:schemeClr val="bg1"/>
                        </a:solidFill>
                        <a:latin typeface="Twinkl Cursive Looped" panose="02000000000000000000" pitchFamily="2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820405797"/>
                  </a:ext>
                </a:extLst>
              </a:tr>
              <a:tr h="1276756">
                <a:tc>
                  <a:txBody>
                    <a:bodyPr/>
                    <a:lstStyle/>
                    <a:p>
                      <a:pPr marL="285750" indent="-285750">
                        <a:buFontTx/>
                        <a:buBlip>
                          <a:blip r:embed="rId9">
                            <a:extLst>
                              <a:ext uri="{96DAC541-7B7A-43D3-8B79-37D633B846F1}">
                                <asvg:svgBlip xmlns:asvg="http://schemas.microsoft.com/office/drawing/2016/SVG/main" r:embed="rId10"/>
                              </a:ext>
                            </a:extLst>
                          </a:blip>
                        </a:buBlip>
                      </a:pPr>
                      <a:r>
                        <a:rPr lang="en-GB" sz="1300" dirty="0"/>
                        <a:t>I agree with…</a:t>
                      </a:r>
                    </a:p>
                    <a:p>
                      <a:pPr marL="285750" indent="-285750">
                        <a:buFontTx/>
                        <a:buBlip>
                          <a:blip r:embed="rId9">
                            <a:extLst>
                              <a:ext uri="{96DAC541-7B7A-43D3-8B79-37D633B846F1}">
                                <asvg:svgBlip xmlns:asvg="http://schemas.microsoft.com/office/drawing/2016/SVG/main" r:embed="rId10"/>
                              </a:ext>
                            </a:extLst>
                          </a:blip>
                        </a:buBlip>
                      </a:pPr>
                      <a:r>
                        <a:rPr lang="en-GB" sz="1300" dirty="0"/>
                        <a:t>I disagree with…</a:t>
                      </a:r>
                    </a:p>
                    <a:p>
                      <a:pPr marL="285750" indent="-285750">
                        <a:buFontTx/>
                        <a:buBlip>
                          <a:blip r:embed="rId9">
                            <a:extLst>
                              <a:ext uri="{96DAC541-7B7A-43D3-8B79-37D633B846F1}">
                                <asvg:svgBlip xmlns:asvg="http://schemas.microsoft.com/office/drawing/2016/SVG/main" r:embed="rId10"/>
                              </a:ext>
                            </a:extLst>
                          </a:blip>
                        </a:buBlip>
                      </a:pPr>
                      <a:r>
                        <a:rPr lang="en-GB" sz="1300" dirty="0"/>
                        <a:t>I would like to challenge…</a:t>
                      </a:r>
                    </a:p>
                    <a:p>
                      <a:pPr marL="285750" indent="-285750">
                        <a:buFontTx/>
                        <a:buBlip>
                          <a:blip r:embed="rId9">
                            <a:extLst>
                              <a:ext uri="{96DAC541-7B7A-43D3-8B79-37D633B846F1}">
                                <asvg:svgBlip xmlns:asvg="http://schemas.microsoft.com/office/drawing/2016/SVG/main" r:embed="rId10"/>
                              </a:ext>
                            </a:extLst>
                          </a:blip>
                        </a:buBlip>
                      </a:pPr>
                      <a:r>
                        <a:rPr lang="en-GB" sz="1300" dirty="0"/>
                        <a:t>It happens because…</a:t>
                      </a:r>
                    </a:p>
                    <a:p>
                      <a:pPr marL="285750" indent="-285750">
                        <a:buFontTx/>
                        <a:buBlip>
                          <a:blip r:embed="rId9">
                            <a:extLst>
                              <a:ext uri="{96DAC541-7B7A-43D3-8B79-37D633B846F1}">
                                <asvg:svgBlip xmlns:asvg="http://schemas.microsoft.com/office/drawing/2016/SVG/main" r:embed="rId10"/>
                              </a:ext>
                            </a:extLst>
                          </a:blip>
                        </a:buBlip>
                      </a:pPr>
                      <a:r>
                        <a:rPr lang="en-GB" sz="1300" dirty="0"/>
                        <a:t>I wonder…</a:t>
                      </a:r>
                      <a:endParaRPr lang="en-GB" sz="1300" dirty="0">
                        <a:latin typeface="Twinkl Cursive Looped" panose="02000000000000000000" pitchFamily="2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140981001"/>
                  </a:ext>
                </a:extLst>
              </a:tr>
            </a:tbl>
          </a:graphicData>
        </a:graphic>
      </p:graphicFrame>
      <p:graphicFrame>
        <p:nvGraphicFramePr>
          <p:cNvPr id="18" name="Table 17">
            <a:extLst>
              <a:ext uri="{FF2B5EF4-FFF2-40B4-BE49-F238E27FC236}">
                <a16:creationId xmlns:a16="http://schemas.microsoft.com/office/drawing/2014/main" id="{2F9464B1-AB70-4057-8E45-847CAED7813E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465550808"/>
              </p:ext>
            </p:extLst>
          </p:nvPr>
        </p:nvGraphicFramePr>
        <p:xfrm>
          <a:off x="7299476" y="4692973"/>
          <a:ext cx="4467651" cy="1737360"/>
        </p:xfrm>
        <a:graphic>
          <a:graphicData uri="http://schemas.openxmlformats.org/drawingml/2006/table">
            <a:tbl>
              <a:tblPr firstRow="1" bandRow="1">
                <a:tableStyleId>{327F97BB-C833-4FB7-BDE5-3F7075034690}</a:tableStyleId>
              </a:tblPr>
              <a:tblGrid>
                <a:gridCol w="4467651">
                  <a:extLst>
                    <a:ext uri="{9D8B030D-6E8A-4147-A177-3AD203B41FA5}">
                      <a16:colId xmlns:a16="http://schemas.microsoft.com/office/drawing/2014/main" val="2606679746"/>
                    </a:ext>
                  </a:extLst>
                </a:gridCol>
              </a:tblGrid>
              <a:tr h="308637">
                <a:tc>
                  <a:txBody>
                    <a:bodyPr/>
                    <a:lstStyle/>
                    <a:p>
                      <a:pPr algn="ctr"/>
                      <a:r>
                        <a:rPr lang="en-GB" sz="1700" dirty="0"/>
                        <a:t>Recommended Reads</a:t>
                      </a:r>
                      <a:endParaRPr lang="en-GB" sz="1700" b="1" dirty="0">
                        <a:solidFill>
                          <a:schemeClr val="bg1"/>
                        </a:solidFill>
                        <a:latin typeface="Twinkl Cursive Looped" panose="02000000000000000000" pitchFamily="2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820405797"/>
                  </a:ext>
                </a:extLst>
              </a:tr>
              <a:tr h="308637">
                <a:tc>
                  <a:txBody>
                    <a:bodyPr/>
                    <a:lstStyle/>
                    <a:p>
                      <a:pPr algn="ctr"/>
                      <a:endParaRPr lang="en-GB" sz="1700" b="1" dirty="0">
                        <a:solidFill>
                          <a:schemeClr val="bg1"/>
                        </a:solidFill>
                        <a:latin typeface="Twinkl Cursive Looped" panose="02000000000000000000" pitchFamily="2" charset="0"/>
                      </a:endParaRPr>
                    </a:p>
                    <a:p>
                      <a:pPr algn="ctr"/>
                      <a:endParaRPr lang="en-GB" sz="1700" b="1" dirty="0">
                        <a:solidFill>
                          <a:schemeClr val="bg1"/>
                        </a:solidFill>
                        <a:latin typeface="Twinkl Cursive Looped" panose="02000000000000000000" pitchFamily="2" charset="0"/>
                      </a:endParaRPr>
                    </a:p>
                    <a:p>
                      <a:pPr algn="ctr"/>
                      <a:endParaRPr lang="en-GB" sz="1700" b="1" dirty="0">
                        <a:solidFill>
                          <a:schemeClr val="bg1"/>
                        </a:solidFill>
                        <a:latin typeface="Twinkl Cursive Looped" panose="02000000000000000000" pitchFamily="2" charset="0"/>
                      </a:endParaRPr>
                    </a:p>
                    <a:p>
                      <a:pPr algn="ctr"/>
                      <a:endParaRPr lang="en-GB" sz="1700" b="1" dirty="0">
                        <a:solidFill>
                          <a:schemeClr val="bg1"/>
                        </a:solidFill>
                        <a:latin typeface="Twinkl Cursive Looped" panose="02000000000000000000" pitchFamily="2" charset="0"/>
                      </a:endParaRPr>
                    </a:p>
                    <a:p>
                      <a:pPr algn="ctr"/>
                      <a:endParaRPr lang="en-GB" sz="1700" b="1" dirty="0">
                        <a:solidFill>
                          <a:schemeClr val="bg1"/>
                        </a:solidFill>
                        <a:latin typeface="Twinkl Cursive Looped" panose="02000000000000000000" pitchFamily="2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275292410"/>
                  </a:ext>
                </a:extLst>
              </a:tr>
            </a:tbl>
          </a:graphicData>
        </a:graphic>
      </p:graphicFrame>
      <p:pic>
        <p:nvPicPr>
          <p:cNvPr id="19" name="Picture 18">
            <a:extLst>
              <a:ext uri="{FF2B5EF4-FFF2-40B4-BE49-F238E27FC236}">
                <a16:creationId xmlns:a16="http://schemas.microsoft.com/office/drawing/2014/main" id="{387FAA97-69F3-48E9-A9B7-830F7471DC59}"/>
              </a:ext>
            </a:extLst>
          </p:cNvPr>
          <p:cNvPicPr>
            <a:picLocks noChangeAspect="1"/>
          </p:cNvPicPr>
          <p:nvPr/>
        </p:nvPicPr>
        <p:blipFill>
          <a:blip r:embed="rId11"/>
          <a:stretch>
            <a:fillRect/>
          </a:stretch>
        </p:blipFill>
        <p:spPr>
          <a:xfrm>
            <a:off x="7354432" y="5048258"/>
            <a:ext cx="916028" cy="1269081"/>
          </a:xfrm>
          <a:prstGeom prst="rect">
            <a:avLst/>
          </a:prstGeom>
        </p:spPr>
      </p:pic>
      <p:pic>
        <p:nvPicPr>
          <p:cNvPr id="20" name="Picture 19">
            <a:extLst>
              <a:ext uri="{FF2B5EF4-FFF2-40B4-BE49-F238E27FC236}">
                <a16:creationId xmlns:a16="http://schemas.microsoft.com/office/drawing/2014/main" id="{1A66C7B1-84CF-4898-9A35-0C0F2392FFB3}"/>
              </a:ext>
            </a:extLst>
          </p:cNvPr>
          <p:cNvPicPr>
            <a:picLocks noChangeAspect="1"/>
          </p:cNvPicPr>
          <p:nvPr/>
        </p:nvPicPr>
        <p:blipFill>
          <a:blip r:embed="rId12"/>
          <a:stretch>
            <a:fillRect/>
          </a:stretch>
        </p:blipFill>
        <p:spPr>
          <a:xfrm>
            <a:off x="8366087" y="5179744"/>
            <a:ext cx="1054181" cy="1006108"/>
          </a:xfrm>
          <a:prstGeom prst="rect">
            <a:avLst/>
          </a:prstGeom>
        </p:spPr>
      </p:pic>
      <p:pic>
        <p:nvPicPr>
          <p:cNvPr id="21" name="Picture 20">
            <a:extLst>
              <a:ext uri="{FF2B5EF4-FFF2-40B4-BE49-F238E27FC236}">
                <a16:creationId xmlns:a16="http://schemas.microsoft.com/office/drawing/2014/main" id="{5A69A4A3-D95F-4CCE-8576-88A9AC822184}"/>
              </a:ext>
            </a:extLst>
          </p:cNvPr>
          <p:cNvPicPr>
            <a:picLocks noChangeAspect="1"/>
          </p:cNvPicPr>
          <p:nvPr/>
        </p:nvPicPr>
        <p:blipFill>
          <a:blip r:embed="rId13"/>
          <a:stretch>
            <a:fillRect/>
          </a:stretch>
        </p:blipFill>
        <p:spPr>
          <a:xfrm>
            <a:off x="9471026" y="5149136"/>
            <a:ext cx="833493" cy="1212823"/>
          </a:xfrm>
          <a:prstGeom prst="rect">
            <a:avLst/>
          </a:prstGeom>
        </p:spPr>
      </p:pic>
      <p:pic>
        <p:nvPicPr>
          <p:cNvPr id="22" name="Picture 21">
            <a:extLst>
              <a:ext uri="{FF2B5EF4-FFF2-40B4-BE49-F238E27FC236}">
                <a16:creationId xmlns:a16="http://schemas.microsoft.com/office/drawing/2014/main" id="{EABAA836-D2A1-490D-A283-49D0B5860651}"/>
              </a:ext>
            </a:extLst>
          </p:cNvPr>
          <p:cNvPicPr>
            <a:picLocks noChangeAspect="1"/>
          </p:cNvPicPr>
          <p:nvPr/>
        </p:nvPicPr>
        <p:blipFill>
          <a:blip r:embed="rId14"/>
          <a:stretch>
            <a:fillRect/>
          </a:stretch>
        </p:blipFill>
        <p:spPr>
          <a:xfrm>
            <a:off x="10369007" y="5149136"/>
            <a:ext cx="1334614" cy="116820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0833506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>
            <a:extLst>
              <a:ext uri="{FF2B5EF4-FFF2-40B4-BE49-F238E27FC236}">
                <a16:creationId xmlns:a16="http://schemas.microsoft.com/office/drawing/2014/main" id="{B5E87B57-21E3-436E-AAB5-3B764BFA8D71}"/>
              </a:ext>
            </a:extLst>
          </p:cNvPr>
          <p:cNvSpPr txBox="1"/>
          <p:nvPr/>
        </p:nvSpPr>
        <p:spPr>
          <a:xfrm>
            <a:off x="1322686" y="109057"/>
            <a:ext cx="3119818" cy="369332"/>
          </a:xfrm>
          <a:prstGeom prst="rect">
            <a:avLst/>
          </a:prstGeom>
          <a:solidFill>
            <a:schemeClr val="accent1">
              <a:lumMod val="60000"/>
              <a:lumOff val="40000"/>
            </a:schemeClr>
          </a:solidFill>
          <a:ln w="57150" cmpd="dbl">
            <a:solidFill>
              <a:srgbClr val="00B0F0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en-GB" dirty="0">
                <a:solidFill>
                  <a:schemeClr val="bg1"/>
                </a:solidFill>
                <a:latin typeface="Twinkl Cursive Looped" panose="02000000000000000000" pitchFamily="2" charset="0"/>
                <a:cs typeface="Arial" panose="020B0604020202020204" pitchFamily="34" charset="0"/>
              </a:rPr>
              <a:t>Theme: Life at Sea</a:t>
            </a: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FBD37A5C-4A5E-4EE2-BF30-F47866CFBCEB}"/>
              </a:ext>
            </a:extLst>
          </p:cNvPr>
          <p:cNvSpPr txBox="1"/>
          <p:nvPr/>
        </p:nvSpPr>
        <p:spPr>
          <a:xfrm>
            <a:off x="224467" y="111207"/>
            <a:ext cx="913546" cy="369332"/>
          </a:xfrm>
          <a:prstGeom prst="rect">
            <a:avLst/>
          </a:prstGeom>
          <a:solidFill>
            <a:schemeClr val="accent1">
              <a:lumMod val="60000"/>
              <a:lumOff val="40000"/>
            </a:schemeClr>
          </a:solidFill>
          <a:ln w="57150" cap="flat" cmpd="dbl">
            <a:solidFill>
              <a:srgbClr val="7030A0"/>
            </a:solidFill>
            <a:round/>
          </a:ln>
        </p:spPr>
        <p:txBody>
          <a:bodyPr wrap="square" rtlCol="0">
            <a:spAutoFit/>
          </a:bodyPr>
          <a:lstStyle/>
          <a:p>
            <a:pPr algn="ctr"/>
            <a:r>
              <a:rPr lang="en-GB" dirty="0">
                <a:solidFill>
                  <a:schemeClr val="bg1"/>
                </a:solidFill>
                <a:latin typeface="Twinkl Cursive Looped" panose="02000000000000000000" pitchFamily="2" charset="0"/>
                <a:cs typeface="Arial" panose="020B0604020202020204" pitchFamily="34" charset="0"/>
              </a:rPr>
              <a:t>Year 2</a:t>
            </a:r>
          </a:p>
        </p:txBody>
      </p:sp>
      <p:graphicFrame>
        <p:nvGraphicFramePr>
          <p:cNvPr id="7" name="Table 6">
            <a:extLst>
              <a:ext uri="{FF2B5EF4-FFF2-40B4-BE49-F238E27FC236}">
                <a16:creationId xmlns:a16="http://schemas.microsoft.com/office/drawing/2014/main" id="{1E4B5D80-A470-4672-A1E8-8054A2A868BB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906240643"/>
              </p:ext>
            </p:extLst>
          </p:nvPr>
        </p:nvGraphicFramePr>
        <p:xfrm>
          <a:off x="365160" y="752868"/>
          <a:ext cx="4954985" cy="2682240"/>
        </p:xfrm>
        <a:graphic>
          <a:graphicData uri="http://schemas.openxmlformats.org/drawingml/2006/table">
            <a:tbl>
              <a:tblPr firstRow="1" bandRow="1">
                <a:tableStyleId>{327F97BB-C833-4FB7-BDE5-3F7075034690}</a:tableStyleId>
              </a:tblPr>
              <a:tblGrid>
                <a:gridCol w="4954985">
                  <a:extLst>
                    <a:ext uri="{9D8B030D-6E8A-4147-A177-3AD203B41FA5}">
                      <a16:colId xmlns:a16="http://schemas.microsoft.com/office/drawing/2014/main" val="2606679746"/>
                    </a:ext>
                  </a:extLst>
                </a:gridCol>
              </a:tblGrid>
              <a:tr h="299807">
                <a:tc>
                  <a:txBody>
                    <a:bodyPr/>
                    <a:lstStyle/>
                    <a:p>
                      <a:pPr algn="ctr"/>
                      <a:r>
                        <a:rPr lang="en-GB" sz="2000" dirty="0"/>
                        <a:t>Prior Knowledge</a:t>
                      </a:r>
                      <a:endParaRPr lang="en-GB" sz="2000" b="1" dirty="0">
                        <a:solidFill>
                          <a:schemeClr val="bg1"/>
                        </a:solidFill>
                        <a:latin typeface="Twinkl Cursive Looped" panose="02000000000000000000" pitchFamily="2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820405797"/>
                  </a:ext>
                </a:extLst>
              </a:tr>
              <a:tr h="1642853">
                <a:tc>
                  <a:txBody>
                    <a:bodyPr/>
                    <a:lstStyle/>
                    <a:p>
                      <a:pPr marL="285750" indent="-285750">
                        <a:buFont typeface="Wingdings" panose="05000000000000000000" pitchFamily="2" charset="2"/>
                        <a:buChar char="ü"/>
                      </a:pPr>
                      <a:r>
                        <a:rPr lang="en-GB" sz="1600" dirty="0">
                          <a:latin typeface="Twinkl Cursive Looped" panose="02000000000000000000" pitchFamily="2" charset="0"/>
                        </a:rPr>
                        <a:t>Identify and name a variety of common animals</a:t>
                      </a:r>
                    </a:p>
                    <a:p>
                      <a:pPr marL="285750" indent="-285750">
                        <a:buFont typeface="Wingdings" panose="05000000000000000000" pitchFamily="2" charset="2"/>
                        <a:buChar char="ü"/>
                      </a:pPr>
                      <a:r>
                        <a:rPr lang="en-GB" sz="1600" dirty="0">
                          <a:latin typeface="Twinkl Cursive Looped" panose="02000000000000000000" pitchFamily="2" charset="0"/>
                        </a:rPr>
                        <a:t>Identify animals that are omnivores, carnivores and herbivores</a:t>
                      </a:r>
                    </a:p>
                    <a:p>
                      <a:pPr marL="285750" indent="-285750">
                        <a:buFont typeface="Wingdings" panose="05000000000000000000" pitchFamily="2" charset="2"/>
                        <a:buChar char="ü"/>
                      </a:pPr>
                      <a:r>
                        <a:rPr lang="en-GB" sz="1600" dirty="0">
                          <a:latin typeface="Twinkl Cursive Looped" panose="02000000000000000000" pitchFamily="2" charset="0"/>
                        </a:rPr>
                        <a:t>Understand the difference between old and new</a:t>
                      </a:r>
                    </a:p>
                    <a:p>
                      <a:pPr marL="285750" indent="-285750">
                        <a:buFont typeface="Wingdings" panose="05000000000000000000" pitchFamily="2" charset="2"/>
                        <a:buChar char="ü"/>
                      </a:pPr>
                      <a:r>
                        <a:rPr lang="en-GB" sz="1600" dirty="0">
                          <a:latin typeface="Twinkl Cursive Looped" panose="02000000000000000000" pitchFamily="2" charset="0"/>
                        </a:rPr>
                        <a:t>Understand the difference between a physical and human feature</a:t>
                      </a:r>
                    </a:p>
                    <a:p>
                      <a:pPr marL="285750" indent="-285750">
                        <a:buFont typeface="Wingdings" panose="05000000000000000000" pitchFamily="2" charset="2"/>
                        <a:buChar char="ü"/>
                      </a:pPr>
                      <a:r>
                        <a:rPr lang="en-GB" sz="1600" dirty="0">
                          <a:latin typeface="Twinkl Cursive Looped" panose="02000000000000000000" pitchFamily="2" charset="0"/>
                        </a:rPr>
                        <a:t>Cutting and joining. </a:t>
                      </a:r>
                    </a:p>
                    <a:p>
                      <a:pPr marL="285750" indent="-285750">
                        <a:buFont typeface="Wingdings" panose="05000000000000000000" pitchFamily="2" charset="2"/>
                        <a:buChar char="ü"/>
                      </a:pPr>
                      <a:r>
                        <a:rPr lang="en-GB" sz="1600" dirty="0">
                          <a:latin typeface="Twinkl Cursive Looped" panose="02000000000000000000" pitchFamily="2" charset="0"/>
                        </a:rPr>
                        <a:t>Understand that individuals have made changes in the past.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140981001"/>
                  </a:ext>
                </a:extLst>
              </a:tr>
            </a:tbl>
          </a:graphicData>
        </a:graphic>
      </p:graphicFrame>
      <p:graphicFrame>
        <p:nvGraphicFramePr>
          <p:cNvPr id="8" name="Table 7">
            <a:extLst>
              <a:ext uri="{FF2B5EF4-FFF2-40B4-BE49-F238E27FC236}">
                <a16:creationId xmlns:a16="http://schemas.microsoft.com/office/drawing/2014/main" id="{95AE7935-4875-453E-A6A6-B682AFE7E1DC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604154953"/>
              </p:ext>
            </p:extLst>
          </p:nvPr>
        </p:nvGraphicFramePr>
        <p:xfrm>
          <a:off x="681239" y="3541775"/>
          <a:ext cx="3853815" cy="3169920"/>
        </p:xfrm>
        <a:graphic>
          <a:graphicData uri="http://schemas.openxmlformats.org/drawingml/2006/table">
            <a:tbl>
              <a:tblPr firstRow="1" bandRow="1">
                <a:tableStyleId>{327F97BB-C833-4FB7-BDE5-3F7075034690}</a:tableStyleId>
              </a:tblPr>
              <a:tblGrid>
                <a:gridCol w="3853815">
                  <a:extLst>
                    <a:ext uri="{9D8B030D-6E8A-4147-A177-3AD203B41FA5}">
                      <a16:colId xmlns:a16="http://schemas.microsoft.com/office/drawing/2014/main" val="2606679746"/>
                    </a:ext>
                  </a:extLst>
                </a:gridCol>
              </a:tblGrid>
              <a:tr h="299807">
                <a:tc>
                  <a:txBody>
                    <a:bodyPr/>
                    <a:lstStyle/>
                    <a:p>
                      <a:pPr algn="ctr"/>
                      <a:r>
                        <a:rPr lang="en-GB" sz="2000" dirty="0"/>
                        <a:t>Key Skills</a:t>
                      </a:r>
                      <a:endParaRPr lang="en-GB" sz="2000" b="1" dirty="0">
                        <a:solidFill>
                          <a:schemeClr val="bg1"/>
                        </a:solidFill>
                        <a:latin typeface="Twinkl Cursive Looped" panose="02000000000000000000" pitchFamily="2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820405797"/>
                  </a:ext>
                </a:extLst>
              </a:tr>
              <a:tr h="197810">
                <a:tc>
                  <a:txBody>
                    <a:bodyPr/>
                    <a:lstStyle/>
                    <a:p>
                      <a:pPr marL="0" indent="0">
                        <a:buFont typeface="Wingdings" panose="05000000000000000000" pitchFamily="2" charset="2"/>
                        <a:buNone/>
                      </a:pPr>
                      <a:r>
                        <a:rPr lang="en-GB" sz="1600" dirty="0"/>
                        <a:t>The skills we will use in this topic are:</a:t>
                      </a:r>
                    </a:p>
                    <a:p>
                      <a:pPr marL="285750" indent="-285750">
                        <a:buFont typeface="Wingdings" panose="05000000000000000000" pitchFamily="2" charset="2"/>
                        <a:buChar char="v"/>
                      </a:pPr>
                      <a:r>
                        <a:rPr lang="en-GB" sz="1600" dirty="0">
                          <a:latin typeface="Twinkl Cursive Looped" panose="02000000000000000000" pitchFamily="2" charset="0"/>
                        </a:rPr>
                        <a:t>Identifying features</a:t>
                      </a:r>
                    </a:p>
                    <a:p>
                      <a:pPr marL="285750" indent="-285750">
                        <a:buFont typeface="Wingdings" panose="05000000000000000000" pitchFamily="2" charset="2"/>
                        <a:buChar char="v"/>
                      </a:pPr>
                      <a:r>
                        <a:rPr lang="en-GB" sz="1600" dirty="0">
                          <a:latin typeface="Twinkl Cursive Looped" panose="02000000000000000000" pitchFamily="2" charset="0"/>
                        </a:rPr>
                        <a:t>Observing changes</a:t>
                      </a:r>
                    </a:p>
                    <a:p>
                      <a:pPr marL="285750" indent="-285750">
                        <a:buFont typeface="Wingdings" panose="05000000000000000000" pitchFamily="2" charset="2"/>
                        <a:buChar char="v"/>
                      </a:pPr>
                      <a:r>
                        <a:rPr lang="en-GB" sz="1600" dirty="0">
                          <a:latin typeface="Twinkl Cursive Looped" panose="02000000000000000000" pitchFamily="2" charset="0"/>
                        </a:rPr>
                        <a:t>Exploring the past</a:t>
                      </a:r>
                    </a:p>
                    <a:p>
                      <a:pPr marL="285750" indent="-285750">
                        <a:buFont typeface="Wingdings" panose="05000000000000000000" pitchFamily="2" charset="2"/>
                        <a:buChar char="v"/>
                      </a:pPr>
                      <a:r>
                        <a:rPr lang="en-GB" sz="1600" dirty="0">
                          <a:latin typeface="Twinkl Cursive Looped" panose="02000000000000000000" pitchFamily="2" charset="0"/>
                        </a:rPr>
                        <a:t>Using mixed media for art</a:t>
                      </a:r>
                    </a:p>
                    <a:p>
                      <a:pPr marL="285750" indent="-285750">
                        <a:buFont typeface="Wingdings" panose="05000000000000000000" pitchFamily="2" charset="2"/>
                        <a:buChar char="v"/>
                      </a:pPr>
                      <a:r>
                        <a:rPr lang="en-GB" sz="1600" dirty="0">
                          <a:latin typeface="Twinkl Cursive Looped" panose="02000000000000000000" pitchFamily="2" charset="0"/>
                        </a:rPr>
                        <a:t>Cutting and joining materials</a:t>
                      </a:r>
                    </a:p>
                    <a:p>
                      <a:pPr marL="285750" indent="-285750">
                        <a:buFont typeface="Wingdings" panose="05000000000000000000" pitchFamily="2" charset="2"/>
                        <a:buChar char="v"/>
                      </a:pPr>
                      <a:r>
                        <a:rPr lang="en-GB" sz="1600" dirty="0">
                          <a:latin typeface="Twinkl Cursive Looped" panose="02000000000000000000" pitchFamily="2" charset="0"/>
                        </a:rPr>
                        <a:t>Designing and making.</a:t>
                      </a:r>
                    </a:p>
                    <a:p>
                      <a:pPr marL="285750" indent="-285750">
                        <a:buFont typeface="Wingdings" panose="05000000000000000000" pitchFamily="2" charset="2"/>
                        <a:buChar char="v"/>
                      </a:pPr>
                      <a:r>
                        <a:rPr lang="en-GB" sz="1600" dirty="0">
                          <a:latin typeface="Twinkl Cursive Looped" panose="02000000000000000000" pitchFamily="2" charset="0"/>
                        </a:rPr>
                        <a:t>Identifying and comparing. </a:t>
                      </a:r>
                    </a:p>
                    <a:p>
                      <a:pPr marL="285750" indent="-285750">
                        <a:buFont typeface="Wingdings" panose="05000000000000000000" pitchFamily="2" charset="2"/>
                        <a:buChar char="v"/>
                      </a:pPr>
                      <a:r>
                        <a:rPr lang="en-GB" sz="1600" dirty="0">
                          <a:latin typeface="Twinkl Cursive Looped" panose="02000000000000000000" pitchFamily="2" charset="0"/>
                        </a:rPr>
                        <a:t>Using maps.</a:t>
                      </a:r>
                    </a:p>
                    <a:p>
                      <a:pPr marL="285750" indent="-285750">
                        <a:buFont typeface="Wingdings" panose="05000000000000000000" pitchFamily="2" charset="2"/>
                        <a:buChar char="v"/>
                      </a:pPr>
                      <a:r>
                        <a:rPr lang="en-GB" sz="1600" dirty="0">
                          <a:latin typeface="Twinkl Cursive Looped" panose="02000000000000000000" pitchFamily="2" charset="0"/>
                        </a:rPr>
                        <a:t>Evaluating our designs.</a:t>
                      </a:r>
                    </a:p>
                    <a:p>
                      <a:pPr marL="285750" indent="-285750">
                        <a:buFont typeface="Wingdings" panose="05000000000000000000" pitchFamily="2" charset="2"/>
                        <a:buChar char="v"/>
                      </a:pPr>
                      <a:r>
                        <a:rPr lang="en-GB" sz="1600" dirty="0">
                          <a:latin typeface="Twinkl Cursive Looped" panose="02000000000000000000" pitchFamily="2" charset="0"/>
                        </a:rPr>
                        <a:t>Asking and answering simple questions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140981001"/>
                  </a:ext>
                </a:extLst>
              </a:tr>
            </a:tbl>
          </a:graphicData>
        </a:graphic>
      </p:graphicFrame>
      <p:graphicFrame>
        <p:nvGraphicFramePr>
          <p:cNvPr id="10" name="Table 9">
            <a:extLst>
              <a:ext uri="{FF2B5EF4-FFF2-40B4-BE49-F238E27FC236}">
                <a16:creationId xmlns:a16="http://schemas.microsoft.com/office/drawing/2014/main" id="{7BB3EC1C-E912-435C-AF95-9CF75758675B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912093382"/>
              </p:ext>
            </p:extLst>
          </p:nvPr>
        </p:nvGraphicFramePr>
        <p:xfrm>
          <a:off x="6096000" y="478389"/>
          <a:ext cx="5677061" cy="5120640"/>
        </p:xfrm>
        <a:graphic>
          <a:graphicData uri="http://schemas.openxmlformats.org/drawingml/2006/table">
            <a:tbl>
              <a:tblPr firstRow="1" bandRow="1">
                <a:tableStyleId>{327F97BB-C833-4FB7-BDE5-3F7075034690}</a:tableStyleId>
              </a:tblPr>
              <a:tblGrid>
                <a:gridCol w="5677061">
                  <a:extLst>
                    <a:ext uri="{9D8B030D-6E8A-4147-A177-3AD203B41FA5}">
                      <a16:colId xmlns:a16="http://schemas.microsoft.com/office/drawing/2014/main" val="2606679746"/>
                    </a:ext>
                  </a:extLst>
                </a:gridCol>
              </a:tblGrid>
              <a:tr h="299807">
                <a:tc>
                  <a:txBody>
                    <a:bodyPr/>
                    <a:lstStyle/>
                    <a:p>
                      <a:pPr algn="ctr"/>
                      <a:r>
                        <a:rPr lang="en-GB" sz="2000" dirty="0"/>
                        <a:t>Sticky Knowledge</a:t>
                      </a:r>
                      <a:endParaRPr lang="en-GB" sz="2000" b="1" dirty="0">
                        <a:solidFill>
                          <a:schemeClr val="bg1"/>
                        </a:solidFill>
                        <a:latin typeface="Twinkl Cursive Looped" panose="02000000000000000000" pitchFamily="2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820405797"/>
                  </a:ext>
                </a:extLst>
              </a:tr>
              <a:tr h="1642853">
                <a:tc>
                  <a:txBody>
                    <a:bodyPr/>
                    <a:lstStyle/>
                    <a:p>
                      <a:pPr marL="0" indent="0">
                        <a:buFont typeface="Wingdings" panose="05000000000000000000" pitchFamily="2" charset="2"/>
                        <a:buNone/>
                      </a:pPr>
                      <a:r>
                        <a:rPr lang="en-GB" sz="1600" dirty="0"/>
                        <a:t>Children will:</a:t>
                      </a:r>
                    </a:p>
                    <a:p>
                      <a:pPr marL="285750" indent="-285750">
                        <a:buFont typeface="Wingdings" panose="05000000000000000000" pitchFamily="2" charset="2"/>
                        <a:buChar char="v"/>
                      </a:pPr>
                      <a:r>
                        <a:rPr lang="en-GB" sz="1600" dirty="0"/>
                        <a:t>Understand objects can be living, dead or never been alive.</a:t>
                      </a:r>
                    </a:p>
                    <a:p>
                      <a:pPr marL="285750" indent="-285750">
                        <a:buFont typeface="Wingdings" panose="05000000000000000000" pitchFamily="2" charset="2"/>
                        <a:buChar char="v"/>
                      </a:pPr>
                      <a:r>
                        <a:rPr lang="en-GB" sz="1600" dirty="0"/>
                        <a:t>Identify physical and human features of a coast</a:t>
                      </a:r>
                    </a:p>
                    <a:p>
                      <a:pPr marL="285750" indent="-285750">
                        <a:buFont typeface="Wingdings" panose="05000000000000000000" pitchFamily="2" charset="2"/>
                        <a:buChar char="v"/>
                      </a:pPr>
                      <a:r>
                        <a:rPr lang="en-GB" sz="1600" dirty="0"/>
                        <a:t>Construct and understand a basic food chain.</a:t>
                      </a:r>
                    </a:p>
                    <a:p>
                      <a:pPr marL="285750" indent="-285750">
                        <a:buFont typeface="Wingdings" panose="05000000000000000000" pitchFamily="2" charset="2"/>
                        <a:buChar char="v"/>
                      </a:pPr>
                      <a:r>
                        <a:rPr lang="en-GB" sz="1600" dirty="0"/>
                        <a:t>Understand the difference between a habitat and a microhabitat</a:t>
                      </a:r>
                    </a:p>
                    <a:p>
                      <a:pPr marL="285750" indent="-285750">
                        <a:buFont typeface="Wingdings" panose="05000000000000000000" pitchFamily="2" charset="2"/>
                        <a:buChar char="v"/>
                      </a:pPr>
                      <a:r>
                        <a:rPr lang="en-GB" sz="1600" dirty="0"/>
                        <a:t>Identify features of different animal groups</a:t>
                      </a:r>
                    </a:p>
                    <a:p>
                      <a:pPr marL="285750" indent="-285750">
                        <a:buFont typeface="Wingdings" panose="05000000000000000000" pitchFamily="2" charset="2"/>
                        <a:buChar char="v"/>
                      </a:pPr>
                      <a:r>
                        <a:rPr lang="en-GB" sz="1600" dirty="0">
                          <a:latin typeface="Twinkl Cursive Looped" panose="02000000000000000000" pitchFamily="2" charset="0"/>
                        </a:rPr>
                        <a:t>Explain how seaside's have changed overtime</a:t>
                      </a:r>
                    </a:p>
                    <a:p>
                      <a:pPr marL="285750" indent="-285750">
                        <a:buFont typeface="Wingdings" panose="05000000000000000000" pitchFamily="2" charset="2"/>
                        <a:buChar char="v"/>
                      </a:pPr>
                      <a:r>
                        <a:rPr lang="en-GB" sz="1600" dirty="0">
                          <a:latin typeface="Twinkl Cursive Looped" panose="02000000000000000000" pitchFamily="2" charset="0"/>
                        </a:rPr>
                        <a:t>Name the 7 continents and locate them on the map.</a:t>
                      </a:r>
                    </a:p>
                    <a:p>
                      <a:pPr marL="285750" indent="-285750">
                        <a:buFont typeface="Wingdings" panose="05000000000000000000" pitchFamily="2" charset="2"/>
                        <a:buChar char="v"/>
                      </a:pPr>
                      <a:r>
                        <a:rPr lang="en-GB" sz="1600" dirty="0">
                          <a:latin typeface="Twinkl Cursive Looped" panose="02000000000000000000" pitchFamily="2" charset="0"/>
                        </a:rPr>
                        <a:t>Name the and locate the worlds oceans</a:t>
                      </a:r>
                    </a:p>
                    <a:p>
                      <a:pPr marL="285750" indent="-285750">
                        <a:buFont typeface="Wingdings" panose="05000000000000000000" pitchFamily="2" charset="2"/>
                        <a:buChar char="v"/>
                      </a:pPr>
                      <a:r>
                        <a:rPr lang="en-GB" sz="1600" dirty="0">
                          <a:latin typeface="Twinkl Cursive Looped" panose="02000000000000000000" pitchFamily="2" charset="0"/>
                        </a:rPr>
                        <a:t>Identify materials that float and sink.</a:t>
                      </a:r>
                    </a:p>
                    <a:p>
                      <a:pPr marL="285750" indent="-285750">
                        <a:buFont typeface="Wingdings" panose="05000000000000000000" pitchFamily="2" charset="2"/>
                        <a:buChar char="v"/>
                      </a:pPr>
                      <a:r>
                        <a:rPr lang="en-GB" sz="1600" dirty="0">
                          <a:latin typeface="Twinkl Cursive Looped" panose="02000000000000000000" pitchFamily="2" charset="0"/>
                        </a:rPr>
                        <a:t>Evaluate their ideas against design criteria.</a:t>
                      </a:r>
                    </a:p>
                    <a:p>
                      <a:pPr marL="285750" indent="-285750">
                        <a:buFont typeface="Wingdings" panose="05000000000000000000" pitchFamily="2" charset="2"/>
                        <a:buChar char="v"/>
                      </a:pPr>
                      <a:r>
                        <a:rPr lang="en-GB" sz="1600" dirty="0">
                          <a:latin typeface="Twinkl Cursive Looped" panose="02000000000000000000" pitchFamily="2" charset="0"/>
                        </a:rPr>
                        <a:t>Explain and understand the life of James Cook. </a:t>
                      </a:r>
                    </a:p>
                    <a:p>
                      <a:pPr marL="285750" indent="-285750">
                        <a:buFont typeface="Wingdings" panose="05000000000000000000" pitchFamily="2" charset="2"/>
                        <a:buChar char="v"/>
                      </a:pPr>
                      <a:r>
                        <a:rPr lang="en-GB" sz="1600">
                          <a:latin typeface="Twinkl Cursive Looped" panose="02000000000000000000" pitchFamily="2" charset="0"/>
                        </a:rPr>
                        <a:t>Know and create </a:t>
                      </a:r>
                      <a:r>
                        <a:rPr lang="en-GB" sz="1600" dirty="0">
                          <a:latin typeface="Twinkl Cursive Looped" panose="02000000000000000000" pitchFamily="2" charset="0"/>
                        </a:rPr>
                        <a:t>art in the style of Monet.</a:t>
                      </a:r>
                    </a:p>
                    <a:p>
                      <a:pPr marL="285750" indent="-285750">
                        <a:buFont typeface="Wingdings" panose="05000000000000000000" pitchFamily="2" charset="2"/>
                        <a:buChar char="v"/>
                      </a:pPr>
                      <a:r>
                        <a:rPr lang="en-GB" sz="1600" dirty="0">
                          <a:latin typeface="Twinkl Cursive Looped" panose="02000000000000000000" pitchFamily="2" charset="0"/>
                        </a:rPr>
                        <a:t>Use pattern and texture to create a still life drawing. </a:t>
                      </a:r>
                    </a:p>
                    <a:p>
                      <a:pPr marL="285750" indent="-285750">
                        <a:buFont typeface="Wingdings" panose="05000000000000000000" pitchFamily="2" charset="2"/>
                        <a:buChar char="v"/>
                      </a:pPr>
                      <a:r>
                        <a:rPr lang="en-GB" sz="1600" dirty="0">
                          <a:latin typeface="Twinkl Cursive Looped" panose="02000000000000000000" pitchFamily="2" charset="0"/>
                        </a:rPr>
                        <a:t>Materials can be changed by squashing, bending, twisting and stretching. </a:t>
                      </a:r>
                    </a:p>
                    <a:p>
                      <a:pPr marL="285750" indent="-285750">
                        <a:buFont typeface="Wingdings" panose="05000000000000000000" pitchFamily="2" charset="2"/>
                        <a:buChar char="v"/>
                      </a:pPr>
                      <a:r>
                        <a:rPr lang="en-GB" sz="1600" dirty="0">
                          <a:latin typeface="Twinkl Cursive Looped" panose="02000000000000000000" pitchFamily="2" charset="0"/>
                        </a:rPr>
                        <a:t>Understand the basic needs for survival</a:t>
                      </a:r>
                    </a:p>
                    <a:p>
                      <a:pPr marL="285750" indent="-285750">
                        <a:buFont typeface="Wingdings" panose="05000000000000000000" pitchFamily="2" charset="2"/>
                        <a:buChar char="v"/>
                      </a:pPr>
                      <a:r>
                        <a:rPr lang="en-GB" sz="1600" dirty="0">
                          <a:latin typeface="Twinkl Cursive Looped" panose="02000000000000000000" pitchFamily="2" charset="0"/>
                        </a:rPr>
                        <a:t>Use directional language including North, South, East and West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140981001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790222942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26</TotalTime>
  <Words>423</Words>
  <Application>Microsoft Office PowerPoint</Application>
  <PresentationFormat>Widescreen</PresentationFormat>
  <Paragraphs>88</Paragraphs>
  <Slides>2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6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2</vt:i4>
      </vt:variant>
    </vt:vector>
  </HeadingPairs>
  <TitlesOfParts>
    <vt:vector size="9" baseType="lpstr">
      <vt:lpstr>Arial</vt:lpstr>
      <vt:lpstr>Calibri</vt:lpstr>
      <vt:lpstr>Calibri Light</vt:lpstr>
      <vt:lpstr>Times New Roman</vt:lpstr>
      <vt:lpstr>Twinkl Cursive Looped</vt:lpstr>
      <vt:lpstr>Wingdings</vt:lpstr>
      <vt:lpstr>Office Theme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Victoria Norman</dc:creator>
  <cp:lastModifiedBy>Emily Dalton</cp:lastModifiedBy>
  <cp:revision>9</cp:revision>
  <dcterms:created xsi:type="dcterms:W3CDTF">2023-09-01T16:46:38Z</dcterms:created>
  <dcterms:modified xsi:type="dcterms:W3CDTF">2024-09-24T13:28:32Z</dcterms:modified>
</cp:coreProperties>
</file>