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4"/>
  </p:notesMasterIdLst>
  <p:sldIdLst>
    <p:sldId id="261" r:id="rId2"/>
    <p:sldId id="257" r:id="rId3"/>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CC00CC"/>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27"/>
  </p:normalViewPr>
  <p:slideViewPr>
    <p:cSldViewPr snapToGrid="0" snapToObjects="1">
      <p:cViewPr varScale="1">
        <p:scale>
          <a:sx n="69" d="100"/>
          <a:sy n="69" d="100"/>
        </p:scale>
        <p:origin x="1056"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1/3/2026</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1/3/2026</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1/3/2026</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1/3/2026</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1/3/2026</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1/3/2026</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1/3/2026</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1/3/2026</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1/3/2026</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1/3/2026</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1/3/2026</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1/3/2026</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1/3/2026</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A0BCD6B-BA93-46F9-A5F6-58811D494BF1}"/>
              </a:ext>
            </a:extLst>
          </p:cNvPr>
          <p:cNvSpPr txBox="1"/>
          <p:nvPr/>
        </p:nvSpPr>
        <p:spPr>
          <a:xfrm>
            <a:off x="83890" y="109057"/>
            <a:ext cx="9722840" cy="369332"/>
          </a:xfrm>
          <a:prstGeom prst="rect">
            <a:avLst/>
          </a:prstGeom>
          <a:solidFill>
            <a:schemeClr val="accent1">
              <a:lumMod val="40000"/>
              <a:lumOff val="60000"/>
            </a:schemeClr>
          </a:solidFill>
          <a:ln w="19050">
            <a:solidFill>
              <a:schemeClr val="tx1"/>
            </a:solidFill>
          </a:ln>
        </p:spPr>
        <p:txBody>
          <a:bodyPr wrap="square" rtlCol="0">
            <a:spAutoFit/>
          </a:bodyPr>
          <a:lstStyle/>
          <a:p>
            <a:pPr algn="ctr"/>
            <a:r>
              <a:rPr lang="en-GB" dirty="0">
                <a:latin typeface="Arial" panose="020B0604020202020204" pitchFamily="34" charset="0"/>
                <a:cs typeface="Arial" panose="020B0604020202020204" pitchFamily="34" charset="0"/>
              </a:rPr>
              <a:t>Reception – Spring 1 </a:t>
            </a:r>
          </a:p>
        </p:txBody>
      </p:sp>
      <p:graphicFrame>
        <p:nvGraphicFramePr>
          <p:cNvPr id="14" name="Table 13">
            <a:extLst>
              <a:ext uri="{FF2B5EF4-FFF2-40B4-BE49-F238E27FC236}">
                <a16:creationId xmlns:a16="http://schemas.microsoft.com/office/drawing/2014/main" id="{07C99E05-6401-4939-AC48-DD0582AD12CE}"/>
              </a:ext>
            </a:extLst>
          </p:cNvPr>
          <p:cNvGraphicFramePr>
            <a:graphicFrameLocks noGrp="1"/>
          </p:cNvGraphicFramePr>
          <p:nvPr>
            <p:extLst/>
          </p:nvPr>
        </p:nvGraphicFramePr>
        <p:xfrm>
          <a:off x="167827" y="557178"/>
          <a:ext cx="9513809" cy="1554480"/>
        </p:xfrm>
        <a:graphic>
          <a:graphicData uri="http://schemas.openxmlformats.org/drawingml/2006/table">
            <a:tbl>
              <a:tblPr firstRow="1" bandRow="1">
                <a:tableStyleId>{5C22544A-7EE6-4342-B048-85BDC9FD1C3A}</a:tableStyleId>
              </a:tblPr>
              <a:tblGrid>
                <a:gridCol w="9513809">
                  <a:extLst>
                    <a:ext uri="{9D8B030D-6E8A-4147-A177-3AD203B41FA5}">
                      <a16:colId xmlns:a16="http://schemas.microsoft.com/office/drawing/2014/main" val="2606679746"/>
                    </a:ext>
                  </a:extLst>
                </a:gridCol>
              </a:tblGrid>
              <a:tr h="332256">
                <a:tc>
                  <a:txBody>
                    <a:bodyPr/>
                    <a:lstStyle/>
                    <a:p>
                      <a:pPr algn="ctr"/>
                      <a:r>
                        <a:rPr lang="en-GB" dirty="0"/>
                        <a:t>Key Texts &amp; Recommended Reads</a:t>
                      </a:r>
                    </a:p>
                  </a:txBody>
                  <a:tcPr/>
                </a:tc>
                <a:extLst>
                  <a:ext uri="{0D108BD9-81ED-4DB2-BD59-A6C34878D82A}">
                    <a16:rowId xmlns:a16="http://schemas.microsoft.com/office/drawing/2014/main" val="3820405797"/>
                  </a:ext>
                </a:extLst>
              </a:tr>
              <a:tr h="1181975">
                <a:tc>
                  <a:txBody>
                    <a:bodyPr/>
                    <a:lstStyle/>
                    <a:p>
                      <a:endParaRPr lang="en-GB" dirty="0"/>
                    </a:p>
                    <a:p>
                      <a:endParaRPr lang="en-GB" dirty="0"/>
                    </a:p>
                    <a:p>
                      <a:endParaRPr lang="en-GB" dirty="0"/>
                    </a:p>
                    <a:p>
                      <a:endParaRPr lang="en-GB" dirty="0"/>
                    </a:p>
                  </a:txBody>
                  <a:tcPr/>
                </a:tc>
                <a:extLst>
                  <a:ext uri="{0D108BD9-81ED-4DB2-BD59-A6C34878D82A}">
                    <a16:rowId xmlns:a16="http://schemas.microsoft.com/office/drawing/2014/main" val="3140981001"/>
                  </a:ext>
                </a:extLst>
              </a:tr>
            </a:tbl>
          </a:graphicData>
        </a:graphic>
      </p:graphicFrame>
      <p:graphicFrame>
        <p:nvGraphicFramePr>
          <p:cNvPr id="15" name="Table 14">
            <a:extLst>
              <a:ext uri="{FF2B5EF4-FFF2-40B4-BE49-F238E27FC236}">
                <a16:creationId xmlns:a16="http://schemas.microsoft.com/office/drawing/2014/main" id="{0B5DC419-F7BB-4F2E-8356-E115AC742E27}"/>
              </a:ext>
            </a:extLst>
          </p:cNvPr>
          <p:cNvGraphicFramePr>
            <a:graphicFrameLocks noGrp="1"/>
          </p:cNvGraphicFramePr>
          <p:nvPr>
            <p:extLst>
              <p:ext uri="{D42A27DB-BD31-4B8C-83A1-F6EECF244321}">
                <p14:modId xmlns:p14="http://schemas.microsoft.com/office/powerpoint/2010/main" val="409293370"/>
              </p:ext>
            </p:extLst>
          </p:nvPr>
        </p:nvGraphicFramePr>
        <p:xfrm>
          <a:off x="165700" y="2187155"/>
          <a:ext cx="9509244" cy="3291840"/>
        </p:xfrm>
        <a:graphic>
          <a:graphicData uri="http://schemas.openxmlformats.org/drawingml/2006/table">
            <a:tbl>
              <a:tblPr firstRow="1" bandRow="1">
                <a:tableStyleId>{5C22544A-7EE6-4342-B048-85BDC9FD1C3A}</a:tableStyleId>
              </a:tblPr>
              <a:tblGrid>
                <a:gridCol w="1584874">
                  <a:extLst>
                    <a:ext uri="{9D8B030D-6E8A-4147-A177-3AD203B41FA5}">
                      <a16:colId xmlns:a16="http://schemas.microsoft.com/office/drawing/2014/main" val="2606679746"/>
                    </a:ext>
                  </a:extLst>
                </a:gridCol>
                <a:gridCol w="1584874">
                  <a:extLst>
                    <a:ext uri="{9D8B030D-6E8A-4147-A177-3AD203B41FA5}">
                      <a16:colId xmlns:a16="http://schemas.microsoft.com/office/drawing/2014/main" val="3800852773"/>
                    </a:ext>
                  </a:extLst>
                </a:gridCol>
                <a:gridCol w="1584874">
                  <a:extLst>
                    <a:ext uri="{9D8B030D-6E8A-4147-A177-3AD203B41FA5}">
                      <a16:colId xmlns:a16="http://schemas.microsoft.com/office/drawing/2014/main" val="490885426"/>
                    </a:ext>
                  </a:extLst>
                </a:gridCol>
                <a:gridCol w="1584874">
                  <a:extLst>
                    <a:ext uri="{9D8B030D-6E8A-4147-A177-3AD203B41FA5}">
                      <a16:colId xmlns:a16="http://schemas.microsoft.com/office/drawing/2014/main" val="2273665488"/>
                    </a:ext>
                  </a:extLst>
                </a:gridCol>
                <a:gridCol w="1584874">
                  <a:extLst>
                    <a:ext uri="{9D8B030D-6E8A-4147-A177-3AD203B41FA5}">
                      <a16:colId xmlns:a16="http://schemas.microsoft.com/office/drawing/2014/main" val="461962304"/>
                    </a:ext>
                  </a:extLst>
                </a:gridCol>
                <a:gridCol w="1584874">
                  <a:extLst>
                    <a:ext uri="{9D8B030D-6E8A-4147-A177-3AD203B41FA5}">
                      <a16:colId xmlns:a16="http://schemas.microsoft.com/office/drawing/2014/main" val="1441805966"/>
                    </a:ext>
                  </a:extLst>
                </a:gridCol>
              </a:tblGrid>
              <a:tr h="359563">
                <a:tc gridSpan="6">
                  <a:txBody>
                    <a:bodyPr/>
                    <a:lstStyle/>
                    <a:p>
                      <a:pPr algn="ctr"/>
                      <a:r>
                        <a:rPr lang="en-GB" dirty="0"/>
                        <a:t>Sticky Knowledge &amp; Vocabulary</a:t>
                      </a:r>
                    </a:p>
                  </a:txBody>
                  <a:tcPr/>
                </a:tc>
                <a:tc hMerge="1">
                  <a:txBody>
                    <a:bodyPr/>
                    <a:lstStyle/>
                    <a:p>
                      <a:pPr algn="ctr"/>
                      <a:endParaRPr lang="en-GB" dirty="0"/>
                    </a:p>
                  </a:txBody>
                  <a:tcPr/>
                </a:tc>
                <a:tc hMerge="1">
                  <a:txBody>
                    <a:bodyPr/>
                    <a:lstStyle/>
                    <a:p>
                      <a:pPr algn="ctr"/>
                      <a:endParaRPr lang="en-GB" dirty="0"/>
                    </a:p>
                  </a:txBody>
                  <a:tcPr/>
                </a:tc>
                <a:tc hMerge="1">
                  <a:txBody>
                    <a:bodyPr/>
                    <a:lstStyle/>
                    <a:p>
                      <a:pPr algn="ctr"/>
                      <a:endParaRPr lang="en-GB" dirty="0"/>
                    </a:p>
                  </a:txBody>
                  <a:tcPr/>
                </a:tc>
                <a:tc hMerge="1">
                  <a:txBody>
                    <a:bodyPr/>
                    <a:lstStyle/>
                    <a:p>
                      <a:pPr algn="ctr"/>
                      <a:endParaRPr lang="en-GB" dirty="0"/>
                    </a:p>
                  </a:txBody>
                  <a:tcPr/>
                </a:tc>
                <a:tc hMerge="1">
                  <a:txBody>
                    <a:bodyPr/>
                    <a:lstStyle/>
                    <a:p>
                      <a:pPr algn="ctr"/>
                      <a:endParaRPr lang="en-GB" dirty="0"/>
                    </a:p>
                  </a:txBody>
                  <a:tcPr/>
                </a:tc>
                <a:extLst>
                  <a:ext uri="{0D108BD9-81ED-4DB2-BD59-A6C34878D82A}">
                    <a16:rowId xmlns:a16="http://schemas.microsoft.com/office/drawing/2014/main" val="3820405797"/>
                  </a:ext>
                </a:extLst>
              </a:tr>
              <a:tr h="1707925">
                <a:tc>
                  <a:txBody>
                    <a:bodyPr/>
                    <a:lstStyle/>
                    <a:p>
                      <a:pPr marL="171450" indent="-171450">
                        <a:buFont typeface="Arial" panose="020B0604020202020204" pitchFamily="34" charset="0"/>
                        <a:buChar char="•"/>
                      </a:pPr>
                      <a:r>
                        <a:rPr lang="en-GB" sz="1200" dirty="0"/>
                        <a:t>Know we are all valuable individuals and have different talents. </a:t>
                      </a:r>
                    </a:p>
                    <a:p>
                      <a:pPr marL="171450" indent="-171450">
                        <a:buFont typeface="Arial" panose="020B0604020202020204" pitchFamily="34" charset="0"/>
                        <a:buChar char="•"/>
                      </a:pPr>
                      <a:r>
                        <a:rPr lang="en-GB" sz="1200" dirty="0"/>
                        <a:t>Talk about how we have changed and grown. </a:t>
                      </a:r>
                    </a:p>
                    <a:p>
                      <a:pPr marL="171450" indent="-171450">
                        <a:buFont typeface="Arial" panose="020B0604020202020204" pitchFamily="34" charset="0"/>
                        <a:buChar char="•"/>
                      </a:pPr>
                      <a:r>
                        <a:rPr lang="en-GB" sz="1200" dirty="0"/>
                        <a:t>To understand what helps us learn and how we set a goal. </a:t>
                      </a:r>
                    </a:p>
                  </a:txBody>
                  <a:tcPr/>
                </a:tc>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Draw information from a simple map.</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Understand the need to care for the environment and all living things. Recognise some environments are different from ours. </a:t>
                      </a:r>
                    </a:p>
                  </a:txBody>
                  <a:tcPr/>
                </a:tc>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Think about others’ perspectives.</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Compare characters from stories.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Talk about figures from the past (Falcon Scott &amp; Matthew Henson)</a:t>
                      </a:r>
                    </a:p>
                  </a:txBody>
                  <a:tcPr/>
                </a:tc>
                <a:tc>
                  <a:txBody>
                    <a:bodyPr/>
                    <a:lstStyle/>
                    <a:p>
                      <a:pPr marL="171450" indent="-171450">
                        <a:buFont typeface="Arial" panose="020B0604020202020204" pitchFamily="34" charset="0"/>
                        <a:buChar char="•"/>
                      </a:pPr>
                      <a:r>
                        <a:rPr lang="en-GB" sz="1200" kern="1200" dirty="0">
                          <a:solidFill>
                            <a:schemeClr val="dk1"/>
                          </a:solidFill>
                          <a:effectLst/>
                          <a:latin typeface="+mn-lt"/>
                          <a:ea typeface="+mn-ea"/>
                          <a:cs typeface="+mn-cs"/>
                        </a:rPr>
                        <a:t>Communicate confidently using new vocabulary.</a:t>
                      </a:r>
                    </a:p>
                    <a:p>
                      <a:pPr marL="171450" indent="-171450">
                        <a:buFont typeface="Arial" panose="020B0604020202020204" pitchFamily="34" charset="0"/>
                        <a:buChar char="•"/>
                      </a:pPr>
                      <a:r>
                        <a:rPr lang="en-GB" sz="1200" kern="1200" dirty="0">
                          <a:solidFill>
                            <a:schemeClr val="dk1"/>
                          </a:solidFill>
                          <a:effectLst/>
                          <a:latin typeface="+mn-lt"/>
                          <a:ea typeface="+mn-ea"/>
                          <a:cs typeface="+mn-cs"/>
                        </a:rPr>
                        <a:t>Use talk in different ways; to express opinions, give instructions , play imaginatively or to collaborate and plan with others.</a:t>
                      </a:r>
                      <a:endParaRPr lang="en-GB" sz="1200" kern="1200" dirty="0">
                        <a:solidFill>
                          <a:schemeClr val="dk1"/>
                        </a:solidFill>
                        <a:latin typeface="+mn-lt"/>
                        <a:ea typeface="+mn-ea"/>
                        <a:cs typeface="+mn-cs"/>
                      </a:endParaRPr>
                    </a:p>
                  </a:txBody>
                  <a:tcPr/>
                </a:tc>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Invent adapt and recount narrative and stories.</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Use vocabulary from stories they have read to help make up new stories.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Write simple sentences. </a:t>
                      </a:r>
                    </a:p>
                  </a:txBody>
                  <a:tcPr/>
                </a:tc>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Know people have different beliefs and celebrate in different ways.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Know that there are special places to people in our community.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Show respect. </a:t>
                      </a:r>
                    </a:p>
                    <a:p>
                      <a:pPr marL="171450" indent="-171450" algn="l" defTabSz="914400" rtl="0" eaLnBrk="1" latinLnBrk="0" hangingPunct="1">
                        <a:buFont typeface="Arial" panose="020B0604020202020204" pitchFamily="34" charset="0"/>
                        <a:buChar char="•"/>
                      </a:pPr>
                      <a:endParaRPr lang="en-GB" sz="1200" kern="1200" dirty="0">
                        <a:solidFill>
                          <a:schemeClr val="dk1"/>
                        </a:solidFill>
                        <a:latin typeface="+mn-lt"/>
                        <a:ea typeface="+mn-ea"/>
                        <a:cs typeface="+mn-cs"/>
                      </a:endParaRPr>
                    </a:p>
                  </a:txBody>
                  <a:tcPr/>
                </a:tc>
                <a:extLst>
                  <a:ext uri="{0D108BD9-81ED-4DB2-BD59-A6C34878D82A}">
                    <a16:rowId xmlns:a16="http://schemas.microsoft.com/office/drawing/2014/main" val="3140981001"/>
                  </a:ext>
                </a:extLst>
              </a:tr>
              <a:tr h="928876">
                <a:tc>
                  <a:txBody>
                    <a:bodyPr/>
                    <a:lstStyle/>
                    <a:p>
                      <a:pPr marL="171450" indent="-171450">
                        <a:buFont typeface="Arial" panose="020B0604020202020204" pitchFamily="34" charset="0"/>
                        <a:buChar char="•"/>
                      </a:pPr>
                      <a:r>
                        <a:rPr lang="en-GB" sz="1200" dirty="0"/>
                        <a:t>Resolution </a:t>
                      </a:r>
                    </a:p>
                    <a:p>
                      <a:pPr marL="171450" indent="-171450">
                        <a:buFont typeface="Arial" panose="020B0604020202020204" pitchFamily="34" charset="0"/>
                        <a:buChar char="•"/>
                      </a:pPr>
                      <a:r>
                        <a:rPr lang="en-GB" sz="1200" dirty="0"/>
                        <a:t>Goal</a:t>
                      </a:r>
                    </a:p>
                    <a:p>
                      <a:pPr marL="171450" indent="-171450">
                        <a:buFont typeface="Arial" panose="020B0604020202020204" pitchFamily="34" charset="0"/>
                        <a:buChar char="•"/>
                      </a:pPr>
                      <a:r>
                        <a:rPr lang="en-GB" sz="1200" dirty="0"/>
                        <a:t>Persevere</a:t>
                      </a:r>
                    </a:p>
                    <a:p>
                      <a:pPr marL="171450" indent="-171450">
                        <a:buFont typeface="Arial" panose="020B0604020202020204" pitchFamily="34" charset="0"/>
                        <a:buChar char="•"/>
                      </a:pPr>
                      <a:r>
                        <a:rPr lang="en-GB" sz="1200" dirty="0"/>
                        <a:t>Learning Pit </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Contrast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Globe/Earth</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Climate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Country</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Extreme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Explore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Expedition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Frosty</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Prefer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Mild/Spicy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Sizzling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Ferocious</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Character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Setting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Problem</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Solution</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Festival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Celebration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Tradition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Lunar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1444449442"/>
                  </a:ext>
                </a:extLst>
              </a:tr>
            </a:tbl>
          </a:graphicData>
        </a:graphic>
      </p:graphicFrame>
      <p:graphicFrame>
        <p:nvGraphicFramePr>
          <p:cNvPr id="18" name="Table 17">
            <a:extLst>
              <a:ext uri="{FF2B5EF4-FFF2-40B4-BE49-F238E27FC236}">
                <a16:creationId xmlns:a16="http://schemas.microsoft.com/office/drawing/2014/main" id="{726FB1E1-2AEE-4BAD-92E7-519A5F156D8A}"/>
              </a:ext>
            </a:extLst>
          </p:cNvPr>
          <p:cNvGraphicFramePr>
            <a:graphicFrameLocks noGrp="1"/>
          </p:cNvGraphicFramePr>
          <p:nvPr>
            <p:extLst>
              <p:ext uri="{D42A27DB-BD31-4B8C-83A1-F6EECF244321}">
                <p14:modId xmlns:p14="http://schemas.microsoft.com/office/powerpoint/2010/main" val="636285924"/>
              </p:ext>
            </p:extLst>
          </p:nvPr>
        </p:nvGraphicFramePr>
        <p:xfrm>
          <a:off x="167827" y="5252103"/>
          <a:ext cx="5456226" cy="1524000"/>
        </p:xfrm>
        <a:graphic>
          <a:graphicData uri="http://schemas.openxmlformats.org/drawingml/2006/table">
            <a:tbl>
              <a:tblPr firstRow="1" bandRow="1">
                <a:tableStyleId>{5C22544A-7EE6-4342-B048-85BDC9FD1C3A}</a:tableStyleId>
              </a:tblPr>
              <a:tblGrid>
                <a:gridCol w="5456226">
                  <a:extLst>
                    <a:ext uri="{9D8B030D-6E8A-4147-A177-3AD203B41FA5}">
                      <a16:colId xmlns:a16="http://schemas.microsoft.com/office/drawing/2014/main" val="2606679746"/>
                    </a:ext>
                  </a:extLst>
                </a:gridCol>
              </a:tblGrid>
              <a:tr h="349370">
                <a:tc>
                  <a:txBody>
                    <a:bodyPr/>
                    <a:lstStyle/>
                    <a:p>
                      <a:pPr algn="ctr"/>
                      <a:r>
                        <a:rPr lang="en-GB" dirty="0"/>
                        <a:t>Enquiry Questions </a:t>
                      </a:r>
                    </a:p>
                  </a:txBody>
                  <a:tcPr/>
                </a:tc>
                <a:extLst>
                  <a:ext uri="{0D108BD9-81ED-4DB2-BD59-A6C34878D82A}">
                    <a16:rowId xmlns:a16="http://schemas.microsoft.com/office/drawing/2014/main" val="3820405797"/>
                  </a:ext>
                </a:extLst>
              </a:tr>
              <a:tr h="1106339">
                <a:tc>
                  <a:txBody>
                    <a:bodyPr/>
                    <a:lstStyle/>
                    <a:p>
                      <a:pPr marL="285750" indent="-285750">
                        <a:buFont typeface="Arial" panose="020B0604020202020204" pitchFamily="34" charset="0"/>
                        <a:buChar char="•"/>
                      </a:pPr>
                      <a:r>
                        <a:rPr lang="en-GB" sz="1400" dirty="0"/>
                        <a:t>What helps us learn? How do we change as we grow up? </a:t>
                      </a:r>
                    </a:p>
                    <a:p>
                      <a:pPr marL="285750" indent="-285750">
                        <a:buFont typeface="Arial" panose="020B0604020202020204" pitchFamily="34" charset="0"/>
                        <a:buChar char="•"/>
                      </a:pPr>
                      <a:r>
                        <a:rPr lang="en-GB" sz="1400" dirty="0"/>
                        <a:t>What celebrations or traditions do we have as a family? Are these different from our friends?</a:t>
                      </a:r>
                    </a:p>
                    <a:p>
                      <a:pPr marL="285750" indent="-285750">
                        <a:buFont typeface="Arial" panose="020B0604020202020204" pitchFamily="34" charset="0"/>
                        <a:buChar char="•"/>
                      </a:pPr>
                      <a:r>
                        <a:rPr lang="en-GB" sz="1400" dirty="0"/>
                        <a:t>Where in the world have our friends and family visited? How do these places compare to Bracknell/ England?</a:t>
                      </a:r>
                    </a:p>
                  </a:txBody>
                  <a:tcPr/>
                </a:tc>
                <a:extLst>
                  <a:ext uri="{0D108BD9-81ED-4DB2-BD59-A6C34878D82A}">
                    <a16:rowId xmlns:a16="http://schemas.microsoft.com/office/drawing/2014/main" val="3140981001"/>
                  </a:ext>
                </a:extLst>
              </a:tr>
            </a:tbl>
          </a:graphicData>
        </a:graphic>
      </p:graphicFrame>
      <p:graphicFrame>
        <p:nvGraphicFramePr>
          <p:cNvPr id="19" name="Table 18">
            <a:extLst>
              <a:ext uri="{FF2B5EF4-FFF2-40B4-BE49-F238E27FC236}">
                <a16:creationId xmlns:a16="http://schemas.microsoft.com/office/drawing/2014/main" id="{7C06D34F-CF14-4575-A46A-125AE38DDA61}"/>
              </a:ext>
            </a:extLst>
          </p:cNvPr>
          <p:cNvGraphicFramePr>
            <a:graphicFrameLocks noGrp="1"/>
          </p:cNvGraphicFramePr>
          <p:nvPr>
            <p:extLst>
              <p:ext uri="{D42A27DB-BD31-4B8C-83A1-F6EECF244321}">
                <p14:modId xmlns:p14="http://schemas.microsoft.com/office/powerpoint/2010/main" val="259132742"/>
              </p:ext>
            </p:extLst>
          </p:nvPr>
        </p:nvGraphicFramePr>
        <p:xfrm>
          <a:off x="5747283" y="5294348"/>
          <a:ext cx="3923190" cy="1455709"/>
        </p:xfrm>
        <a:graphic>
          <a:graphicData uri="http://schemas.openxmlformats.org/drawingml/2006/table">
            <a:tbl>
              <a:tblPr firstRow="1" bandRow="1">
                <a:tableStyleId>{5C22544A-7EE6-4342-B048-85BDC9FD1C3A}</a:tableStyleId>
              </a:tblPr>
              <a:tblGrid>
                <a:gridCol w="3923190">
                  <a:extLst>
                    <a:ext uri="{9D8B030D-6E8A-4147-A177-3AD203B41FA5}">
                      <a16:colId xmlns:a16="http://schemas.microsoft.com/office/drawing/2014/main" val="2606679746"/>
                    </a:ext>
                  </a:extLst>
                </a:gridCol>
              </a:tblGrid>
              <a:tr h="340027">
                <a:tc>
                  <a:txBody>
                    <a:bodyPr/>
                    <a:lstStyle/>
                    <a:p>
                      <a:pPr algn="ctr"/>
                      <a:r>
                        <a:rPr lang="en-GB" dirty="0" err="1"/>
                        <a:t>Oracy</a:t>
                      </a:r>
                      <a:r>
                        <a:rPr lang="en-GB" dirty="0"/>
                        <a:t> Skills </a:t>
                      </a:r>
                    </a:p>
                  </a:txBody>
                  <a:tcPr/>
                </a:tc>
                <a:extLst>
                  <a:ext uri="{0D108BD9-81ED-4DB2-BD59-A6C34878D82A}">
                    <a16:rowId xmlns:a16="http://schemas.microsoft.com/office/drawing/2014/main" val="3820405797"/>
                  </a:ext>
                </a:extLst>
              </a:tr>
              <a:tr h="1089949">
                <a:tc>
                  <a:txBody>
                    <a:bodyPr/>
                    <a:lstStyle/>
                    <a:p>
                      <a:pPr marL="285750" indent="-285750">
                        <a:buFont typeface="Arial" panose="020B0604020202020204" pitchFamily="34" charset="0"/>
                        <a:buChar char="•"/>
                      </a:pPr>
                      <a:r>
                        <a:rPr lang="en-GB" sz="1400" dirty="0"/>
                        <a:t>Be able to recount a simple story. </a:t>
                      </a:r>
                    </a:p>
                    <a:p>
                      <a:pPr marL="285750" indent="-285750">
                        <a:buFont typeface="Arial" panose="020B0604020202020204" pitchFamily="34" charset="0"/>
                        <a:buChar char="•"/>
                      </a:pPr>
                      <a:r>
                        <a:rPr lang="en-GB" sz="1400" dirty="0"/>
                        <a:t>To be able to express their opinions using stem sentences ‘I think…. Because…’</a:t>
                      </a:r>
                    </a:p>
                    <a:p>
                      <a:pPr marL="285750" indent="-285750">
                        <a:buFont typeface="Arial" panose="020B0604020202020204" pitchFamily="34" charset="0"/>
                        <a:buChar char="•"/>
                      </a:pPr>
                      <a:r>
                        <a:rPr lang="en-GB" sz="1400" dirty="0"/>
                        <a:t>To talk about their own family traditions. </a:t>
                      </a:r>
                    </a:p>
                  </a:txBody>
                  <a:tcPr/>
                </a:tc>
                <a:extLst>
                  <a:ext uri="{0D108BD9-81ED-4DB2-BD59-A6C34878D82A}">
                    <a16:rowId xmlns:a16="http://schemas.microsoft.com/office/drawing/2014/main" val="3140981001"/>
                  </a:ext>
                </a:extLst>
              </a:tr>
            </a:tbl>
          </a:graphicData>
        </a:graphic>
      </p:graphicFrame>
      <p:pic>
        <p:nvPicPr>
          <p:cNvPr id="2" name="Picture 1">
            <a:extLst>
              <a:ext uri="{FF2B5EF4-FFF2-40B4-BE49-F238E27FC236}">
                <a16:creationId xmlns:a16="http://schemas.microsoft.com/office/drawing/2014/main" id="{D0E74A56-AE4B-48DB-BBE7-538F29815A57}"/>
              </a:ext>
            </a:extLst>
          </p:cNvPr>
          <p:cNvPicPr>
            <a:picLocks noChangeAspect="1"/>
          </p:cNvPicPr>
          <p:nvPr/>
        </p:nvPicPr>
        <p:blipFill>
          <a:blip r:embed="rId2"/>
          <a:stretch>
            <a:fillRect/>
          </a:stretch>
        </p:blipFill>
        <p:spPr>
          <a:xfrm>
            <a:off x="8371437" y="829710"/>
            <a:ext cx="1395808" cy="1294634"/>
          </a:xfrm>
          <a:prstGeom prst="rect">
            <a:avLst/>
          </a:prstGeom>
        </p:spPr>
      </p:pic>
      <p:pic>
        <p:nvPicPr>
          <p:cNvPr id="7" name="Picture 6">
            <a:extLst>
              <a:ext uri="{FF2B5EF4-FFF2-40B4-BE49-F238E27FC236}">
                <a16:creationId xmlns:a16="http://schemas.microsoft.com/office/drawing/2014/main" id="{158F3BD9-0B5A-4B1C-8D11-9AA817321ACB}"/>
              </a:ext>
            </a:extLst>
          </p:cNvPr>
          <p:cNvPicPr>
            <a:picLocks noChangeAspect="1"/>
          </p:cNvPicPr>
          <p:nvPr/>
        </p:nvPicPr>
        <p:blipFill>
          <a:blip r:embed="rId3"/>
          <a:stretch>
            <a:fillRect/>
          </a:stretch>
        </p:blipFill>
        <p:spPr>
          <a:xfrm>
            <a:off x="165700" y="115792"/>
            <a:ext cx="1133023" cy="1361235"/>
          </a:xfrm>
          <a:prstGeom prst="rect">
            <a:avLst/>
          </a:prstGeom>
        </p:spPr>
      </p:pic>
      <p:pic>
        <p:nvPicPr>
          <p:cNvPr id="8" name="Picture 7">
            <a:extLst>
              <a:ext uri="{FF2B5EF4-FFF2-40B4-BE49-F238E27FC236}">
                <a16:creationId xmlns:a16="http://schemas.microsoft.com/office/drawing/2014/main" id="{74DD1D7B-25B0-4300-83DC-69545C78E262}"/>
              </a:ext>
            </a:extLst>
          </p:cNvPr>
          <p:cNvPicPr>
            <a:picLocks noChangeAspect="1"/>
          </p:cNvPicPr>
          <p:nvPr/>
        </p:nvPicPr>
        <p:blipFill>
          <a:blip r:embed="rId4"/>
          <a:stretch>
            <a:fillRect/>
          </a:stretch>
        </p:blipFill>
        <p:spPr>
          <a:xfrm>
            <a:off x="2008106" y="902111"/>
            <a:ext cx="985731" cy="1226023"/>
          </a:xfrm>
          <a:prstGeom prst="rect">
            <a:avLst/>
          </a:prstGeom>
        </p:spPr>
      </p:pic>
      <p:pic>
        <p:nvPicPr>
          <p:cNvPr id="13" name="Picture 12">
            <a:extLst>
              <a:ext uri="{FF2B5EF4-FFF2-40B4-BE49-F238E27FC236}">
                <a16:creationId xmlns:a16="http://schemas.microsoft.com/office/drawing/2014/main" id="{DCCE9EA3-2193-4CE5-BEE9-E2BB0DE77359}"/>
              </a:ext>
            </a:extLst>
          </p:cNvPr>
          <p:cNvPicPr>
            <a:picLocks noChangeAspect="1"/>
          </p:cNvPicPr>
          <p:nvPr/>
        </p:nvPicPr>
        <p:blipFill>
          <a:blip r:embed="rId5"/>
          <a:stretch>
            <a:fillRect/>
          </a:stretch>
        </p:blipFill>
        <p:spPr>
          <a:xfrm>
            <a:off x="3485696" y="895991"/>
            <a:ext cx="1133023" cy="1215667"/>
          </a:xfrm>
          <a:prstGeom prst="rect">
            <a:avLst/>
          </a:prstGeom>
        </p:spPr>
      </p:pic>
      <p:pic>
        <p:nvPicPr>
          <p:cNvPr id="5" name="Picture 4">
            <a:extLst>
              <a:ext uri="{FF2B5EF4-FFF2-40B4-BE49-F238E27FC236}">
                <a16:creationId xmlns:a16="http://schemas.microsoft.com/office/drawing/2014/main" id="{69ED6CA8-920E-47FD-86AB-FEE1DBE35AC2}"/>
              </a:ext>
            </a:extLst>
          </p:cNvPr>
          <p:cNvPicPr>
            <a:picLocks noChangeAspect="1"/>
          </p:cNvPicPr>
          <p:nvPr/>
        </p:nvPicPr>
        <p:blipFill>
          <a:blip r:embed="rId6"/>
          <a:stretch>
            <a:fillRect/>
          </a:stretch>
        </p:blipFill>
        <p:spPr>
          <a:xfrm>
            <a:off x="718491" y="1068237"/>
            <a:ext cx="1118398" cy="1399493"/>
          </a:xfrm>
          <a:prstGeom prst="rect">
            <a:avLst/>
          </a:prstGeom>
        </p:spPr>
      </p:pic>
      <p:pic>
        <p:nvPicPr>
          <p:cNvPr id="6" name="Picture 5">
            <a:extLst>
              <a:ext uri="{FF2B5EF4-FFF2-40B4-BE49-F238E27FC236}">
                <a16:creationId xmlns:a16="http://schemas.microsoft.com/office/drawing/2014/main" id="{D94ECCFE-3F10-42AF-A3BD-1AF0DEE38907}"/>
              </a:ext>
            </a:extLst>
          </p:cNvPr>
          <p:cNvPicPr>
            <a:picLocks noChangeAspect="1"/>
          </p:cNvPicPr>
          <p:nvPr/>
        </p:nvPicPr>
        <p:blipFill>
          <a:blip r:embed="rId7"/>
          <a:stretch>
            <a:fillRect/>
          </a:stretch>
        </p:blipFill>
        <p:spPr>
          <a:xfrm>
            <a:off x="5010017" y="928116"/>
            <a:ext cx="1311384" cy="1311384"/>
          </a:xfrm>
          <a:prstGeom prst="rect">
            <a:avLst/>
          </a:prstGeom>
        </p:spPr>
      </p:pic>
      <p:pic>
        <p:nvPicPr>
          <p:cNvPr id="10" name="Picture 9">
            <a:extLst>
              <a:ext uri="{FF2B5EF4-FFF2-40B4-BE49-F238E27FC236}">
                <a16:creationId xmlns:a16="http://schemas.microsoft.com/office/drawing/2014/main" id="{CF7F8CAD-D382-4BD6-B9F7-4864E232AE71}"/>
              </a:ext>
            </a:extLst>
          </p:cNvPr>
          <p:cNvPicPr>
            <a:picLocks noChangeAspect="1"/>
          </p:cNvPicPr>
          <p:nvPr/>
        </p:nvPicPr>
        <p:blipFill>
          <a:blip r:embed="rId8"/>
          <a:stretch>
            <a:fillRect/>
          </a:stretch>
        </p:blipFill>
        <p:spPr>
          <a:xfrm>
            <a:off x="6822657" y="1288151"/>
            <a:ext cx="1194507" cy="1194507"/>
          </a:xfrm>
          <a:prstGeom prst="rect">
            <a:avLst/>
          </a:prstGeom>
        </p:spPr>
      </p:pic>
      <p:pic>
        <p:nvPicPr>
          <p:cNvPr id="11" name="Picture 10">
            <a:extLst>
              <a:ext uri="{FF2B5EF4-FFF2-40B4-BE49-F238E27FC236}">
                <a16:creationId xmlns:a16="http://schemas.microsoft.com/office/drawing/2014/main" id="{F125A97C-DF6C-4E5E-A123-30CB6CBA9460}"/>
              </a:ext>
            </a:extLst>
          </p:cNvPr>
          <p:cNvPicPr>
            <a:picLocks noChangeAspect="1"/>
          </p:cNvPicPr>
          <p:nvPr/>
        </p:nvPicPr>
        <p:blipFill>
          <a:blip r:embed="rId9"/>
          <a:stretch>
            <a:fillRect/>
          </a:stretch>
        </p:blipFill>
        <p:spPr>
          <a:xfrm>
            <a:off x="6634899" y="427687"/>
            <a:ext cx="909484" cy="1100043"/>
          </a:xfrm>
          <a:prstGeom prst="rect">
            <a:avLst/>
          </a:prstGeom>
        </p:spPr>
      </p:pic>
    </p:spTree>
    <p:extLst>
      <p:ext uri="{BB962C8B-B14F-4D97-AF65-F5344CB8AC3E}">
        <p14:creationId xmlns:p14="http://schemas.microsoft.com/office/powerpoint/2010/main" val="1280531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A0BCD6B-BA93-46F9-A5F6-58811D494BF1}"/>
              </a:ext>
            </a:extLst>
          </p:cNvPr>
          <p:cNvSpPr txBox="1"/>
          <p:nvPr/>
        </p:nvSpPr>
        <p:spPr>
          <a:xfrm>
            <a:off x="83890" y="109057"/>
            <a:ext cx="9722840" cy="369332"/>
          </a:xfrm>
          <a:prstGeom prst="rect">
            <a:avLst/>
          </a:prstGeom>
          <a:solidFill>
            <a:schemeClr val="accent1">
              <a:lumMod val="40000"/>
              <a:lumOff val="60000"/>
            </a:schemeClr>
          </a:solidFill>
          <a:ln w="19050">
            <a:solidFill>
              <a:schemeClr val="tx1"/>
            </a:solidFill>
          </a:ln>
        </p:spPr>
        <p:txBody>
          <a:bodyPr wrap="square" rtlCol="0">
            <a:spAutoFit/>
          </a:bodyPr>
          <a:lstStyle/>
          <a:p>
            <a:pPr algn="ctr"/>
            <a:r>
              <a:rPr lang="en-GB" dirty="0">
                <a:latin typeface="Arial" panose="020B0604020202020204" pitchFamily="34" charset="0"/>
                <a:cs typeface="Arial" panose="020B0604020202020204" pitchFamily="34" charset="0"/>
              </a:rPr>
              <a:t>Skills </a:t>
            </a:r>
          </a:p>
        </p:txBody>
      </p:sp>
      <p:graphicFrame>
        <p:nvGraphicFramePr>
          <p:cNvPr id="6" name="Table 5">
            <a:extLst>
              <a:ext uri="{FF2B5EF4-FFF2-40B4-BE49-F238E27FC236}">
                <a16:creationId xmlns:a16="http://schemas.microsoft.com/office/drawing/2014/main" id="{0D0DBA9C-E502-4370-B4D7-F8280711F271}"/>
              </a:ext>
            </a:extLst>
          </p:cNvPr>
          <p:cNvGraphicFramePr>
            <a:graphicFrameLocks noGrp="1"/>
          </p:cNvGraphicFramePr>
          <p:nvPr>
            <p:extLst>
              <p:ext uri="{D42A27DB-BD31-4B8C-83A1-F6EECF244321}">
                <p14:modId xmlns:p14="http://schemas.microsoft.com/office/powerpoint/2010/main" val="4076185786"/>
              </p:ext>
            </p:extLst>
          </p:nvPr>
        </p:nvGraphicFramePr>
        <p:xfrm>
          <a:off x="172483" y="583775"/>
          <a:ext cx="4621190" cy="2297204"/>
        </p:xfrm>
        <a:graphic>
          <a:graphicData uri="http://schemas.openxmlformats.org/drawingml/2006/table">
            <a:tbl>
              <a:tblPr firstRow="1" bandRow="1">
                <a:tableStyleId>{5C22544A-7EE6-4342-B048-85BDC9FD1C3A}</a:tableStyleId>
              </a:tblPr>
              <a:tblGrid>
                <a:gridCol w="4621190">
                  <a:extLst>
                    <a:ext uri="{9D8B030D-6E8A-4147-A177-3AD203B41FA5}">
                      <a16:colId xmlns:a16="http://schemas.microsoft.com/office/drawing/2014/main" val="2606679746"/>
                    </a:ext>
                  </a:extLst>
                </a:gridCol>
              </a:tblGrid>
              <a:tr h="346595">
                <a:tc>
                  <a:txBody>
                    <a:bodyPr/>
                    <a:lstStyle/>
                    <a:p>
                      <a:pPr algn="ctr"/>
                      <a:r>
                        <a:rPr lang="en-GB" dirty="0"/>
                        <a:t>Personal, Social &amp; Emotional Development </a:t>
                      </a:r>
                    </a:p>
                  </a:txBody>
                  <a:tcPr/>
                </a:tc>
                <a:extLst>
                  <a:ext uri="{0D108BD9-81ED-4DB2-BD59-A6C34878D82A}">
                    <a16:rowId xmlns:a16="http://schemas.microsoft.com/office/drawing/2014/main" val="3820405797"/>
                  </a:ext>
                </a:extLst>
              </a:tr>
              <a:tr h="1931444">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Talks about (including as part of Safer Internet Day) how </a:t>
                      </a:r>
                    </a:p>
                    <a:p>
                      <a:pPr marL="0" indent="0" algn="l" defTabSz="914400" rtl="0" eaLnBrk="1" latinLnBrk="0" hangingPunct="1">
                        <a:buFont typeface="Arial" panose="020B0604020202020204" pitchFamily="34" charset="0"/>
                        <a:buNone/>
                      </a:pPr>
                      <a:r>
                        <a:rPr lang="en-GB" sz="1200" kern="1200" dirty="0">
                          <a:solidFill>
                            <a:schemeClr val="dk1"/>
                          </a:solidFill>
                          <a:latin typeface="+mn-lt"/>
                          <a:ea typeface="+mn-ea"/>
                          <a:cs typeface="+mn-cs"/>
                        </a:rPr>
                        <a:t>     screen time routines and learning to manage our emotions</a:t>
                      </a:r>
                    </a:p>
                    <a:p>
                      <a:pPr marL="0" indent="0" algn="l" defTabSz="914400" rtl="0" eaLnBrk="1" latinLnBrk="0" hangingPunct="1">
                        <a:buFont typeface="Arial" panose="020B0604020202020204" pitchFamily="34" charset="0"/>
                        <a:buNone/>
                      </a:pPr>
                      <a:r>
                        <a:rPr lang="en-GB" sz="1200" kern="1200" dirty="0">
                          <a:solidFill>
                            <a:schemeClr val="dk1"/>
                          </a:solidFill>
                          <a:latin typeface="+mn-lt"/>
                          <a:ea typeface="+mn-ea"/>
                          <a:cs typeface="+mn-cs"/>
                        </a:rPr>
                        <a:t>     around this can keep us healthy.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Is able to sing our ‘Learning Song’ and take on board the</a:t>
                      </a:r>
                    </a:p>
                    <a:p>
                      <a:pPr marL="0" indent="0" algn="l" defTabSz="914400" rtl="0" eaLnBrk="1" latinLnBrk="0" hangingPunct="1">
                        <a:buFont typeface="Arial" panose="020B0604020202020204" pitchFamily="34" charset="0"/>
                        <a:buNone/>
                      </a:pPr>
                      <a:r>
                        <a:rPr lang="en-GB" sz="1200" kern="1200" dirty="0">
                          <a:solidFill>
                            <a:schemeClr val="dk1"/>
                          </a:solidFill>
                          <a:latin typeface="+mn-lt"/>
                          <a:ea typeface="+mn-ea"/>
                          <a:cs typeface="+mn-cs"/>
                        </a:rPr>
                        <a:t>    ‘stick to it’ , ‘keep practising’ elements to persevere at something</a:t>
                      </a:r>
                    </a:p>
                    <a:p>
                      <a:pPr marL="0" indent="0" algn="l" defTabSz="914400" rtl="0" eaLnBrk="1" latinLnBrk="0" hangingPunct="1">
                        <a:buFont typeface="Arial" panose="020B0604020202020204" pitchFamily="34" charset="0"/>
                        <a:buNone/>
                      </a:pPr>
                      <a:r>
                        <a:rPr lang="en-GB" sz="1200" kern="1200" dirty="0">
                          <a:solidFill>
                            <a:schemeClr val="dk1"/>
                          </a:solidFill>
                          <a:latin typeface="+mn-lt"/>
                          <a:ea typeface="+mn-ea"/>
                          <a:cs typeface="+mn-cs"/>
                        </a:rPr>
                        <a:t>    when things go wrong.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Can talk about what they are good at and what they would like to learn.</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Can recognise a wider range of emotions </a:t>
                      </a:r>
                      <a:r>
                        <a:rPr lang="en-GB" sz="1200" kern="1200" dirty="0" err="1">
                          <a:solidFill>
                            <a:schemeClr val="dk1"/>
                          </a:solidFill>
                          <a:latin typeface="+mn-lt"/>
                          <a:ea typeface="+mn-ea"/>
                          <a:cs typeface="+mn-cs"/>
                        </a:rPr>
                        <a:t>e.g</a:t>
                      </a:r>
                      <a:r>
                        <a:rPr lang="en-GB" sz="1200" kern="1200" dirty="0">
                          <a:solidFill>
                            <a:schemeClr val="dk1"/>
                          </a:solidFill>
                          <a:latin typeface="+mn-lt"/>
                          <a:ea typeface="+mn-ea"/>
                          <a:cs typeface="+mn-cs"/>
                        </a:rPr>
                        <a:t> frustration, worry and excitement and begin to respond appropriately to others emotions. </a:t>
                      </a:r>
                      <a:endParaRPr lang="en-GB" dirty="0"/>
                    </a:p>
                  </a:txBody>
                  <a:tcPr/>
                </a:tc>
                <a:extLst>
                  <a:ext uri="{0D108BD9-81ED-4DB2-BD59-A6C34878D82A}">
                    <a16:rowId xmlns:a16="http://schemas.microsoft.com/office/drawing/2014/main" val="3140981001"/>
                  </a:ext>
                </a:extLst>
              </a:tr>
            </a:tbl>
          </a:graphicData>
        </a:graphic>
      </p:graphicFrame>
      <p:graphicFrame>
        <p:nvGraphicFramePr>
          <p:cNvPr id="11" name="Table 10">
            <a:extLst>
              <a:ext uri="{FF2B5EF4-FFF2-40B4-BE49-F238E27FC236}">
                <a16:creationId xmlns:a16="http://schemas.microsoft.com/office/drawing/2014/main" id="{A1B21355-C57A-41CE-9696-41478F61025A}"/>
              </a:ext>
            </a:extLst>
          </p:cNvPr>
          <p:cNvGraphicFramePr>
            <a:graphicFrameLocks noGrp="1"/>
          </p:cNvGraphicFramePr>
          <p:nvPr>
            <p:extLst>
              <p:ext uri="{D42A27DB-BD31-4B8C-83A1-F6EECF244321}">
                <p14:modId xmlns:p14="http://schemas.microsoft.com/office/powerpoint/2010/main" val="1130089184"/>
              </p:ext>
            </p:extLst>
          </p:nvPr>
        </p:nvGraphicFramePr>
        <p:xfrm>
          <a:off x="4876801" y="569294"/>
          <a:ext cx="4856718" cy="2311685"/>
        </p:xfrm>
        <a:graphic>
          <a:graphicData uri="http://schemas.openxmlformats.org/drawingml/2006/table">
            <a:tbl>
              <a:tblPr firstRow="1" bandRow="1">
                <a:tableStyleId>{5C22544A-7EE6-4342-B048-85BDC9FD1C3A}</a:tableStyleId>
              </a:tblPr>
              <a:tblGrid>
                <a:gridCol w="4856718">
                  <a:extLst>
                    <a:ext uri="{9D8B030D-6E8A-4147-A177-3AD203B41FA5}">
                      <a16:colId xmlns:a16="http://schemas.microsoft.com/office/drawing/2014/main" val="2606679746"/>
                    </a:ext>
                  </a:extLst>
                </a:gridCol>
              </a:tblGrid>
              <a:tr h="391445">
                <a:tc>
                  <a:txBody>
                    <a:bodyPr/>
                    <a:lstStyle/>
                    <a:p>
                      <a:pPr algn="ctr"/>
                      <a:r>
                        <a:rPr lang="en-GB" dirty="0"/>
                        <a:t>Physical Development </a:t>
                      </a:r>
                    </a:p>
                  </a:txBody>
                  <a:tcPr/>
                </a:tc>
                <a:extLst>
                  <a:ext uri="{0D108BD9-81ED-4DB2-BD59-A6C34878D82A}">
                    <a16:rowId xmlns:a16="http://schemas.microsoft.com/office/drawing/2014/main" val="3820405797"/>
                  </a:ext>
                </a:extLst>
              </a:tr>
              <a:tr h="1906825">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Show core strength by being stable in holding our ‘animal poses’ – meerkat, strong bear, lying lizard and penguin.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Is showing competence creating all the pre-writing</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a:solidFill>
                            <a:schemeClr val="dk1"/>
                          </a:solidFill>
                          <a:latin typeface="+mn-lt"/>
                          <a:ea typeface="+mn-ea"/>
                          <a:cs typeface="+mn-cs"/>
                        </a:rPr>
                        <a:t>    shapes shown accurately, with correct pressure and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a:solidFill>
                            <a:schemeClr val="dk1"/>
                          </a:solidFill>
                          <a:latin typeface="+mn-lt"/>
                          <a:ea typeface="+mn-ea"/>
                          <a:cs typeface="+mn-cs"/>
                        </a:rPr>
                        <a:t>    understanding of the directional language involved.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Is able to talk about ways to keep healthy including good food choices and dental hygiene.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Can throw, kick, pass and catch a large ball.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Able to balance on and off equipment.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Can jump safely from a piece of equipment or from a standing position. </a:t>
                      </a:r>
                    </a:p>
                  </a:txBody>
                  <a:tcPr/>
                </a:tc>
                <a:extLst>
                  <a:ext uri="{0D108BD9-81ED-4DB2-BD59-A6C34878D82A}">
                    <a16:rowId xmlns:a16="http://schemas.microsoft.com/office/drawing/2014/main" val="3140981001"/>
                  </a:ext>
                </a:extLst>
              </a:tr>
            </a:tbl>
          </a:graphicData>
        </a:graphic>
      </p:graphicFrame>
      <p:graphicFrame>
        <p:nvGraphicFramePr>
          <p:cNvPr id="14" name="Table 13">
            <a:extLst>
              <a:ext uri="{FF2B5EF4-FFF2-40B4-BE49-F238E27FC236}">
                <a16:creationId xmlns:a16="http://schemas.microsoft.com/office/drawing/2014/main" id="{07C99E05-6401-4939-AC48-DD0582AD12CE}"/>
              </a:ext>
            </a:extLst>
          </p:cNvPr>
          <p:cNvGraphicFramePr>
            <a:graphicFrameLocks noGrp="1"/>
          </p:cNvGraphicFramePr>
          <p:nvPr>
            <p:extLst>
              <p:ext uri="{D42A27DB-BD31-4B8C-83A1-F6EECF244321}">
                <p14:modId xmlns:p14="http://schemas.microsoft.com/office/powerpoint/2010/main" val="361475873"/>
              </p:ext>
            </p:extLst>
          </p:nvPr>
        </p:nvGraphicFramePr>
        <p:xfrm>
          <a:off x="164792" y="2951338"/>
          <a:ext cx="9561035" cy="1737360"/>
        </p:xfrm>
        <a:graphic>
          <a:graphicData uri="http://schemas.openxmlformats.org/drawingml/2006/table">
            <a:tbl>
              <a:tblPr firstRow="1" bandRow="1">
                <a:tableStyleId>{5C22544A-7EE6-4342-B048-85BDC9FD1C3A}</a:tableStyleId>
              </a:tblPr>
              <a:tblGrid>
                <a:gridCol w="9561035">
                  <a:extLst>
                    <a:ext uri="{9D8B030D-6E8A-4147-A177-3AD203B41FA5}">
                      <a16:colId xmlns:a16="http://schemas.microsoft.com/office/drawing/2014/main" val="2606679746"/>
                    </a:ext>
                  </a:extLst>
                </a:gridCol>
              </a:tblGrid>
              <a:tr h="339827">
                <a:tc>
                  <a:txBody>
                    <a:bodyPr/>
                    <a:lstStyle/>
                    <a:p>
                      <a:pPr algn="ctr"/>
                      <a:r>
                        <a:rPr lang="en-GB" dirty="0"/>
                        <a:t>Communication &amp; Language </a:t>
                      </a:r>
                    </a:p>
                  </a:txBody>
                  <a:tcPr/>
                </a:tc>
                <a:extLst>
                  <a:ext uri="{0D108BD9-81ED-4DB2-BD59-A6C34878D82A}">
                    <a16:rowId xmlns:a16="http://schemas.microsoft.com/office/drawing/2014/main" val="3820405797"/>
                  </a:ext>
                </a:extLst>
              </a:tr>
              <a:tr h="1294475">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Become aware of some social phrases that they can use to show others they are listening, carry on conversations or interactions e.g. ‘That looks great!’, ‘Thank you for telling me.’ ‘How did you….’ ‘Guess what….’ ‘Do you mean…’’ Please can…’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Use language to support their problem solving and thinking, exploring new vocabulary </a:t>
                      </a:r>
                      <a:r>
                        <a:rPr lang="en-GB" sz="1200" kern="1200" dirty="0" err="1">
                          <a:solidFill>
                            <a:schemeClr val="dk1"/>
                          </a:solidFill>
                          <a:latin typeface="+mn-lt"/>
                          <a:ea typeface="+mn-ea"/>
                          <a:cs typeface="+mn-cs"/>
                        </a:rPr>
                        <a:t>e.g</a:t>
                      </a:r>
                      <a:r>
                        <a:rPr lang="en-GB" sz="1200" kern="1200" dirty="0">
                          <a:solidFill>
                            <a:schemeClr val="dk1"/>
                          </a:solidFill>
                          <a:latin typeface="+mn-lt"/>
                          <a:ea typeface="+mn-ea"/>
                          <a:cs typeface="+mn-cs"/>
                        </a:rPr>
                        <a:t> I adapted this part because…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Talk about their environment (our school, Bracknell) and compare it to other places using new learnt vocabulary. </a:t>
                      </a:r>
                      <a:endParaRPr lang="en-GB" sz="1200" dirty="0"/>
                    </a:p>
                    <a:p>
                      <a:pPr marL="171450" indent="-171450">
                        <a:buFont typeface="Arial" panose="020B0604020202020204" pitchFamily="34" charset="0"/>
                        <a:buChar char="•"/>
                      </a:pPr>
                      <a:r>
                        <a:rPr lang="en-GB" sz="1200" kern="1200" dirty="0">
                          <a:solidFill>
                            <a:schemeClr val="dk1"/>
                          </a:solidFill>
                          <a:latin typeface="+mn-lt"/>
                          <a:ea typeface="+mn-ea"/>
                          <a:cs typeface="+mn-cs"/>
                        </a:rPr>
                        <a:t>Make predictions about what might happen next in a story or how it might end. </a:t>
                      </a:r>
                    </a:p>
                    <a:p>
                      <a:pPr marL="171450" indent="-171450">
                        <a:buFont typeface="Arial" panose="020B0604020202020204" pitchFamily="34" charset="0"/>
                        <a:buChar char="•"/>
                      </a:pPr>
                      <a:r>
                        <a:rPr lang="en-GB" sz="1200" kern="1200" dirty="0">
                          <a:solidFill>
                            <a:schemeClr val="dk1"/>
                          </a:solidFill>
                          <a:latin typeface="+mn-lt"/>
                          <a:ea typeface="+mn-ea"/>
                          <a:cs typeface="+mn-cs"/>
                        </a:rPr>
                        <a:t>Using the Tales Toolkit symbols as a prompt, talk about the main points in a story – problem, solution and the characters. </a:t>
                      </a:r>
                    </a:p>
                    <a:p>
                      <a:pPr marL="171450" indent="-171450">
                        <a:buFont typeface="Arial" panose="020B0604020202020204" pitchFamily="34" charset="0"/>
                        <a:buChar char="•"/>
                      </a:pPr>
                      <a:r>
                        <a:rPr lang="en-GB" sz="1200" kern="1200" dirty="0">
                          <a:solidFill>
                            <a:schemeClr val="dk1"/>
                          </a:solidFill>
                          <a:latin typeface="+mn-lt"/>
                          <a:ea typeface="+mn-ea"/>
                          <a:cs typeface="+mn-cs"/>
                        </a:rPr>
                        <a:t>Use non-fiction books to look up information and expand our understanding. </a:t>
                      </a:r>
                    </a:p>
                  </a:txBody>
                  <a:tcPr/>
                </a:tc>
                <a:extLst>
                  <a:ext uri="{0D108BD9-81ED-4DB2-BD59-A6C34878D82A}">
                    <a16:rowId xmlns:a16="http://schemas.microsoft.com/office/drawing/2014/main" val="3140981001"/>
                  </a:ext>
                </a:extLst>
              </a:tr>
            </a:tbl>
          </a:graphicData>
        </a:graphic>
      </p:graphicFrame>
      <p:graphicFrame>
        <p:nvGraphicFramePr>
          <p:cNvPr id="9" name="Table 8">
            <a:extLst>
              <a:ext uri="{FF2B5EF4-FFF2-40B4-BE49-F238E27FC236}">
                <a16:creationId xmlns:a16="http://schemas.microsoft.com/office/drawing/2014/main" id="{509688A5-D557-417F-AB33-3C9C9072E21B}"/>
              </a:ext>
            </a:extLst>
          </p:cNvPr>
          <p:cNvGraphicFramePr>
            <a:graphicFrameLocks noGrp="1"/>
          </p:cNvGraphicFramePr>
          <p:nvPr>
            <p:extLst>
              <p:ext uri="{D42A27DB-BD31-4B8C-83A1-F6EECF244321}">
                <p14:modId xmlns:p14="http://schemas.microsoft.com/office/powerpoint/2010/main" val="143644748"/>
              </p:ext>
            </p:extLst>
          </p:nvPr>
        </p:nvGraphicFramePr>
        <p:xfrm>
          <a:off x="164791" y="4759057"/>
          <a:ext cx="9561035" cy="2117812"/>
        </p:xfrm>
        <a:graphic>
          <a:graphicData uri="http://schemas.openxmlformats.org/drawingml/2006/table">
            <a:tbl>
              <a:tblPr firstRow="1" bandRow="1">
                <a:tableStyleId>{5C22544A-7EE6-4342-B048-85BDC9FD1C3A}</a:tableStyleId>
              </a:tblPr>
              <a:tblGrid>
                <a:gridCol w="9561035">
                  <a:extLst>
                    <a:ext uri="{9D8B030D-6E8A-4147-A177-3AD203B41FA5}">
                      <a16:colId xmlns:a16="http://schemas.microsoft.com/office/drawing/2014/main" val="2606679746"/>
                    </a:ext>
                  </a:extLst>
                </a:gridCol>
              </a:tblGrid>
              <a:tr h="380452">
                <a:tc>
                  <a:txBody>
                    <a:bodyPr/>
                    <a:lstStyle/>
                    <a:p>
                      <a:pPr algn="ctr"/>
                      <a:r>
                        <a:rPr lang="en-GB" dirty="0"/>
                        <a:t>Other Areas</a:t>
                      </a:r>
                    </a:p>
                  </a:txBody>
                  <a:tcPr/>
                </a:tc>
                <a:extLst>
                  <a:ext uri="{0D108BD9-81ED-4DB2-BD59-A6C34878D82A}">
                    <a16:rowId xmlns:a16="http://schemas.microsoft.com/office/drawing/2014/main" val="3820405797"/>
                  </a:ext>
                </a:extLst>
              </a:tr>
              <a:tr h="142669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Begins to explain their own mathematical thinking or marks in their play </a:t>
                      </a:r>
                      <a:r>
                        <a:rPr lang="en-GB" sz="1200" kern="1200" dirty="0" err="1">
                          <a:solidFill>
                            <a:schemeClr val="dk1"/>
                          </a:solidFill>
                          <a:latin typeface="+mn-lt"/>
                          <a:ea typeface="+mn-ea"/>
                          <a:cs typeface="+mn-cs"/>
                        </a:rPr>
                        <a:t>e.g</a:t>
                      </a:r>
                      <a:r>
                        <a:rPr lang="en-GB" sz="1200" kern="1200" dirty="0">
                          <a:solidFill>
                            <a:schemeClr val="dk1"/>
                          </a:solidFill>
                          <a:latin typeface="+mn-lt"/>
                          <a:ea typeface="+mn-ea"/>
                          <a:cs typeface="+mn-cs"/>
                        </a:rPr>
                        <a:t> I wrote my score down.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To understand that a number is composed of smaller numbers and start relating this to number bonds to 5.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Begin to group amounts and comment on if they have an equal or ‘fair share’.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In their play be able to come up with ideas for role play and use words to act out their story. Include vocabulary from books their have read.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Write down words and captions in response to texts or in their play using phonetically plausible spellings, write CVC words correctly independently.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use language such as now, before, later, soon, after, then and next, to describe events happening.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Begins to give explanations for things they notice based on previous experiences/ taught topics/ routines using time sequencing language.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Make imaginative and complex ‘small worlds’ with blocks and construction kits, such as a city with different buildings and a park.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Use appropriate hand actions to mark changes in pitch. </a:t>
                      </a:r>
                    </a:p>
                  </a:txBody>
                  <a:tcPr/>
                </a:tc>
                <a:extLst>
                  <a:ext uri="{0D108BD9-81ED-4DB2-BD59-A6C34878D82A}">
                    <a16:rowId xmlns:a16="http://schemas.microsoft.com/office/drawing/2014/main" val="3140981001"/>
                  </a:ext>
                </a:extLst>
              </a:tr>
            </a:tbl>
          </a:graphicData>
        </a:graphic>
      </p:graphicFrame>
      <p:pic>
        <p:nvPicPr>
          <p:cNvPr id="2" name="Picture 1">
            <a:extLst>
              <a:ext uri="{FF2B5EF4-FFF2-40B4-BE49-F238E27FC236}">
                <a16:creationId xmlns:a16="http://schemas.microsoft.com/office/drawing/2014/main" id="{94E311CB-EC05-421E-B1AE-823722E0EF06}"/>
              </a:ext>
            </a:extLst>
          </p:cNvPr>
          <p:cNvPicPr>
            <a:picLocks noChangeAspect="1"/>
          </p:cNvPicPr>
          <p:nvPr/>
        </p:nvPicPr>
        <p:blipFill>
          <a:blip r:embed="rId2"/>
          <a:stretch>
            <a:fillRect/>
          </a:stretch>
        </p:blipFill>
        <p:spPr>
          <a:xfrm>
            <a:off x="8711983" y="100989"/>
            <a:ext cx="959989" cy="845705"/>
          </a:xfrm>
          <a:prstGeom prst="rect">
            <a:avLst/>
          </a:prstGeom>
        </p:spPr>
      </p:pic>
      <p:pic>
        <p:nvPicPr>
          <p:cNvPr id="3" name="Picture 2">
            <a:extLst>
              <a:ext uri="{FF2B5EF4-FFF2-40B4-BE49-F238E27FC236}">
                <a16:creationId xmlns:a16="http://schemas.microsoft.com/office/drawing/2014/main" id="{AD6E4061-E35A-4ABF-A3CC-DD749D76BA6F}"/>
              </a:ext>
            </a:extLst>
          </p:cNvPr>
          <p:cNvPicPr>
            <a:picLocks noChangeAspect="1"/>
          </p:cNvPicPr>
          <p:nvPr/>
        </p:nvPicPr>
        <p:blipFill>
          <a:blip r:embed="rId3"/>
          <a:stretch>
            <a:fillRect/>
          </a:stretch>
        </p:blipFill>
        <p:spPr>
          <a:xfrm>
            <a:off x="8174615" y="3666139"/>
            <a:ext cx="969386" cy="1022559"/>
          </a:xfrm>
          <a:prstGeom prst="rect">
            <a:avLst/>
          </a:prstGeom>
        </p:spPr>
      </p:pic>
      <p:pic>
        <p:nvPicPr>
          <p:cNvPr id="5" name="Picture 4">
            <a:extLst>
              <a:ext uri="{FF2B5EF4-FFF2-40B4-BE49-F238E27FC236}">
                <a16:creationId xmlns:a16="http://schemas.microsoft.com/office/drawing/2014/main" id="{001EED8B-1DFF-4364-91D8-94CBBBCCEBA5}"/>
              </a:ext>
            </a:extLst>
          </p:cNvPr>
          <p:cNvPicPr>
            <a:picLocks noChangeAspect="1"/>
          </p:cNvPicPr>
          <p:nvPr/>
        </p:nvPicPr>
        <p:blipFill>
          <a:blip r:embed="rId4"/>
          <a:stretch>
            <a:fillRect/>
          </a:stretch>
        </p:blipFill>
        <p:spPr>
          <a:xfrm>
            <a:off x="4150819" y="926672"/>
            <a:ext cx="837474" cy="837474"/>
          </a:xfrm>
          <a:prstGeom prst="rect">
            <a:avLst/>
          </a:prstGeom>
        </p:spPr>
      </p:pic>
      <p:pic>
        <p:nvPicPr>
          <p:cNvPr id="7" name="Picture 6">
            <a:extLst>
              <a:ext uri="{FF2B5EF4-FFF2-40B4-BE49-F238E27FC236}">
                <a16:creationId xmlns:a16="http://schemas.microsoft.com/office/drawing/2014/main" id="{140EAC56-A478-4C0C-865A-CF0B97BFCE1B}"/>
              </a:ext>
            </a:extLst>
          </p:cNvPr>
          <p:cNvPicPr>
            <a:picLocks noChangeAspect="1"/>
          </p:cNvPicPr>
          <p:nvPr/>
        </p:nvPicPr>
        <p:blipFill>
          <a:blip r:embed="rId5"/>
          <a:stretch>
            <a:fillRect/>
          </a:stretch>
        </p:blipFill>
        <p:spPr>
          <a:xfrm>
            <a:off x="8612932" y="1188709"/>
            <a:ext cx="1244621" cy="725127"/>
          </a:xfrm>
          <a:prstGeom prst="rect">
            <a:avLst/>
          </a:prstGeom>
        </p:spPr>
      </p:pic>
    </p:spTree>
    <p:extLst>
      <p:ext uri="{BB962C8B-B14F-4D97-AF65-F5344CB8AC3E}">
        <p14:creationId xmlns:p14="http://schemas.microsoft.com/office/powerpoint/2010/main" val="8065550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6520</TotalTime>
  <Words>859</Words>
  <Application>Microsoft Office PowerPoint</Application>
  <PresentationFormat>A4 Paper (210x297 mm)</PresentationFormat>
  <Paragraphs>89</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Jackie Clapton</cp:lastModifiedBy>
  <cp:revision>148</cp:revision>
  <cp:lastPrinted>2017-10-30T10:21:12Z</cp:lastPrinted>
  <dcterms:created xsi:type="dcterms:W3CDTF">2017-10-15T20:56:30Z</dcterms:created>
  <dcterms:modified xsi:type="dcterms:W3CDTF">2026-01-04T14:07:47Z</dcterms:modified>
</cp:coreProperties>
</file>