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2" r:id="rId1"/>
  </p:sldMasterIdLst>
  <p:notesMasterIdLst>
    <p:notesMasterId r:id="rId4"/>
  </p:notesMasterIdLst>
  <p:sldIdLst>
    <p:sldId id="257" r:id="rId2"/>
    <p:sldId id="259" r:id="rId3"/>
  </p:sldIdLst>
  <p:sldSz cx="9906000" cy="6858000" type="A4"/>
  <p:notesSz cx="7053263" cy="10180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300"/>
    <a:srgbClr val="FF99FF"/>
    <a:srgbClr val="CC00CC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61" autoAdjust="0"/>
    <p:restoredTop sz="93995" autoAdjust="0"/>
  </p:normalViewPr>
  <p:slideViewPr>
    <p:cSldViewPr snapToGrid="0" snapToObjects="1">
      <p:cViewPr varScale="1">
        <p:scale>
          <a:sx n="60" d="100"/>
          <a:sy n="60" d="100"/>
        </p:scale>
        <p:origin x="1548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56414" cy="510800"/>
          </a:xfrm>
          <a:prstGeom prst="rect">
            <a:avLst/>
          </a:prstGeom>
        </p:spPr>
        <p:txBody>
          <a:bodyPr vert="horz" lIns="94081" tIns="47040" rIns="94081" bIns="47040" numCol="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510800"/>
          </a:xfrm>
          <a:prstGeom prst="rect">
            <a:avLst/>
          </a:prstGeom>
        </p:spPr>
        <p:txBody>
          <a:bodyPr vert="horz" lIns="94081" tIns="47040" rIns="94081" bIns="47040" numCol="1" rtlCol="0"/>
          <a:lstStyle>
            <a:lvl1pPr algn="r">
              <a:defRPr sz="1300"/>
            </a:lvl1pPr>
          </a:lstStyle>
          <a:p>
            <a:fld id="{74DA69C8-F84C-2947-85D9-F4E475966ECC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4575" y="1271588"/>
            <a:ext cx="4964113" cy="3436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81" tIns="47040" rIns="94081" bIns="4704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899432"/>
            <a:ext cx="5642610" cy="4008626"/>
          </a:xfrm>
          <a:prstGeom prst="rect">
            <a:avLst/>
          </a:prstGeom>
        </p:spPr>
        <p:txBody>
          <a:bodyPr vert="horz" lIns="94081" tIns="47040" rIns="94081" bIns="4704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669840"/>
            <a:ext cx="3056414" cy="510799"/>
          </a:xfrm>
          <a:prstGeom prst="rect">
            <a:avLst/>
          </a:prstGeom>
        </p:spPr>
        <p:txBody>
          <a:bodyPr vert="horz" lIns="94081" tIns="47040" rIns="94081" bIns="47040" numCol="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9669840"/>
            <a:ext cx="3056414" cy="510799"/>
          </a:xfrm>
          <a:prstGeom prst="rect">
            <a:avLst/>
          </a:prstGeom>
        </p:spPr>
        <p:txBody>
          <a:bodyPr vert="horz" lIns="94081" tIns="47040" rIns="94081" bIns="47040" numCol="1" rtlCol="0" anchor="b"/>
          <a:lstStyle>
            <a:lvl1pPr algn="r">
              <a:defRPr sz="13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69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66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48178" y="1346948"/>
            <a:ext cx="8306181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748178" y="4282764"/>
            <a:ext cx="8306181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748178" y="1484779"/>
            <a:ext cx="8306181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837678" y="4107023"/>
            <a:ext cx="9906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4393" y="1432223"/>
            <a:ext cx="8098155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66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9251" y="4389120"/>
            <a:ext cx="6411659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7970" y="4227195"/>
            <a:ext cx="970018" cy="640080"/>
          </a:xfrm>
        </p:spPr>
        <p:txBody>
          <a:bodyPr/>
          <a:lstStyle>
            <a:lvl1pPr>
              <a:defRPr sz="2800" b="1"/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47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397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906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0791" y="1225296"/>
            <a:ext cx="7540943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6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9691" y="5020056"/>
            <a:ext cx="7355205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82355" y="6272786"/>
            <a:ext cx="2148501" cy="365125"/>
          </a:xfrm>
        </p:spPr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73450" y="6272786"/>
            <a:ext cx="5141214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86684" y="2430623"/>
            <a:ext cx="9906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237" y="2508607"/>
            <a:ext cx="965493" cy="720332"/>
          </a:xfrm>
        </p:spPr>
        <p:txBody>
          <a:bodyPr/>
          <a:lstStyle>
            <a:lvl1pPr>
              <a:defRPr sz="2800"/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487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2194560"/>
            <a:ext cx="39624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91570" y="2194560"/>
            <a:ext cx="39624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466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2048256"/>
            <a:ext cx="39624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2950" y="2743200"/>
            <a:ext cx="39624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2526" y="2048256"/>
            <a:ext cx="39624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2526" y="2743200"/>
            <a:ext cx="39624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06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570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70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746790" y="2"/>
            <a:ext cx="3159210" cy="6857999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6583" y="685800"/>
            <a:ext cx="2600325" cy="1737360"/>
          </a:xfrm>
        </p:spPr>
        <p:txBody>
          <a:bodyPr anchor="b">
            <a:normAutofit/>
          </a:bodyPr>
          <a:lstStyle>
            <a:lvl1pPr>
              <a:defRPr sz="2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7" y="685800"/>
            <a:ext cx="5453253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6583" y="2423160"/>
            <a:ext cx="2600325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9232886" y="6255258"/>
            <a:ext cx="425958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499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746790" y="2"/>
            <a:ext cx="3159210" cy="6857999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6583" y="685800"/>
            <a:ext cx="2600325" cy="1737360"/>
          </a:xfrm>
        </p:spPr>
        <p:txBody>
          <a:bodyPr anchor="b">
            <a:normAutofit/>
          </a:bodyPr>
          <a:lstStyle>
            <a:lvl1pPr>
              <a:defRPr sz="2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746789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6583" y="2423160"/>
            <a:ext cx="2600325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9232886" y="6255258"/>
            <a:ext cx="425958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68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471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533400"/>
            <a:ext cx="2074069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76" y="533400"/>
            <a:ext cx="6098381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97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9232886" y="6255258"/>
            <a:ext cx="425958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950" y="484632"/>
            <a:ext cx="84201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2121408"/>
            <a:ext cx="84201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91732" y="6272786"/>
            <a:ext cx="26597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42950" y="6272786"/>
            <a:ext cx="51412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90292" y="6272786"/>
            <a:ext cx="520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j-lt"/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08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0BCD6B-BA93-46F9-A5F6-58811D494BF1}"/>
              </a:ext>
            </a:extLst>
          </p:cNvPr>
          <p:cNvSpPr txBox="1"/>
          <p:nvPr/>
        </p:nvSpPr>
        <p:spPr>
          <a:xfrm>
            <a:off x="114845" y="116934"/>
            <a:ext cx="9722840" cy="523220"/>
          </a:xfrm>
          <a:prstGeom prst="rect">
            <a:avLst/>
          </a:prstGeom>
          <a:solidFill>
            <a:srgbClr val="EE33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Kinetic Letters Joined" pitchFamily="50" charset="0"/>
                <a:cs typeface="Arial" panose="020B0604020202020204" pitchFamily="34" charset="0"/>
              </a:rPr>
              <a:t>The Tudors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48F1B75-C2BC-47F9-9206-A15257011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045711"/>
              </p:ext>
            </p:extLst>
          </p:nvPr>
        </p:nvGraphicFramePr>
        <p:xfrm>
          <a:off x="114844" y="710326"/>
          <a:ext cx="6786896" cy="23221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716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6489736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410006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20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Discussion Topics and Enquiry Questions</a:t>
                      </a:r>
                      <a:endParaRPr lang="en-GB" altLang="en-GB" sz="2000" dirty="0">
                        <a:solidFill>
                          <a:schemeClr val="tx1"/>
                        </a:solidFill>
                        <a:latin typeface="Kinetic Letters Joined" pitchFamily="50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rgbClr val="EE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71298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Kinetic Letters Joined" pitchFamily="50" charset="0"/>
                        </a:rPr>
                        <a:t>1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>
                          <a:latin typeface="Kinetic Letters Joined" pitchFamily="50" charset="0"/>
                          <a:cs typeface="Arial" panose="020B0604020202020204" pitchFamily="34" charset="0"/>
                        </a:rPr>
                        <a:t>How have the Tudor monarchs of England shown their legacy?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8375653"/>
                  </a:ext>
                </a:extLst>
              </a:tr>
              <a:tr h="271298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Kinetic Letters Joined" pitchFamily="50" charset="0"/>
                        </a:rPr>
                        <a:t>2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>
                          <a:latin typeface="Kinetic Letters Joined" pitchFamily="50" charset="0"/>
                          <a:cs typeface="Arial" panose="020B0604020202020204" pitchFamily="34" charset="0"/>
                        </a:rPr>
                        <a:t>Can we use artefacts to tell us more about the person?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271298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Kinetic Letters Joined" pitchFamily="50" charset="0"/>
                        </a:rPr>
                        <a:t>3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How did the Tudor era start and end?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01614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Kinetic Letters Joined" pitchFamily="50" charset="0"/>
                        </a:rPr>
                        <a:t>4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>
                          <a:latin typeface="Kinetic Letters Joined" pitchFamily="50" charset="0"/>
                        </a:rPr>
                        <a:t>How did Henry’s personal and religious beliefs cause him to act in a particular way?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71298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Kinetic Letters Joined" pitchFamily="50" charset="0"/>
                        </a:rPr>
                        <a:t>5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Kinetic Letters Joined" pitchFamily="50" charset="0"/>
                        </a:rPr>
                        <a:t>Why did Henry VIII have so many wives?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459948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Kinetic Letters Joined" pitchFamily="50" charset="0"/>
                        </a:rPr>
                        <a:t>6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>
                          <a:latin typeface="Kinetic Letters Joined" pitchFamily="50" charset="0"/>
                        </a:rPr>
                        <a:t>Can you describe how the Tudors lived their everyday life including those from rich and poor backgrounds?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1B21355-C57A-41CE-9696-41478F6102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223997"/>
              </p:ext>
            </p:extLst>
          </p:nvPr>
        </p:nvGraphicFramePr>
        <p:xfrm>
          <a:off x="7268152" y="2948003"/>
          <a:ext cx="2583808" cy="1706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83808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30699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Sentence Stems</a:t>
                      </a:r>
                    </a:p>
                  </a:txBody>
                  <a:tcPr>
                    <a:solidFill>
                      <a:srgbClr val="EE33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33250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Kinetic Letters Joined" pitchFamily="50" charset="0"/>
                        </a:rPr>
                        <a:t>I agree with… because…</a:t>
                      </a:r>
                    </a:p>
                    <a:p>
                      <a:r>
                        <a:rPr lang="en-GB" sz="1400" dirty="0">
                          <a:latin typeface="Kinetic Letters Joined" pitchFamily="50" charset="0"/>
                        </a:rPr>
                        <a:t>I disagree with… because…</a:t>
                      </a:r>
                    </a:p>
                    <a:p>
                      <a:r>
                        <a:rPr lang="en-GB" sz="1400" dirty="0">
                          <a:latin typeface="Kinetic Letters Joined" pitchFamily="50" charset="0"/>
                        </a:rPr>
                        <a:t>I would like to challenge the view of…</a:t>
                      </a:r>
                    </a:p>
                    <a:p>
                      <a:r>
                        <a:rPr lang="en-GB" sz="1400" dirty="0">
                          <a:latin typeface="Kinetic Letters Joined" pitchFamily="50" charset="0"/>
                        </a:rPr>
                        <a:t>Adding onto …’s point…</a:t>
                      </a:r>
                    </a:p>
                    <a:p>
                      <a:r>
                        <a:rPr lang="en-GB" sz="1400" dirty="0">
                          <a:latin typeface="Kinetic Letters Joined" pitchFamily="50" charset="0"/>
                        </a:rPr>
                        <a:t>In my opinion, this source shows…</a:t>
                      </a:r>
                    </a:p>
                    <a:p>
                      <a:r>
                        <a:rPr lang="en-GB" sz="1400" dirty="0">
                          <a:latin typeface="Kinetic Letters Joined" pitchFamily="50" charset="0"/>
                        </a:rPr>
                        <a:t>I can support my answers with…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8053EDB-FB85-4D6E-B38B-717C0B857B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663147"/>
              </p:ext>
            </p:extLst>
          </p:nvPr>
        </p:nvGraphicFramePr>
        <p:xfrm>
          <a:off x="3482844" y="4104832"/>
          <a:ext cx="3708198" cy="258762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54099">
                  <a:extLst>
                    <a:ext uri="{9D8B030D-6E8A-4147-A177-3AD203B41FA5}">
                      <a16:colId xmlns:a16="http://schemas.microsoft.com/office/drawing/2014/main" val="1800091382"/>
                    </a:ext>
                  </a:extLst>
                </a:gridCol>
                <a:gridCol w="1854099">
                  <a:extLst>
                    <a:ext uri="{9D8B030D-6E8A-4147-A177-3AD203B41FA5}">
                      <a16:colId xmlns:a16="http://schemas.microsoft.com/office/drawing/2014/main" val="1336060009"/>
                    </a:ext>
                  </a:extLst>
                </a:gridCol>
              </a:tblGrid>
              <a:tr h="3264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err="1">
                          <a:latin typeface="Kinetic Letters Joined" pitchFamily="50" charset="0"/>
                        </a:rPr>
                        <a:t>Oracy</a:t>
                      </a:r>
                      <a:r>
                        <a:rPr lang="en-GB" sz="1600" dirty="0">
                          <a:latin typeface="Kinetic Letters Joined" pitchFamily="50" charset="0"/>
                        </a:rPr>
                        <a:t> Skills</a:t>
                      </a:r>
                      <a:endParaRPr lang="en-GB" sz="1600" dirty="0">
                        <a:latin typeface="Kinetic Letters Joined" pitchFamily="50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E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502035"/>
                  </a:ext>
                </a:extLst>
              </a:tr>
              <a:tr h="101826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Kinetic Letters Joined" pitchFamily="50" charset="0"/>
                        </a:rPr>
                        <a:t>Social</a:t>
                      </a:r>
                    </a:p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To be able to present information fluently and confidently</a:t>
                      </a:r>
                      <a:endParaRPr lang="en-GB" sz="1600" dirty="0">
                        <a:latin typeface="Kinetic Letters Joined" pitchFamily="50" charset="0"/>
                      </a:endParaRPr>
                    </a:p>
                    <a:p>
                      <a:endParaRPr lang="en-GB" sz="1600" dirty="0">
                        <a:latin typeface="Kinetic Letters Joined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Kinetic Letters Joined" pitchFamily="50" charset="0"/>
                        </a:rPr>
                        <a:t>Cognitive</a:t>
                      </a:r>
                    </a:p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To construct a detailed argument and respond to more complex questioning</a:t>
                      </a:r>
                      <a:endParaRPr lang="en-GB" sz="1200" b="0" dirty="0">
                        <a:latin typeface="Kinetic Letters Joined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950350"/>
                  </a:ext>
                </a:extLst>
              </a:tr>
              <a:tr h="1234083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Kinetic Letters Joined" pitchFamily="50" charset="0"/>
                        </a:rPr>
                        <a:t>Linguistic</a:t>
                      </a:r>
                    </a:p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To respond using sophisticated sentence stem and give evidence support their suggestions</a:t>
                      </a:r>
                      <a:endParaRPr lang="en-GB" sz="1600" dirty="0">
                        <a:latin typeface="Kinetic Letters Joined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Kinetic Letters Joined" pitchFamily="50" charset="0"/>
                        </a:rPr>
                        <a:t>Physical</a:t>
                      </a:r>
                    </a:p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To respond positively to others who may disagree with our opinions</a:t>
                      </a:r>
                      <a:endParaRPr lang="en-GB" sz="1200" b="0" dirty="0">
                        <a:latin typeface="Kinetic Letters Joined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69523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7C99E05-6401-4939-AC48-DD0582AD12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744932"/>
              </p:ext>
            </p:extLst>
          </p:nvPr>
        </p:nvGraphicFramePr>
        <p:xfrm>
          <a:off x="7268152" y="4820827"/>
          <a:ext cx="2583808" cy="19585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83808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0404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Recommended Reads</a:t>
                      </a:r>
                    </a:p>
                  </a:txBody>
                  <a:tcPr>
                    <a:solidFill>
                      <a:srgbClr val="EE33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516191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 Joined" pitchFamily="50" charset="0"/>
                        </a:rPr>
                        <a:t>Diver’s Daughter: A Tudor Story by Patrice Lawrence </a:t>
                      </a:r>
                    </a:p>
                    <a:p>
                      <a:r>
                        <a:rPr lang="en-GB" sz="1600" dirty="0">
                          <a:latin typeface="Kinetic Letters Joined" pitchFamily="50" charset="0"/>
                        </a:rPr>
                        <a:t>Horrible Histories: Terrible Tudors </a:t>
                      </a:r>
                    </a:p>
                    <a:p>
                      <a:r>
                        <a:rPr lang="en-GB" sz="1600" dirty="0">
                          <a:latin typeface="Kinetic Letters Joined" pitchFamily="50" charset="0"/>
                        </a:rPr>
                        <a:t>The Queen’s Fool by Ally </a:t>
                      </a:r>
                      <a:r>
                        <a:rPr lang="en-GB" sz="1600" dirty="0" err="1">
                          <a:latin typeface="Kinetic Letters Joined" pitchFamily="50" charset="0"/>
                        </a:rPr>
                        <a:t>Sherrick</a:t>
                      </a:r>
                      <a:r>
                        <a:rPr lang="en-GB" sz="1600" dirty="0">
                          <a:latin typeface="Kinetic Letters Joined" pitchFamily="50" charset="0"/>
                        </a:rPr>
                        <a:t> </a:t>
                      </a:r>
                    </a:p>
                    <a:p>
                      <a:r>
                        <a:rPr lang="en-GB" sz="1600" dirty="0">
                          <a:latin typeface="Kinetic Letters Joined" pitchFamily="50" charset="0"/>
                        </a:rPr>
                        <a:t>Treason by </a:t>
                      </a:r>
                      <a:r>
                        <a:rPr lang="en-GB" sz="1600" dirty="0" err="1">
                          <a:latin typeface="Kinetic Letters Joined" pitchFamily="50" charset="0"/>
                        </a:rPr>
                        <a:t>Berlie</a:t>
                      </a:r>
                      <a:r>
                        <a:rPr lang="en-GB" sz="1600" dirty="0">
                          <a:latin typeface="Kinetic Letters Joined" pitchFamily="50" charset="0"/>
                        </a:rPr>
                        <a:t> Doherty </a:t>
                      </a:r>
                    </a:p>
                    <a:p>
                      <a:endParaRPr lang="en-GB" sz="1600" dirty="0">
                        <a:latin typeface="Kinetic Letters Joined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2F4DA275-145B-4704-8C69-93A6878A1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1284" y="6296340"/>
            <a:ext cx="320088" cy="388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DA97A-60D9-43D1-A6BC-EA586FB092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4422" y="4338942"/>
            <a:ext cx="218957" cy="30042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864B7EC-C8A2-4A50-A318-0A65C1C13D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1326" y="4371618"/>
            <a:ext cx="262492" cy="2904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7BF0B53-4930-4F6B-AB74-7057EA58F2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1203" y="5518291"/>
            <a:ext cx="332615" cy="344494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D3A3D28-97D3-4F7F-8073-A330F0EDEC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093013"/>
              </p:ext>
            </p:extLst>
          </p:nvPr>
        </p:nvGraphicFramePr>
        <p:xfrm>
          <a:off x="127419" y="2994081"/>
          <a:ext cx="7087253" cy="10668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87711">
                  <a:extLst>
                    <a:ext uri="{9D8B030D-6E8A-4147-A177-3AD203B41FA5}">
                      <a16:colId xmlns:a16="http://schemas.microsoft.com/office/drawing/2014/main" val="1819816150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998569508"/>
                    </a:ext>
                  </a:extLst>
                </a:gridCol>
                <a:gridCol w="1035981">
                  <a:extLst>
                    <a:ext uri="{9D8B030D-6E8A-4147-A177-3AD203B41FA5}">
                      <a16:colId xmlns:a16="http://schemas.microsoft.com/office/drawing/2014/main" val="3251945454"/>
                    </a:ext>
                  </a:extLst>
                </a:gridCol>
                <a:gridCol w="1403009">
                  <a:extLst>
                    <a:ext uri="{9D8B030D-6E8A-4147-A177-3AD203B41FA5}">
                      <a16:colId xmlns:a16="http://schemas.microsoft.com/office/drawing/2014/main" val="2595832683"/>
                    </a:ext>
                  </a:extLst>
                </a:gridCol>
                <a:gridCol w="1450258">
                  <a:extLst>
                    <a:ext uri="{9D8B030D-6E8A-4147-A177-3AD203B41FA5}">
                      <a16:colId xmlns:a16="http://schemas.microsoft.com/office/drawing/2014/main" val="603960999"/>
                    </a:ext>
                  </a:extLst>
                </a:gridCol>
                <a:gridCol w="922742">
                  <a:extLst>
                    <a:ext uri="{9D8B030D-6E8A-4147-A177-3AD203B41FA5}">
                      <a16:colId xmlns:a16="http://schemas.microsoft.com/office/drawing/2014/main" val="997624562"/>
                    </a:ext>
                  </a:extLst>
                </a:gridCol>
              </a:tblGrid>
              <a:tr h="325244">
                <a:tc gridSpan="6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Key Vocabulary</a:t>
                      </a:r>
                      <a:endParaRPr lang="en-GB" sz="1600" dirty="0">
                        <a:solidFill>
                          <a:schemeClr val="tx1"/>
                        </a:solidFill>
                        <a:latin typeface="Kinetic Letters Joined" pitchFamily="50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E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538"/>
                  </a:ext>
                </a:extLst>
              </a:tr>
              <a:tr h="300186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peasantry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legacy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treason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Reformation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tapestry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reign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767074"/>
                  </a:ext>
                </a:extLst>
              </a:tr>
              <a:tr h="266109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heir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execution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Noble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voyage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Catholic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 Joined" pitchFamily="50" charset="0"/>
                        </a:rPr>
                        <a:t>Protestant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9600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8C3FD7E-D307-429A-88FC-D3B405F1B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89" y="4104833"/>
            <a:ext cx="1842820" cy="24129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C96F56-CBD9-497C-AA21-F745E1E7C4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72639" y="4104833"/>
            <a:ext cx="1771650" cy="24129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4B69B5-8FE9-4DEE-BC7B-5B7C5A97B57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11933"/>
          <a:stretch/>
        </p:blipFill>
        <p:spPr>
          <a:xfrm>
            <a:off x="6956325" y="1225401"/>
            <a:ext cx="2865785" cy="108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55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0BCD6B-BA93-46F9-A5F6-58811D494BF1}"/>
              </a:ext>
            </a:extLst>
          </p:cNvPr>
          <p:cNvSpPr txBox="1"/>
          <p:nvPr/>
        </p:nvSpPr>
        <p:spPr>
          <a:xfrm>
            <a:off x="114845" y="116934"/>
            <a:ext cx="9722840" cy="461665"/>
          </a:xfrm>
          <a:prstGeom prst="rect">
            <a:avLst/>
          </a:prstGeom>
          <a:solidFill>
            <a:srgbClr val="EE33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Kinetic Letters Joined" pitchFamily="50" charset="0"/>
                <a:cs typeface="Arial" panose="020B0604020202020204" pitchFamily="34" charset="0"/>
              </a:rPr>
              <a:t>The Tudors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1E6A83-6734-4B38-9BBD-6A0BF510ED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5827" y="4159178"/>
            <a:ext cx="3680564" cy="2581888"/>
          </a:xfrm>
          <a:prstGeom prst="rect">
            <a:avLst/>
          </a:prstGeom>
        </p:spPr>
      </p:pic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D769B2C-D4CB-4299-89AD-4C7E02C6D5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501776"/>
              </p:ext>
            </p:extLst>
          </p:nvPr>
        </p:nvGraphicFramePr>
        <p:xfrm>
          <a:off x="5220586" y="722968"/>
          <a:ext cx="4592682" cy="2987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592682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258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Core knowledge and skills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2155990">
                <a:tc>
                  <a:txBody>
                    <a:bodyPr/>
                    <a:lstStyle/>
                    <a:p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History: </a:t>
                      </a:r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changes to Britain in the Tudor era, the changing power of monarchs looking at case studies, changes in an aspect of social history, such as crime and punishment and leisure</a:t>
                      </a:r>
                    </a:p>
                    <a:p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Art/D&amp;T: </a:t>
                      </a:r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Learn to sketch from observation. Learn about the artist (Hans Holbein) and use his Art techniques.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Create a model of the Mary Rose, sew a section of a tapestry piece and construct a Tudor food item.  </a:t>
                      </a:r>
                      <a:endParaRPr lang="en-GB" sz="16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D1AB7A3-FC14-4BA9-8592-C3AF100C46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443402"/>
              </p:ext>
            </p:extLst>
          </p:nvPr>
        </p:nvGraphicFramePr>
        <p:xfrm>
          <a:off x="92732" y="706026"/>
          <a:ext cx="4860268" cy="57302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860268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258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Sticky Knowledge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2155990">
                <a:tc>
                  <a:txBody>
                    <a:bodyPr/>
                    <a:lstStyle/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Understand the Battle of Bosworth and how it started the Tudor era.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the chronological events which happened in the Tudor era.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monarchs Henry VII, Henry VIII, Mary I and Elizabeth I and create comparisons with King Charles III.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all of Henry’s wives and discuss their differences and stories.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Explore how Henry VIII changed the church system through his personal and religious beliefs.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portraits, including those completed by Hans Holbein, as they were a popular choice of Art for those who were wealthy.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the relevance of the Mary Rose within the Tudor era and explorers such as Francis Drake.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the everyday lives of those who lived in the Tudor era including jobs, housing, food, theatre. </a:t>
                      </a:r>
                    </a:p>
                    <a:p>
                      <a:r>
                        <a:rPr lang="en-GB" sz="2000" b="0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Look at what we use today which started in the Tudor era. 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76761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6457</TotalTime>
  <Words>470</Words>
  <Application>Microsoft Office PowerPoint</Application>
  <PresentationFormat>A4 Paper (210x297 mm)</PresentationFormat>
  <Paragraphs>67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Bookman Old Style</vt:lpstr>
      <vt:lpstr>Calibri</vt:lpstr>
      <vt:lpstr>Century Gothic</vt:lpstr>
      <vt:lpstr>Kinetic Letters Joined</vt:lpstr>
      <vt:lpstr>Wingdings</vt:lpstr>
      <vt:lpstr>Wood Type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Megan Jones</cp:lastModifiedBy>
  <cp:revision>146</cp:revision>
  <cp:lastPrinted>2021-11-01T11:31:29Z</cp:lastPrinted>
  <dcterms:created xsi:type="dcterms:W3CDTF">2017-10-15T20:56:30Z</dcterms:created>
  <dcterms:modified xsi:type="dcterms:W3CDTF">2025-07-18T12:14:18Z</dcterms:modified>
</cp:coreProperties>
</file>