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4"/>
  </p:notesMasterIdLst>
  <p:sldIdLst>
    <p:sldId id="260" r:id="rId2"/>
    <p:sldId id="257" r:id="rId3"/>
  </p:sldIdLst>
  <p:sldSz cx="9906000" cy="6858000" type="A4"/>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00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27"/>
  </p:normalViewPr>
  <p:slideViewPr>
    <p:cSldViewPr snapToGrid="0" snapToObjects="1">
      <p:cViewPr varScale="1">
        <p:scale>
          <a:sx n="69" d="100"/>
          <a:sy n="69" d="100"/>
        </p:scale>
        <p:origin x="10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numCol="1" rtlCol="0"/>
          <a:lstStyle>
            <a:lvl1pPr algn="l">
              <a:defRPr sz="1200"/>
            </a:lvl1pPr>
          </a:lstStyle>
          <a:p>
            <a:endParaRPr lang="en-US"/>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numCol="1" rtlCol="0"/>
          <a:lstStyle>
            <a:lvl1pPr algn="r">
              <a:defRPr sz="1200"/>
            </a:lvl1pPr>
          </a:lstStyle>
          <a:p>
            <a:fld id="{74DA69C8-F84C-2947-85D9-F4E475966ECC}" type="datetimeFigureOut">
              <a:rPr lang="en-US" smtClean="0"/>
              <a:t>1/14/2023</a:t>
            </a:fld>
            <a:endParaRPr lang="en-US"/>
          </a:p>
        </p:txBody>
      </p:sp>
      <p:sp>
        <p:nvSpPr>
          <p:cNvPr id="4" name="Slide Image Placeholder 3"/>
          <p:cNvSpPr>
            <a:spLocks noGrp="1" noRot="1" noChangeAspect="1"/>
          </p:cNvSpPr>
          <p:nvPr>
            <p:ph type="sldImg" idx="2"/>
          </p:nvPr>
        </p:nvSpPr>
        <p:spPr>
          <a:xfrm>
            <a:off x="979488" y="1243013"/>
            <a:ext cx="4846637" cy="3355975"/>
          </a:xfrm>
          <a:prstGeom prst="rect">
            <a:avLst/>
          </a:prstGeom>
          <a:noFill/>
          <a:ln w="12700">
            <a:solidFill>
              <a:prstClr val="black"/>
            </a:solidFill>
          </a:ln>
        </p:spPr>
        <p:txBody>
          <a:bodyPr vert="horz" lIns="91440" tIns="45720" rIns="91440" bIns="45720" numCol="1" rtlCol="0" anchor="ctr"/>
          <a:lstStyle/>
          <a:p>
            <a:endParaRPr lang="en-US"/>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numCol="1"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numCol="1" rtlCol="0" anchor="b"/>
          <a:lstStyle>
            <a:lvl1pPr algn="r">
              <a:defRPr sz="1200"/>
            </a:lvl1pPr>
          </a:lstStyle>
          <a:p>
            <a:fld id="{90C8F01E-995B-8848-96E4-13733EB6AADD}" type="slidenum">
              <a:rPr lang="en-US" smtClean="0"/>
              <a:t>‹#›</a:t>
            </a:fld>
            <a:endParaRPr lang="en-US"/>
          </a:p>
        </p:txBody>
      </p:sp>
    </p:spTree>
    <p:extLst>
      <p:ext uri="{BB962C8B-B14F-4D97-AF65-F5344CB8AC3E}">
        <p14:creationId xmlns:p14="http://schemas.microsoft.com/office/powerpoint/2010/main" val="1426843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numCol="1"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numCol="1"/>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numCol="1"/>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numCol="1"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numCol="1"/>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numCol="1"/>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8" name="Footer Placeholder 7"/>
          <p:cNvSpPr>
            <a:spLocks noGrp="1"/>
          </p:cNvSpPr>
          <p:nvPr>
            <p:ph type="ftr" sz="quarter" idx="11"/>
          </p:nvPr>
        </p:nvSpPr>
        <p:spPr/>
        <p:txBody>
          <a:bodyPr numCol="1"/>
          <a:lstStyle/>
          <a:p>
            <a:endParaRPr lang="en-US"/>
          </a:p>
        </p:txBody>
      </p:sp>
      <p:sp>
        <p:nvSpPr>
          <p:cNvPr id="9" name="Slide Number Placeholder 8"/>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Date Placeholder 2"/>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4" name="Footer Placeholder 3"/>
          <p:cNvSpPr>
            <a:spLocks noGrp="1"/>
          </p:cNvSpPr>
          <p:nvPr>
            <p:ph type="ftr" sz="quarter" idx="11"/>
          </p:nvPr>
        </p:nvSpPr>
        <p:spPr/>
        <p:txBody>
          <a:bodyPr numCol="1"/>
          <a:lstStyle/>
          <a:p>
            <a:endParaRPr lang="en-US"/>
          </a:p>
        </p:txBody>
      </p:sp>
      <p:sp>
        <p:nvSpPr>
          <p:cNvPr id="5" name="Slide Number Placeholder 4"/>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3" name="Footer Placeholder 2"/>
          <p:cNvSpPr>
            <a:spLocks noGrp="1"/>
          </p:cNvSpPr>
          <p:nvPr>
            <p:ph type="ftr" sz="quarter" idx="11"/>
          </p:nvPr>
        </p:nvSpPr>
        <p:spPr/>
        <p:txBody>
          <a:bodyPr numCol="1"/>
          <a:lstStyle/>
          <a:p>
            <a:endParaRPr lang="en-US"/>
          </a:p>
        </p:txBody>
      </p:sp>
      <p:sp>
        <p:nvSpPr>
          <p:cNvPr id="4" name="Slide Number Placeholder 3"/>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numCol="1"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numCol="1"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numCol="1"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4027089A-8636-F64C-9D23-B4C3EC8D4BA5}" type="datetimeFigureOut">
              <a:rPr lang="en-US" smtClean="0"/>
              <a:t>1/14/2023</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numCol="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4027089A-8636-F64C-9D23-B4C3EC8D4BA5}" type="datetimeFigureOut">
              <a:rPr lang="en-US" smtClean="0"/>
              <a:t>1/14/2023</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3953B47E-519D-9549-9FB6-B83933F17F08}" type="slidenum">
              <a:rPr lang="en-US" smtClean="0"/>
              <a:t>‹#›</a:t>
            </a:fld>
            <a:endParaRPr lang="en-US"/>
          </a:p>
        </p:txBody>
      </p:sp>
    </p:spTree>
    <p:extLst>
      <p:ext uri="{BB962C8B-B14F-4D97-AF65-F5344CB8AC3E}">
        <p14:creationId xmlns:p14="http://schemas.microsoft.com/office/powerpoint/2010/main" val="762762940"/>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0BCD6B-BA93-46F9-A5F6-58811D494BF1}"/>
              </a:ext>
            </a:extLst>
          </p:cNvPr>
          <p:cNvSpPr txBox="1"/>
          <p:nvPr/>
        </p:nvSpPr>
        <p:spPr>
          <a:xfrm>
            <a:off x="83890" y="109057"/>
            <a:ext cx="9722840" cy="369332"/>
          </a:xfrm>
          <a:prstGeom prst="rect">
            <a:avLst/>
          </a:prstGeom>
          <a:solidFill>
            <a:schemeClr val="accent1">
              <a:lumMod val="40000"/>
              <a:lumOff val="60000"/>
            </a:schemeClr>
          </a:solidFill>
          <a:ln w="19050">
            <a:solidFill>
              <a:schemeClr val="tx1"/>
            </a:solidFill>
          </a:ln>
        </p:spPr>
        <p:txBody>
          <a:bodyPr wrap="square" rtlCol="0">
            <a:spAutoFit/>
          </a:bodyPr>
          <a:lstStyle/>
          <a:p>
            <a:pPr algn="ctr"/>
            <a:r>
              <a:rPr lang="en-GB" dirty="0">
                <a:latin typeface="Arial" panose="020B0604020202020204" pitchFamily="34" charset="0"/>
                <a:cs typeface="Arial" panose="020B0604020202020204" pitchFamily="34" charset="0"/>
              </a:rPr>
              <a:t>Reception </a:t>
            </a:r>
          </a:p>
        </p:txBody>
      </p:sp>
      <p:graphicFrame>
        <p:nvGraphicFramePr>
          <p:cNvPr id="14" name="Table 13">
            <a:extLst>
              <a:ext uri="{FF2B5EF4-FFF2-40B4-BE49-F238E27FC236}">
                <a16:creationId xmlns:a16="http://schemas.microsoft.com/office/drawing/2014/main" id="{07C99E05-6401-4939-AC48-DD0582AD12CE}"/>
              </a:ext>
            </a:extLst>
          </p:cNvPr>
          <p:cNvGraphicFramePr>
            <a:graphicFrameLocks noGrp="1"/>
          </p:cNvGraphicFramePr>
          <p:nvPr>
            <p:extLst>
              <p:ext uri="{D42A27DB-BD31-4B8C-83A1-F6EECF244321}">
                <p14:modId xmlns:p14="http://schemas.microsoft.com/office/powerpoint/2010/main" val="3001886661"/>
              </p:ext>
            </p:extLst>
          </p:nvPr>
        </p:nvGraphicFramePr>
        <p:xfrm>
          <a:off x="167827" y="557178"/>
          <a:ext cx="9513809" cy="1666921"/>
        </p:xfrm>
        <a:graphic>
          <a:graphicData uri="http://schemas.openxmlformats.org/drawingml/2006/table">
            <a:tbl>
              <a:tblPr firstRow="1" bandRow="1">
                <a:tableStyleId>{5C22544A-7EE6-4342-B048-85BDC9FD1C3A}</a:tableStyleId>
              </a:tblPr>
              <a:tblGrid>
                <a:gridCol w="9513809">
                  <a:extLst>
                    <a:ext uri="{9D8B030D-6E8A-4147-A177-3AD203B41FA5}">
                      <a16:colId xmlns:a16="http://schemas.microsoft.com/office/drawing/2014/main" val="2606679746"/>
                    </a:ext>
                  </a:extLst>
                </a:gridCol>
              </a:tblGrid>
              <a:tr h="354525">
                <a:tc>
                  <a:txBody>
                    <a:bodyPr/>
                    <a:lstStyle/>
                    <a:p>
                      <a:pPr algn="ctr"/>
                      <a:r>
                        <a:rPr lang="en-GB" dirty="0"/>
                        <a:t>Key Texts &amp; Recommended Reads</a:t>
                      </a:r>
                    </a:p>
                  </a:txBody>
                  <a:tcPr/>
                </a:tc>
                <a:extLst>
                  <a:ext uri="{0D108BD9-81ED-4DB2-BD59-A6C34878D82A}">
                    <a16:rowId xmlns:a16="http://schemas.microsoft.com/office/drawing/2014/main" val="3820405797"/>
                  </a:ext>
                </a:extLst>
              </a:tr>
              <a:tr h="1301161">
                <a:tc>
                  <a:txBody>
                    <a:bodyPr/>
                    <a:lstStyle/>
                    <a:p>
                      <a:endParaRPr lang="en-GB" dirty="0"/>
                    </a:p>
                    <a:p>
                      <a:endParaRPr lang="en-GB" dirty="0"/>
                    </a:p>
                    <a:p>
                      <a:endParaRPr lang="en-GB" dirty="0"/>
                    </a:p>
                    <a:p>
                      <a:endParaRPr lang="en-GB" dirty="0"/>
                    </a:p>
                  </a:txBody>
                  <a:tcPr/>
                </a:tc>
                <a:extLst>
                  <a:ext uri="{0D108BD9-81ED-4DB2-BD59-A6C34878D82A}">
                    <a16:rowId xmlns:a16="http://schemas.microsoft.com/office/drawing/2014/main" val="3140981001"/>
                  </a:ext>
                </a:extLst>
              </a:tr>
            </a:tbl>
          </a:graphicData>
        </a:graphic>
      </p:graphicFrame>
      <p:graphicFrame>
        <p:nvGraphicFramePr>
          <p:cNvPr id="15" name="Table 14">
            <a:extLst>
              <a:ext uri="{FF2B5EF4-FFF2-40B4-BE49-F238E27FC236}">
                <a16:creationId xmlns:a16="http://schemas.microsoft.com/office/drawing/2014/main" id="{0B5DC419-F7BB-4F2E-8356-E115AC742E27}"/>
              </a:ext>
            </a:extLst>
          </p:cNvPr>
          <p:cNvGraphicFramePr>
            <a:graphicFrameLocks noGrp="1"/>
          </p:cNvGraphicFramePr>
          <p:nvPr>
            <p:extLst>
              <p:ext uri="{D42A27DB-BD31-4B8C-83A1-F6EECF244321}">
                <p14:modId xmlns:p14="http://schemas.microsoft.com/office/powerpoint/2010/main" val="3217142505"/>
              </p:ext>
            </p:extLst>
          </p:nvPr>
        </p:nvGraphicFramePr>
        <p:xfrm>
          <a:off x="165700" y="2347708"/>
          <a:ext cx="9509244" cy="2926080"/>
        </p:xfrm>
        <a:graphic>
          <a:graphicData uri="http://schemas.openxmlformats.org/drawingml/2006/table">
            <a:tbl>
              <a:tblPr firstRow="1" bandRow="1">
                <a:tableStyleId>{5C22544A-7EE6-4342-B048-85BDC9FD1C3A}</a:tableStyleId>
              </a:tblPr>
              <a:tblGrid>
                <a:gridCol w="1584874">
                  <a:extLst>
                    <a:ext uri="{9D8B030D-6E8A-4147-A177-3AD203B41FA5}">
                      <a16:colId xmlns:a16="http://schemas.microsoft.com/office/drawing/2014/main" val="2606679746"/>
                    </a:ext>
                  </a:extLst>
                </a:gridCol>
                <a:gridCol w="1584874">
                  <a:extLst>
                    <a:ext uri="{9D8B030D-6E8A-4147-A177-3AD203B41FA5}">
                      <a16:colId xmlns:a16="http://schemas.microsoft.com/office/drawing/2014/main" val="3800852773"/>
                    </a:ext>
                  </a:extLst>
                </a:gridCol>
                <a:gridCol w="1584874">
                  <a:extLst>
                    <a:ext uri="{9D8B030D-6E8A-4147-A177-3AD203B41FA5}">
                      <a16:colId xmlns:a16="http://schemas.microsoft.com/office/drawing/2014/main" val="490885426"/>
                    </a:ext>
                  </a:extLst>
                </a:gridCol>
                <a:gridCol w="1584874">
                  <a:extLst>
                    <a:ext uri="{9D8B030D-6E8A-4147-A177-3AD203B41FA5}">
                      <a16:colId xmlns:a16="http://schemas.microsoft.com/office/drawing/2014/main" val="2273665488"/>
                    </a:ext>
                  </a:extLst>
                </a:gridCol>
                <a:gridCol w="1584874">
                  <a:extLst>
                    <a:ext uri="{9D8B030D-6E8A-4147-A177-3AD203B41FA5}">
                      <a16:colId xmlns:a16="http://schemas.microsoft.com/office/drawing/2014/main" val="461962304"/>
                    </a:ext>
                  </a:extLst>
                </a:gridCol>
                <a:gridCol w="1584874">
                  <a:extLst>
                    <a:ext uri="{9D8B030D-6E8A-4147-A177-3AD203B41FA5}">
                      <a16:colId xmlns:a16="http://schemas.microsoft.com/office/drawing/2014/main" val="1441805966"/>
                    </a:ext>
                  </a:extLst>
                </a:gridCol>
              </a:tblGrid>
              <a:tr h="352334">
                <a:tc gridSpan="6">
                  <a:txBody>
                    <a:bodyPr/>
                    <a:lstStyle/>
                    <a:p>
                      <a:pPr algn="ctr"/>
                      <a:r>
                        <a:rPr lang="en-GB" dirty="0"/>
                        <a:t>Sticky Knowledge &amp; Vocabulary</a:t>
                      </a:r>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extLst>
                  <a:ext uri="{0D108BD9-81ED-4DB2-BD59-A6C34878D82A}">
                    <a16:rowId xmlns:a16="http://schemas.microsoft.com/office/drawing/2014/main" val="3820405797"/>
                  </a:ext>
                </a:extLst>
              </a:tr>
              <a:tr h="968918">
                <a:tc>
                  <a:txBody>
                    <a:bodyPr/>
                    <a:lstStyle/>
                    <a:p>
                      <a:pPr marL="171450" indent="-171450">
                        <a:buFont typeface="Arial" panose="020B0604020202020204" pitchFamily="34" charset="0"/>
                        <a:buChar char="•"/>
                      </a:pPr>
                      <a:r>
                        <a:rPr lang="en-GB" sz="1200" dirty="0"/>
                        <a:t>That we can set goals and work towards them. </a:t>
                      </a:r>
                    </a:p>
                    <a:p>
                      <a:pPr marL="171450" indent="-171450">
                        <a:buFont typeface="Arial" panose="020B0604020202020204" pitchFamily="34" charset="0"/>
                        <a:buChar char="•"/>
                      </a:pPr>
                      <a:r>
                        <a:rPr lang="en-GB" sz="1200" dirty="0"/>
                        <a:t>We are all valuable as individuals and have different talents.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To know how we can express our likes and dislikes.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To discuss healthy eating and good food choices.   </a:t>
                      </a:r>
                    </a:p>
                  </a:txBody>
                  <a:tcPr/>
                </a:tc>
                <a:tc>
                  <a:txBody>
                    <a:bodyPr/>
                    <a:lstStyle/>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Know people have different beliefs and celebrate in different ways. </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Know that there are special places to people in our community. </a:t>
                      </a:r>
                    </a:p>
                  </a:txBody>
                  <a:tcPr/>
                </a:tc>
                <a:tc>
                  <a:txBody>
                    <a:bodyPr/>
                    <a:lstStyle/>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Draw information from a simple map.</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Understand the need to respect and care for the natural environment and all living things. </a:t>
                      </a:r>
                    </a:p>
                  </a:txBody>
                  <a:tcPr/>
                </a:tc>
                <a:tc>
                  <a:txBody>
                    <a:bodyPr/>
                    <a:lstStyle/>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Recognise some environments are different from ours. </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 To think about the perspective of others and how it might different from our own. </a:t>
                      </a:r>
                    </a:p>
                  </a:txBody>
                  <a:tcPr/>
                </a:tc>
                <a:tc>
                  <a:txBody>
                    <a:bodyPr/>
                    <a:lstStyle/>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Compare characters from stories. </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Be able to talk about some figures from the past (Robert Falcon Scott)</a:t>
                      </a:r>
                    </a:p>
                  </a:txBody>
                  <a:tcPr/>
                </a:tc>
                <a:extLst>
                  <a:ext uri="{0D108BD9-81ED-4DB2-BD59-A6C34878D82A}">
                    <a16:rowId xmlns:a16="http://schemas.microsoft.com/office/drawing/2014/main" val="3140981001"/>
                  </a:ext>
                </a:extLst>
              </a:tr>
              <a:tr h="956995">
                <a:tc>
                  <a:txBody>
                    <a:bodyPr/>
                    <a:lstStyle/>
                    <a:p>
                      <a:pPr marL="171450" indent="-171450">
                        <a:buFont typeface="Arial" panose="020B0604020202020204" pitchFamily="34" charset="0"/>
                        <a:buChar char="•"/>
                      </a:pPr>
                      <a:r>
                        <a:rPr lang="en-GB" sz="1200" dirty="0"/>
                        <a:t>Resolution </a:t>
                      </a:r>
                    </a:p>
                    <a:p>
                      <a:pPr marL="171450" indent="-171450">
                        <a:buFont typeface="Arial" panose="020B0604020202020204" pitchFamily="34" charset="0"/>
                        <a:buChar char="•"/>
                      </a:pPr>
                      <a:r>
                        <a:rPr lang="en-GB" sz="1200" dirty="0"/>
                        <a:t>Goal</a:t>
                      </a:r>
                    </a:p>
                    <a:p>
                      <a:pPr marL="171450" indent="-171450">
                        <a:buFont typeface="Arial" panose="020B0604020202020204" pitchFamily="34" charset="0"/>
                        <a:buChar char="•"/>
                      </a:pPr>
                      <a:r>
                        <a:rPr lang="en-GB" sz="1200" dirty="0"/>
                        <a:t>Persevere</a:t>
                      </a:r>
                    </a:p>
                    <a:p>
                      <a:pPr marL="171450" indent="-171450">
                        <a:buFont typeface="Arial" panose="020B0604020202020204" pitchFamily="34" charset="0"/>
                        <a:buChar char="•"/>
                      </a:pPr>
                      <a:r>
                        <a:rPr lang="en-GB" sz="1200" dirty="0"/>
                        <a:t>Learning Pit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Agree/ disagree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Healthy choices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Preference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Different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Festival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Celebration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Tradition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Lunar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Pole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Globe/Earth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Climate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Country</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Camouflage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Contrast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Glacier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Habitat</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Extreme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Explore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Expedition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Frosty</a:t>
                      </a:r>
                    </a:p>
                  </a:txBody>
                  <a:tcPr/>
                </a:tc>
                <a:extLst>
                  <a:ext uri="{0D108BD9-81ED-4DB2-BD59-A6C34878D82A}">
                    <a16:rowId xmlns:a16="http://schemas.microsoft.com/office/drawing/2014/main" val="1444449442"/>
                  </a:ext>
                </a:extLst>
              </a:tr>
            </a:tbl>
          </a:graphicData>
        </a:graphic>
      </p:graphicFrame>
      <p:graphicFrame>
        <p:nvGraphicFramePr>
          <p:cNvPr id="18" name="Table 17">
            <a:extLst>
              <a:ext uri="{FF2B5EF4-FFF2-40B4-BE49-F238E27FC236}">
                <a16:creationId xmlns:a16="http://schemas.microsoft.com/office/drawing/2014/main" id="{726FB1E1-2AEE-4BAD-92E7-519A5F156D8A}"/>
              </a:ext>
            </a:extLst>
          </p:cNvPr>
          <p:cNvGraphicFramePr>
            <a:graphicFrameLocks noGrp="1"/>
          </p:cNvGraphicFramePr>
          <p:nvPr>
            <p:extLst>
              <p:ext uri="{D42A27DB-BD31-4B8C-83A1-F6EECF244321}">
                <p14:modId xmlns:p14="http://schemas.microsoft.com/office/powerpoint/2010/main" val="167710712"/>
              </p:ext>
            </p:extLst>
          </p:nvPr>
        </p:nvGraphicFramePr>
        <p:xfrm>
          <a:off x="167827" y="5055728"/>
          <a:ext cx="5456226" cy="1663146"/>
        </p:xfrm>
        <a:graphic>
          <a:graphicData uri="http://schemas.openxmlformats.org/drawingml/2006/table">
            <a:tbl>
              <a:tblPr firstRow="1" bandRow="1">
                <a:tableStyleId>{5C22544A-7EE6-4342-B048-85BDC9FD1C3A}</a:tableStyleId>
              </a:tblPr>
              <a:tblGrid>
                <a:gridCol w="5456226">
                  <a:extLst>
                    <a:ext uri="{9D8B030D-6E8A-4147-A177-3AD203B41FA5}">
                      <a16:colId xmlns:a16="http://schemas.microsoft.com/office/drawing/2014/main" val="2606679746"/>
                    </a:ext>
                  </a:extLst>
                </a:gridCol>
              </a:tblGrid>
              <a:tr h="328851">
                <a:tc>
                  <a:txBody>
                    <a:bodyPr/>
                    <a:lstStyle/>
                    <a:p>
                      <a:pPr algn="ctr"/>
                      <a:r>
                        <a:rPr lang="en-GB" dirty="0"/>
                        <a:t>Enquiry Questions </a:t>
                      </a:r>
                    </a:p>
                  </a:txBody>
                  <a:tcPr/>
                </a:tc>
                <a:extLst>
                  <a:ext uri="{0D108BD9-81ED-4DB2-BD59-A6C34878D82A}">
                    <a16:rowId xmlns:a16="http://schemas.microsoft.com/office/drawing/2014/main" val="3820405797"/>
                  </a:ext>
                </a:extLst>
              </a:tr>
              <a:tr h="1297386">
                <a:tc>
                  <a:txBody>
                    <a:bodyPr/>
                    <a:lstStyle/>
                    <a:p>
                      <a:pPr marL="285750" indent="-285750">
                        <a:buFont typeface="Arial" panose="020B0604020202020204" pitchFamily="34" charset="0"/>
                        <a:buChar char="•"/>
                      </a:pPr>
                      <a:r>
                        <a:rPr lang="en-GB" sz="1400" dirty="0"/>
                        <a:t>How do we find out what we like and don’t like?</a:t>
                      </a:r>
                    </a:p>
                    <a:p>
                      <a:pPr marL="285750" indent="-285750">
                        <a:buFont typeface="Arial" panose="020B0604020202020204" pitchFamily="34" charset="0"/>
                        <a:buChar char="•"/>
                      </a:pPr>
                      <a:r>
                        <a:rPr lang="en-GB" sz="1400" dirty="0"/>
                        <a:t>What celebrations or traditions do we have as a family? Are these different from our friends?</a:t>
                      </a:r>
                    </a:p>
                    <a:p>
                      <a:pPr marL="285750" indent="-285750">
                        <a:buFont typeface="Arial" panose="020B0604020202020204" pitchFamily="34" charset="0"/>
                        <a:buChar char="•"/>
                      </a:pPr>
                      <a:r>
                        <a:rPr lang="en-GB" sz="1400" dirty="0"/>
                        <a:t>Where in the world have our friends and family visited? How do these places compare to Bracknell/ England?</a:t>
                      </a:r>
                    </a:p>
                  </a:txBody>
                  <a:tcPr/>
                </a:tc>
                <a:extLst>
                  <a:ext uri="{0D108BD9-81ED-4DB2-BD59-A6C34878D82A}">
                    <a16:rowId xmlns:a16="http://schemas.microsoft.com/office/drawing/2014/main" val="3140981001"/>
                  </a:ext>
                </a:extLst>
              </a:tr>
            </a:tbl>
          </a:graphicData>
        </a:graphic>
      </p:graphicFrame>
      <p:graphicFrame>
        <p:nvGraphicFramePr>
          <p:cNvPr id="19" name="Table 18">
            <a:extLst>
              <a:ext uri="{FF2B5EF4-FFF2-40B4-BE49-F238E27FC236}">
                <a16:creationId xmlns:a16="http://schemas.microsoft.com/office/drawing/2014/main" id="{7C06D34F-CF14-4575-A46A-125AE38DDA61}"/>
              </a:ext>
            </a:extLst>
          </p:cNvPr>
          <p:cNvGraphicFramePr>
            <a:graphicFrameLocks noGrp="1"/>
          </p:cNvGraphicFramePr>
          <p:nvPr>
            <p:extLst>
              <p:ext uri="{D42A27DB-BD31-4B8C-83A1-F6EECF244321}">
                <p14:modId xmlns:p14="http://schemas.microsoft.com/office/powerpoint/2010/main" val="1122269052"/>
              </p:ext>
            </p:extLst>
          </p:nvPr>
        </p:nvGraphicFramePr>
        <p:xfrm>
          <a:off x="5747283" y="5063188"/>
          <a:ext cx="3923190" cy="1655686"/>
        </p:xfrm>
        <a:graphic>
          <a:graphicData uri="http://schemas.openxmlformats.org/drawingml/2006/table">
            <a:tbl>
              <a:tblPr firstRow="1" bandRow="1">
                <a:tableStyleId>{5C22544A-7EE6-4342-B048-85BDC9FD1C3A}</a:tableStyleId>
              </a:tblPr>
              <a:tblGrid>
                <a:gridCol w="3923190">
                  <a:extLst>
                    <a:ext uri="{9D8B030D-6E8A-4147-A177-3AD203B41FA5}">
                      <a16:colId xmlns:a16="http://schemas.microsoft.com/office/drawing/2014/main" val="2606679746"/>
                    </a:ext>
                  </a:extLst>
                </a:gridCol>
              </a:tblGrid>
              <a:tr h="393697">
                <a:tc>
                  <a:txBody>
                    <a:bodyPr/>
                    <a:lstStyle/>
                    <a:p>
                      <a:pPr algn="ctr"/>
                      <a:r>
                        <a:rPr lang="en-GB" dirty="0" err="1"/>
                        <a:t>Oracy</a:t>
                      </a:r>
                      <a:r>
                        <a:rPr lang="en-GB" dirty="0"/>
                        <a:t> Skills </a:t>
                      </a:r>
                    </a:p>
                  </a:txBody>
                  <a:tcPr/>
                </a:tc>
                <a:extLst>
                  <a:ext uri="{0D108BD9-81ED-4DB2-BD59-A6C34878D82A}">
                    <a16:rowId xmlns:a16="http://schemas.microsoft.com/office/drawing/2014/main" val="3820405797"/>
                  </a:ext>
                </a:extLst>
              </a:tr>
              <a:tr h="1261989">
                <a:tc>
                  <a:txBody>
                    <a:bodyPr/>
                    <a:lstStyle/>
                    <a:p>
                      <a:endParaRPr lang="en-GB" dirty="0"/>
                    </a:p>
                    <a:p>
                      <a:pPr marL="285750" indent="-285750">
                        <a:buFont typeface="Arial" panose="020B0604020202020204" pitchFamily="34" charset="0"/>
                        <a:buChar char="•"/>
                      </a:pPr>
                      <a:r>
                        <a:rPr lang="en-GB" sz="1400" dirty="0"/>
                        <a:t>Be able to talk about our preferences using stem sentences ‘I like…because’ ‘I don’t like…because..’</a:t>
                      </a:r>
                    </a:p>
                  </a:txBody>
                  <a:tcPr/>
                </a:tc>
                <a:extLst>
                  <a:ext uri="{0D108BD9-81ED-4DB2-BD59-A6C34878D82A}">
                    <a16:rowId xmlns:a16="http://schemas.microsoft.com/office/drawing/2014/main" val="3140981001"/>
                  </a:ext>
                </a:extLst>
              </a:tr>
            </a:tbl>
          </a:graphicData>
        </a:graphic>
      </p:graphicFrame>
      <p:pic>
        <p:nvPicPr>
          <p:cNvPr id="2" name="Picture 1">
            <a:extLst>
              <a:ext uri="{FF2B5EF4-FFF2-40B4-BE49-F238E27FC236}">
                <a16:creationId xmlns:a16="http://schemas.microsoft.com/office/drawing/2014/main" id="{D0E74A56-AE4B-48DB-BBE7-538F29815A57}"/>
              </a:ext>
            </a:extLst>
          </p:cNvPr>
          <p:cNvPicPr>
            <a:picLocks noChangeAspect="1"/>
          </p:cNvPicPr>
          <p:nvPr/>
        </p:nvPicPr>
        <p:blipFill>
          <a:blip r:embed="rId2"/>
          <a:stretch>
            <a:fillRect/>
          </a:stretch>
        </p:blipFill>
        <p:spPr>
          <a:xfrm>
            <a:off x="3548914" y="968375"/>
            <a:ext cx="1255885" cy="1164853"/>
          </a:xfrm>
          <a:prstGeom prst="rect">
            <a:avLst/>
          </a:prstGeom>
        </p:spPr>
      </p:pic>
      <p:pic>
        <p:nvPicPr>
          <p:cNvPr id="6" name="Picture 5">
            <a:extLst>
              <a:ext uri="{FF2B5EF4-FFF2-40B4-BE49-F238E27FC236}">
                <a16:creationId xmlns:a16="http://schemas.microsoft.com/office/drawing/2014/main" id="{3C3AB460-AAF7-4201-A86D-139B59846FB4}"/>
              </a:ext>
            </a:extLst>
          </p:cNvPr>
          <p:cNvPicPr>
            <a:picLocks noChangeAspect="1"/>
          </p:cNvPicPr>
          <p:nvPr/>
        </p:nvPicPr>
        <p:blipFill>
          <a:blip r:embed="rId3"/>
          <a:stretch>
            <a:fillRect/>
          </a:stretch>
        </p:blipFill>
        <p:spPr>
          <a:xfrm>
            <a:off x="1925651" y="968375"/>
            <a:ext cx="1319414" cy="1255724"/>
          </a:xfrm>
          <a:prstGeom prst="rect">
            <a:avLst/>
          </a:prstGeom>
        </p:spPr>
      </p:pic>
      <p:pic>
        <p:nvPicPr>
          <p:cNvPr id="7" name="Picture 6">
            <a:extLst>
              <a:ext uri="{FF2B5EF4-FFF2-40B4-BE49-F238E27FC236}">
                <a16:creationId xmlns:a16="http://schemas.microsoft.com/office/drawing/2014/main" id="{158F3BD9-0B5A-4B1C-8D11-9AA817321ACB}"/>
              </a:ext>
            </a:extLst>
          </p:cNvPr>
          <p:cNvPicPr>
            <a:picLocks noChangeAspect="1"/>
          </p:cNvPicPr>
          <p:nvPr/>
        </p:nvPicPr>
        <p:blipFill>
          <a:blip r:embed="rId4"/>
          <a:stretch>
            <a:fillRect/>
          </a:stretch>
        </p:blipFill>
        <p:spPr>
          <a:xfrm>
            <a:off x="440042" y="862864"/>
            <a:ext cx="1133023" cy="1361235"/>
          </a:xfrm>
          <a:prstGeom prst="rect">
            <a:avLst/>
          </a:prstGeom>
        </p:spPr>
      </p:pic>
      <p:pic>
        <p:nvPicPr>
          <p:cNvPr id="8" name="Picture 7">
            <a:extLst>
              <a:ext uri="{FF2B5EF4-FFF2-40B4-BE49-F238E27FC236}">
                <a16:creationId xmlns:a16="http://schemas.microsoft.com/office/drawing/2014/main" id="{74DD1D7B-25B0-4300-83DC-69545C78E262}"/>
              </a:ext>
            </a:extLst>
          </p:cNvPr>
          <p:cNvPicPr>
            <a:picLocks noChangeAspect="1"/>
          </p:cNvPicPr>
          <p:nvPr/>
        </p:nvPicPr>
        <p:blipFill>
          <a:blip r:embed="rId5"/>
          <a:stretch>
            <a:fillRect/>
          </a:stretch>
        </p:blipFill>
        <p:spPr>
          <a:xfrm>
            <a:off x="5096703" y="961448"/>
            <a:ext cx="1054699" cy="1311803"/>
          </a:xfrm>
          <a:prstGeom prst="rect">
            <a:avLst/>
          </a:prstGeom>
        </p:spPr>
      </p:pic>
      <p:pic>
        <p:nvPicPr>
          <p:cNvPr id="13" name="Picture 12">
            <a:extLst>
              <a:ext uri="{FF2B5EF4-FFF2-40B4-BE49-F238E27FC236}">
                <a16:creationId xmlns:a16="http://schemas.microsoft.com/office/drawing/2014/main" id="{DCCE9EA3-2193-4CE5-BEE9-E2BB0DE77359}"/>
              </a:ext>
            </a:extLst>
          </p:cNvPr>
          <p:cNvPicPr>
            <a:picLocks noChangeAspect="1"/>
          </p:cNvPicPr>
          <p:nvPr/>
        </p:nvPicPr>
        <p:blipFill>
          <a:blip r:embed="rId6"/>
          <a:stretch>
            <a:fillRect/>
          </a:stretch>
        </p:blipFill>
        <p:spPr>
          <a:xfrm>
            <a:off x="8247597" y="680787"/>
            <a:ext cx="1301488" cy="1514231"/>
          </a:xfrm>
          <a:prstGeom prst="rect">
            <a:avLst/>
          </a:prstGeom>
        </p:spPr>
      </p:pic>
      <p:pic>
        <p:nvPicPr>
          <p:cNvPr id="16" name="Picture 15">
            <a:extLst>
              <a:ext uri="{FF2B5EF4-FFF2-40B4-BE49-F238E27FC236}">
                <a16:creationId xmlns:a16="http://schemas.microsoft.com/office/drawing/2014/main" id="{A01D3D62-7E03-4D96-A773-EE856CC797CF}"/>
              </a:ext>
            </a:extLst>
          </p:cNvPr>
          <p:cNvPicPr>
            <a:picLocks noChangeAspect="1"/>
          </p:cNvPicPr>
          <p:nvPr/>
        </p:nvPicPr>
        <p:blipFill>
          <a:blip r:embed="rId7"/>
          <a:stretch>
            <a:fillRect/>
          </a:stretch>
        </p:blipFill>
        <p:spPr>
          <a:xfrm>
            <a:off x="6539093" y="946051"/>
            <a:ext cx="1463947" cy="1214005"/>
          </a:xfrm>
          <a:prstGeom prst="rect">
            <a:avLst/>
          </a:prstGeom>
        </p:spPr>
      </p:pic>
    </p:spTree>
    <p:extLst>
      <p:ext uri="{BB962C8B-B14F-4D97-AF65-F5344CB8AC3E}">
        <p14:creationId xmlns:p14="http://schemas.microsoft.com/office/powerpoint/2010/main" val="1087991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0BCD6B-BA93-46F9-A5F6-58811D494BF1}"/>
              </a:ext>
            </a:extLst>
          </p:cNvPr>
          <p:cNvSpPr txBox="1"/>
          <p:nvPr/>
        </p:nvSpPr>
        <p:spPr>
          <a:xfrm>
            <a:off x="83890" y="109057"/>
            <a:ext cx="9722840" cy="369332"/>
          </a:xfrm>
          <a:prstGeom prst="rect">
            <a:avLst/>
          </a:prstGeom>
          <a:solidFill>
            <a:schemeClr val="accent1">
              <a:lumMod val="40000"/>
              <a:lumOff val="60000"/>
            </a:schemeClr>
          </a:solidFill>
          <a:ln w="19050">
            <a:solidFill>
              <a:schemeClr val="tx1"/>
            </a:solidFill>
          </a:ln>
        </p:spPr>
        <p:txBody>
          <a:bodyPr wrap="square" rtlCol="0">
            <a:spAutoFit/>
          </a:bodyPr>
          <a:lstStyle/>
          <a:p>
            <a:pPr algn="ctr"/>
            <a:r>
              <a:rPr lang="en-GB" dirty="0">
                <a:latin typeface="Arial" panose="020B0604020202020204" pitchFamily="34" charset="0"/>
                <a:cs typeface="Arial" panose="020B0604020202020204" pitchFamily="34" charset="0"/>
              </a:rPr>
              <a:t>Skills </a:t>
            </a:r>
          </a:p>
        </p:txBody>
      </p:sp>
      <p:graphicFrame>
        <p:nvGraphicFramePr>
          <p:cNvPr id="6" name="Table 5">
            <a:extLst>
              <a:ext uri="{FF2B5EF4-FFF2-40B4-BE49-F238E27FC236}">
                <a16:creationId xmlns:a16="http://schemas.microsoft.com/office/drawing/2014/main" id="{0D0DBA9C-E502-4370-B4D7-F8280711F271}"/>
              </a:ext>
            </a:extLst>
          </p:cNvPr>
          <p:cNvGraphicFramePr>
            <a:graphicFrameLocks noGrp="1"/>
          </p:cNvGraphicFramePr>
          <p:nvPr>
            <p:extLst>
              <p:ext uri="{D42A27DB-BD31-4B8C-83A1-F6EECF244321}">
                <p14:modId xmlns:p14="http://schemas.microsoft.com/office/powerpoint/2010/main" val="3830656848"/>
              </p:ext>
            </p:extLst>
          </p:nvPr>
        </p:nvGraphicFramePr>
        <p:xfrm>
          <a:off x="172483" y="583775"/>
          <a:ext cx="4621190" cy="2297204"/>
        </p:xfrm>
        <a:graphic>
          <a:graphicData uri="http://schemas.openxmlformats.org/drawingml/2006/table">
            <a:tbl>
              <a:tblPr firstRow="1" bandRow="1">
                <a:tableStyleId>{5C22544A-7EE6-4342-B048-85BDC9FD1C3A}</a:tableStyleId>
              </a:tblPr>
              <a:tblGrid>
                <a:gridCol w="4621190">
                  <a:extLst>
                    <a:ext uri="{9D8B030D-6E8A-4147-A177-3AD203B41FA5}">
                      <a16:colId xmlns:a16="http://schemas.microsoft.com/office/drawing/2014/main" val="2606679746"/>
                    </a:ext>
                  </a:extLst>
                </a:gridCol>
              </a:tblGrid>
              <a:tr h="346595">
                <a:tc>
                  <a:txBody>
                    <a:bodyPr/>
                    <a:lstStyle/>
                    <a:p>
                      <a:pPr algn="ctr"/>
                      <a:r>
                        <a:rPr lang="en-GB" dirty="0"/>
                        <a:t>Personal, Social &amp; Emotional Development </a:t>
                      </a:r>
                    </a:p>
                  </a:txBody>
                  <a:tcPr/>
                </a:tc>
                <a:extLst>
                  <a:ext uri="{0D108BD9-81ED-4DB2-BD59-A6C34878D82A}">
                    <a16:rowId xmlns:a16="http://schemas.microsoft.com/office/drawing/2014/main" val="3820405797"/>
                  </a:ext>
                </a:extLst>
              </a:tr>
              <a:tr h="1931444">
                <a:tc>
                  <a:txBody>
                    <a:bodyPr/>
                    <a:lstStyle/>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Be able to manage their own needs; eating, drinking, accessing snack when hungry, remember to drink their water.</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Can talk about healthy and unhealthy foods. </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Be able to set goals and persevere towards meeting them. </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Can show pride in achievements by showing their work to others. </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To show a sense of themselves by talking about what they are good at and what they like. </a:t>
                      </a:r>
                    </a:p>
                    <a:p>
                      <a:pPr marL="171450" indent="-1714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Can explain right from wrong, trying to behave accordingly (linked to our Golden Values).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Can identify kindness and considerate behaviour of others. </a:t>
                      </a:r>
                      <a:endParaRPr lang="en-GB" dirty="0"/>
                    </a:p>
                  </a:txBody>
                  <a:tcPr/>
                </a:tc>
                <a:extLst>
                  <a:ext uri="{0D108BD9-81ED-4DB2-BD59-A6C34878D82A}">
                    <a16:rowId xmlns:a16="http://schemas.microsoft.com/office/drawing/2014/main" val="3140981001"/>
                  </a:ext>
                </a:extLst>
              </a:tr>
            </a:tbl>
          </a:graphicData>
        </a:graphic>
      </p:graphicFrame>
      <p:graphicFrame>
        <p:nvGraphicFramePr>
          <p:cNvPr id="11" name="Table 10">
            <a:extLst>
              <a:ext uri="{FF2B5EF4-FFF2-40B4-BE49-F238E27FC236}">
                <a16:creationId xmlns:a16="http://schemas.microsoft.com/office/drawing/2014/main" id="{A1B21355-C57A-41CE-9696-41478F61025A}"/>
              </a:ext>
            </a:extLst>
          </p:cNvPr>
          <p:cNvGraphicFramePr>
            <a:graphicFrameLocks noGrp="1"/>
          </p:cNvGraphicFramePr>
          <p:nvPr>
            <p:extLst>
              <p:ext uri="{D42A27DB-BD31-4B8C-83A1-F6EECF244321}">
                <p14:modId xmlns:p14="http://schemas.microsoft.com/office/powerpoint/2010/main" val="649118754"/>
              </p:ext>
            </p:extLst>
          </p:nvPr>
        </p:nvGraphicFramePr>
        <p:xfrm>
          <a:off x="5112328" y="569294"/>
          <a:ext cx="4621190" cy="2311685"/>
        </p:xfrm>
        <a:graphic>
          <a:graphicData uri="http://schemas.openxmlformats.org/drawingml/2006/table">
            <a:tbl>
              <a:tblPr firstRow="1" bandRow="1">
                <a:tableStyleId>{5C22544A-7EE6-4342-B048-85BDC9FD1C3A}</a:tableStyleId>
              </a:tblPr>
              <a:tblGrid>
                <a:gridCol w="4621190">
                  <a:extLst>
                    <a:ext uri="{9D8B030D-6E8A-4147-A177-3AD203B41FA5}">
                      <a16:colId xmlns:a16="http://schemas.microsoft.com/office/drawing/2014/main" val="2606679746"/>
                    </a:ext>
                  </a:extLst>
                </a:gridCol>
              </a:tblGrid>
              <a:tr h="391445">
                <a:tc>
                  <a:txBody>
                    <a:bodyPr/>
                    <a:lstStyle/>
                    <a:p>
                      <a:pPr algn="ctr"/>
                      <a:r>
                        <a:rPr lang="en-GB" dirty="0"/>
                        <a:t>Physical Development </a:t>
                      </a:r>
                    </a:p>
                  </a:txBody>
                  <a:tcPr/>
                </a:tc>
                <a:extLst>
                  <a:ext uri="{0D108BD9-81ED-4DB2-BD59-A6C34878D82A}">
                    <a16:rowId xmlns:a16="http://schemas.microsoft.com/office/drawing/2014/main" val="3820405797"/>
                  </a:ext>
                </a:extLst>
              </a:tr>
              <a:tr h="1906825">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Continue to develop their small motor skills so that they can use a range of tools competently, safely, and confidently </a:t>
                      </a:r>
                      <a:r>
                        <a:rPr lang="en-GB" sz="1200" kern="1200" dirty="0" err="1">
                          <a:solidFill>
                            <a:schemeClr val="dk1"/>
                          </a:solidFill>
                          <a:latin typeface="+mn-lt"/>
                          <a:ea typeface="+mn-ea"/>
                          <a:cs typeface="+mn-cs"/>
                        </a:rPr>
                        <a:t>e.g</a:t>
                      </a:r>
                      <a:r>
                        <a:rPr lang="en-GB" sz="1200" kern="1200" dirty="0">
                          <a:solidFill>
                            <a:schemeClr val="dk1"/>
                          </a:solidFill>
                          <a:latin typeface="+mn-lt"/>
                          <a:ea typeface="+mn-ea"/>
                          <a:cs typeface="+mn-cs"/>
                        </a:rPr>
                        <a:t> increasing control over using their own knife and fork, being able to use a paintbrush, can screw and unscrew tops, can take lids of pens and do up their own zips or </a:t>
                      </a:r>
                      <a:r>
                        <a:rPr lang="en-GB" sz="1200" kern="1200" dirty="0" err="1">
                          <a:solidFill>
                            <a:schemeClr val="dk1"/>
                          </a:solidFill>
                          <a:latin typeface="+mn-lt"/>
                          <a:ea typeface="+mn-ea"/>
                          <a:cs typeface="+mn-cs"/>
                        </a:rPr>
                        <a:t>velcro</a:t>
                      </a:r>
                      <a:r>
                        <a:rPr lang="en-GB" sz="1200" kern="1200" dirty="0">
                          <a:solidFill>
                            <a:schemeClr val="dk1"/>
                          </a:solidFill>
                          <a:latin typeface="+mn-lt"/>
                          <a:ea typeface="+mn-ea"/>
                          <a:cs typeface="+mn-cs"/>
                        </a:rPr>
                        <a:t> shoes.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Developing their pencil grip towards a pincer grip (as shown) and can write their name accurately.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Develop gross motor skills – being able to balance on one leg, skip and hop.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Be able to throw and catch a large ball. </a:t>
                      </a:r>
                    </a:p>
                  </a:txBody>
                  <a:tcPr/>
                </a:tc>
                <a:extLst>
                  <a:ext uri="{0D108BD9-81ED-4DB2-BD59-A6C34878D82A}">
                    <a16:rowId xmlns:a16="http://schemas.microsoft.com/office/drawing/2014/main" val="3140981001"/>
                  </a:ext>
                </a:extLst>
              </a:tr>
            </a:tbl>
          </a:graphicData>
        </a:graphic>
      </p:graphicFrame>
      <p:graphicFrame>
        <p:nvGraphicFramePr>
          <p:cNvPr id="14" name="Table 13">
            <a:extLst>
              <a:ext uri="{FF2B5EF4-FFF2-40B4-BE49-F238E27FC236}">
                <a16:creationId xmlns:a16="http://schemas.microsoft.com/office/drawing/2014/main" id="{07C99E05-6401-4939-AC48-DD0582AD12CE}"/>
              </a:ext>
            </a:extLst>
          </p:cNvPr>
          <p:cNvGraphicFramePr>
            <a:graphicFrameLocks noGrp="1"/>
          </p:cNvGraphicFramePr>
          <p:nvPr>
            <p:extLst>
              <p:ext uri="{D42A27DB-BD31-4B8C-83A1-F6EECF244321}">
                <p14:modId xmlns:p14="http://schemas.microsoft.com/office/powerpoint/2010/main" val="1454430763"/>
              </p:ext>
            </p:extLst>
          </p:nvPr>
        </p:nvGraphicFramePr>
        <p:xfrm>
          <a:off x="164792" y="2951338"/>
          <a:ext cx="9561035" cy="1737360"/>
        </p:xfrm>
        <a:graphic>
          <a:graphicData uri="http://schemas.openxmlformats.org/drawingml/2006/table">
            <a:tbl>
              <a:tblPr firstRow="1" bandRow="1">
                <a:tableStyleId>{5C22544A-7EE6-4342-B048-85BDC9FD1C3A}</a:tableStyleId>
              </a:tblPr>
              <a:tblGrid>
                <a:gridCol w="9561035">
                  <a:extLst>
                    <a:ext uri="{9D8B030D-6E8A-4147-A177-3AD203B41FA5}">
                      <a16:colId xmlns:a16="http://schemas.microsoft.com/office/drawing/2014/main" val="2606679746"/>
                    </a:ext>
                  </a:extLst>
                </a:gridCol>
              </a:tblGrid>
              <a:tr h="339827">
                <a:tc>
                  <a:txBody>
                    <a:bodyPr/>
                    <a:lstStyle/>
                    <a:p>
                      <a:pPr algn="ctr"/>
                      <a:r>
                        <a:rPr lang="en-GB" dirty="0"/>
                        <a:t>Communication &amp; Language </a:t>
                      </a:r>
                    </a:p>
                  </a:txBody>
                  <a:tcPr/>
                </a:tc>
                <a:extLst>
                  <a:ext uri="{0D108BD9-81ED-4DB2-BD59-A6C34878D82A}">
                    <a16:rowId xmlns:a16="http://schemas.microsoft.com/office/drawing/2014/main" val="3820405797"/>
                  </a:ext>
                </a:extLst>
              </a:tr>
              <a:tr h="1294475">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Listen attentively in a range of situations and know how to listen carefully e.g., understand they need to look at who is talking to them and think about what they are saying.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Consider the listener and takes turns to listen and speak in different contexts. Ask their friend’s questions to find out more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Talk about their environment and compare it to other places using new learnt vocabulary. </a:t>
                      </a:r>
                    </a:p>
                    <a:p>
                      <a:pPr marL="171450" indent="-171450">
                        <a:buFont typeface="Arial" panose="020B0604020202020204" pitchFamily="34" charset="0"/>
                        <a:buChar char="•"/>
                      </a:pPr>
                      <a:r>
                        <a:rPr lang="en-GB" sz="1200" kern="1200" dirty="0">
                          <a:solidFill>
                            <a:schemeClr val="dk1"/>
                          </a:solidFill>
                          <a:latin typeface="+mn-lt"/>
                          <a:ea typeface="+mn-ea"/>
                          <a:cs typeface="+mn-cs"/>
                        </a:rPr>
                        <a:t>Make predictions about what might happen next in a story or how it might end. </a:t>
                      </a:r>
                    </a:p>
                    <a:p>
                      <a:pPr marL="171450" indent="-171450">
                        <a:buFont typeface="Arial" panose="020B0604020202020204" pitchFamily="34" charset="0"/>
                        <a:buChar char="•"/>
                      </a:pPr>
                      <a:r>
                        <a:rPr lang="en-GB" sz="1200" kern="1200" dirty="0">
                          <a:solidFill>
                            <a:schemeClr val="dk1"/>
                          </a:solidFill>
                          <a:latin typeface="+mn-lt"/>
                          <a:ea typeface="+mn-ea"/>
                          <a:cs typeface="+mn-cs"/>
                        </a:rPr>
                        <a:t>Use non-fiction books to look up information and expand our understanding. </a:t>
                      </a:r>
                    </a:p>
                    <a:p>
                      <a:pPr marL="171450" indent="-171450">
                        <a:buFont typeface="Arial" panose="020B0604020202020204" pitchFamily="34" charset="0"/>
                        <a:buChar char="•"/>
                      </a:pPr>
                      <a:r>
                        <a:rPr lang="en-GB" sz="1200" kern="1200" dirty="0">
                          <a:solidFill>
                            <a:schemeClr val="dk1"/>
                          </a:solidFill>
                          <a:latin typeface="+mn-lt"/>
                          <a:ea typeface="+mn-ea"/>
                          <a:cs typeface="+mn-cs"/>
                        </a:rPr>
                        <a:t>Be able to link events in a story to their own experiences. </a:t>
                      </a:r>
                      <a:endParaRPr lang="en-GB" dirty="0"/>
                    </a:p>
                  </a:txBody>
                  <a:tcPr/>
                </a:tc>
                <a:extLst>
                  <a:ext uri="{0D108BD9-81ED-4DB2-BD59-A6C34878D82A}">
                    <a16:rowId xmlns:a16="http://schemas.microsoft.com/office/drawing/2014/main" val="3140981001"/>
                  </a:ext>
                </a:extLst>
              </a:tr>
            </a:tbl>
          </a:graphicData>
        </a:graphic>
      </p:graphicFrame>
      <p:graphicFrame>
        <p:nvGraphicFramePr>
          <p:cNvPr id="9" name="Table 8">
            <a:extLst>
              <a:ext uri="{FF2B5EF4-FFF2-40B4-BE49-F238E27FC236}">
                <a16:creationId xmlns:a16="http://schemas.microsoft.com/office/drawing/2014/main" id="{509688A5-D557-417F-AB33-3C9C9072E21B}"/>
              </a:ext>
            </a:extLst>
          </p:cNvPr>
          <p:cNvGraphicFramePr>
            <a:graphicFrameLocks noGrp="1"/>
          </p:cNvGraphicFramePr>
          <p:nvPr>
            <p:extLst>
              <p:ext uri="{D42A27DB-BD31-4B8C-83A1-F6EECF244321}">
                <p14:modId xmlns:p14="http://schemas.microsoft.com/office/powerpoint/2010/main" val="24717339"/>
              </p:ext>
            </p:extLst>
          </p:nvPr>
        </p:nvGraphicFramePr>
        <p:xfrm>
          <a:off x="164791" y="4828843"/>
          <a:ext cx="9561035" cy="1920240"/>
        </p:xfrm>
        <a:graphic>
          <a:graphicData uri="http://schemas.openxmlformats.org/drawingml/2006/table">
            <a:tbl>
              <a:tblPr firstRow="1" bandRow="1">
                <a:tableStyleId>{5C22544A-7EE6-4342-B048-85BDC9FD1C3A}</a:tableStyleId>
              </a:tblPr>
              <a:tblGrid>
                <a:gridCol w="9561035">
                  <a:extLst>
                    <a:ext uri="{9D8B030D-6E8A-4147-A177-3AD203B41FA5}">
                      <a16:colId xmlns:a16="http://schemas.microsoft.com/office/drawing/2014/main" val="2606679746"/>
                    </a:ext>
                  </a:extLst>
                </a:gridCol>
              </a:tblGrid>
              <a:tr h="281800">
                <a:tc>
                  <a:txBody>
                    <a:bodyPr/>
                    <a:lstStyle/>
                    <a:p>
                      <a:pPr algn="ctr"/>
                      <a:r>
                        <a:rPr lang="en-GB" dirty="0"/>
                        <a:t>Other Areas</a:t>
                      </a:r>
                    </a:p>
                  </a:txBody>
                  <a:tcPr/>
                </a:tc>
                <a:extLst>
                  <a:ext uri="{0D108BD9-81ED-4DB2-BD59-A6C34878D82A}">
                    <a16:rowId xmlns:a16="http://schemas.microsoft.com/office/drawing/2014/main" val="3820405797"/>
                  </a:ext>
                </a:extLst>
              </a:tr>
              <a:tr h="1294475">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Make a simple prediction based on the pictures or text of a straightforward story that is read aloud to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In their play be able to come up with ideas for role play and use words to act out their story. Include vocabulary from books their have read.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Use language of heavy, heavier than, heaviest, light, lighter than, lightest to compare mass. Make direct comparisons by holding items and using balance scales to check.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Is able to compare the number 4 and 5, knowing that all numbers can be made up of other smaller amounts (part, part – whole).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Order and sequence important times in the day and use language such as now, before, later, soon, after, then and next, to describe when events happen. Visually represent their own day on a simple timeline.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Learn some simple songs and poems off-by-heart. </a:t>
                      </a:r>
                    </a:p>
                  </a:txBody>
                  <a:tcPr/>
                </a:tc>
                <a:extLst>
                  <a:ext uri="{0D108BD9-81ED-4DB2-BD59-A6C34878D82A}">
                    <a16:rowId xmlns:a16="http://schemas.microsoft.com/office/drawing/2014/main" val="3140981001"/>
                  </a:ext>
                </a:extLst>
              </a:tr>
            </a:tbl>
          </a:graphicData>
        </a:graphic>
      </p:graphicFrame>
    </p:spTree>
    <p:extLst>
      <p:ext uri="{BB962C8B-B14F-4D97-AF65-F5344CB8AC3E}">
        <p14:creationId xmlns:p14="http://schemas.microsoft.com/office/powerpoint/2010/main" val="8065550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5148</TotalTime>
  <Words>752</Words>
  <Application>Microsoft Office PowerPoint</Application>
  <PresentationFormat>A4 Paper (210x297 mm)</PresentationFormat>
  <Paragraphs>76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Jill Murphy | Year One | Autumn 2</dc:title>
  <dc:creator>Jon Brunskill</dc:creator>
  <cp:lastModifiedBy>Jackie Clapton</cp:lastModifiedBy>
  <cp:revision>124</cp:revision>
  <cp:lastPrinted>2017-10-30T10:21:12Z</cp:lastPrinted>
  <dcterms:created xsi:type="dcterms:W3CDTF">2017-10-15T20:56:30Z</dcterms:created>
  <dcterms:modified xsi:type="dcterms:W3CDTF">2023-01-14T23:54:16Z</dcterms:modified>
</cp:coreProperties>
</file>