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sldIdLst>
    <p:sldId id="263" r:id="rId2"/>
    <p:sldId id="256" r:id="rId3"/>
    <p:sldId id="260" r:id="rId4"/>
    <p:sldId id="261" r:id="rId5"/>
    <p:sldId id="262" r:id="rId6"/>
    <p:sldId id="25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Cole" initials="KC" lastIdx="1" clrIdx="0">
    <p:extLst>
      <p:ext uri="{19B8F6BF-5375-455C-9EA6-DF929625EA0E}">
        <p15:presenceInfo xmlns:p15="http://schemas.microsoft.com/office/powerpoint/2012/main" userId="S-1-5-21-229271536-2960460513-3162216326-2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E07BD6-3836-48E7-9B68-A0FD532C584F}"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387005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E07BD6-3836-48E7-9B68-A0FD532C584F}" type="datetimeFigureOut">
              <a:rPr lang="en-GB" smtClean="0"/>
              <a:t>29/11/2021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140466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E07BD6-3836-48E7-9B68-A0FD532C584F}" type="datetimeFigureOut">
              <a:rPr lang="en-GB" smtClean="0"/>
              <a:t>29/11/2021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3336193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E07BD6-3836-48E7-9B68-A0FD532C584F}" type="datetimeFigureOut">
              <a:rPr lang="en-GB" smtClean="0"/>
              <a:t>29/11/2021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4D8CB2-591E-4254-9F25-ECDC4F592EC0}"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33538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E07BD6-3836-48E7-9B68-A0FD532C584F}" type="datetimeFigureOut">
              <a:rPr lang="en-GB" smtClean="0"/>
              <a:t>29/11/2021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4039075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0E07BD6-3836-48E7-9B68-A0FD532C584F}" type="datetimeFigureOut">
              <a:rPr lang="en-GB" smtClean="0"/>
              <a:t>29/11/2021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399978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0E07BD6-3836-48E7-9B68-A0FD532C584F}" type="datetimeFigureOut">
              <a:rPr lang="en-GB" smtClean="0"/>
              <a:t>29/11/2021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3305755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07BD6-3836-48E7-9B68-A0FD532C584F}"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2629660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07BD6-3836-48E7-9B68-A0FD532C584F}"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2347439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07BD6-3836-48E7-9B68-A0FD532C584F}"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144057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07BD6-3836-48E7-9B68-A0FD532C584F}"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132097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E07BD6-3836-48E7-9B68-A0FD532C584F}"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223272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E07BD6-3836-48E7-9B68-A0FD532C584F}" type="datetimeFigureOut">
              <a:rPr lang="en-GB" smtClean="0"/>
              <a:t>29/11/2021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390125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E07BD6-3836-48E7-9B68-A0FD532C584F}" type="datetimeFigureOut">
              <a:rPr lang="en-GB" smtClean="0"/>
              <a:t>29/11/2021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129506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E07BD6-3836-48E7-9B68-A0FD532C584F}" type="datetimeFigureOut">
              <a:rPr lang="en-GB" smtClean="0"/>
              <a:t>29/11/2021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117351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0E07BD6-3836-48E7-9B68-A0FD532C584F}" type="datetimeFigureOut">
              <a:rPr lang="en-GB" smtClean="0"/>
              <a:t>29/11/2021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53538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E07BD6-3836-48E7-9B68-A0FD532C584F}" type="datetimeFigureOut">
              <a:rPr lang="en-GB" smtClean="0"/>
              <a:t>29/11/2021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79189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E07BD6-3836-48E7-9B68-A0FD532C584F}" type="datetimeFigureOut">
              <a:rPr lang="en-GB" smtClean="0"/>
              <a:t>29/11/2021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4D8CB2-591E-4254-9F25-ECDC4F592EC0}" type="slidenum">
              <a:rPr lang="en-GB" smtClean="0"/>
              <a:t>‹#›</a:t>
            </a:fld>
            <a:endParaRPr lang="en-GB"/>
          </a:p>
        </p:txBody>
      </p:sp>
    </p:spTree>
    <p:extLst>
      <p:ext uri="{BB962C8B-B14F-4D97-AF65-F5344CB8AC3E}">
        <p14:creationId xmlns:p14="http://schemas.microsoft.com/office/powerpoint/2010/main" val="122405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0E07BD6-3836-48E7-9B68-A0FD532C584F}" type="datetimeFigureOut">
              <a:rPr lang="en-GB" smtClean="0"/>
              <a:t>29/11/2021</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54D8CB2-591E-4254-9F25-ECDC4F592EC0}" type="slidenum">
              <a:rPr lang="en-GB" smtClean="0"/>
              <a:t>‹#›</a:t>
            </a:fld>
            <a:endParaRPr lang="en-GB"/>
          </a:p>
        </p:txBody>
      </p:sp>
    </p:spTree>
    <p:extLst>
      <p:ext uri="{BB962C8B-B14F-4D97-AF65-F5344CB8AC3E}">
        <p14:creationId xmlns:p14="http://schemas.microsoft.com/office/powerpoint/2010/main" val="127872685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youtube.com/watch?v=IwJx1NSin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785D-7C44-440D-B725-01E221787D7B}"/>
              </a:ext>
            </a:extLst>
          </p:cNvPr>
          <p:cNvSpPr>
            <a:spLocks noGrp="1"/>
          </p:cNvSpPr>
          <p:nvPr>
            <p:ph type="ctrTitle"/>
          </p:nvPr>
        </p:nvSpPr>
        <p:spPr>
          <a:xfrm>
            <a:off x="2724728" y="788040"/>
            <a:ext cx="5924406" cy="1510979"/>
          </a:xfrm>
        </p:spPr>
        <p:txBody>
          <a:bodyPr>
            <a:normAutofit fontScale="90000"/>
          </a:bodyPr>
          <a:lstStyle/>
          <a:p>
            <a:r>
              <a:rPr lang="en-GB" cap="none" dirty="0"/>
              <a:t>Phonics at </a:t>
            </a:r>
            <a:r>
              <a:rPr lang="en-GB" cap="none" dirty="0" err="1"/>
              <a:t>Wildridings</a:t>
            </a:r>
            <a:br>
              <a:rPr lang="en-GB" cap="none" dirty="0"/>
            </a:br>
            <a:br>
              <a:rPr lang="en-GB" cap="none" dirty="0"/>
            </a:br>
            <a:r>
              <a:rPr lang="en-GB" sz="2700" cap="none" dirty="0"/>
              <a:t>We follow a cumulative, sequenced phonics programme. </a:t>
            </a:r>
            <a:br>
              <a:rPr lang="en-GB" sz="2700" dirty="0"/>
            </a:br>
            <a:endParaRPr lang="en-GB" sz="2700" dirty="0"/>
          </a:p>
        </p:txBody>
      </p:sp>
      <p:graphicFrame>
        <p:nvGraphicFramePr>
          <p:cNvPr id="5" name="Table 4">
            <a:extLst>
              <a:ext uri="{FF2B5EF4-FFF2-40B4-BE49-F238E27FC236}">
                <a16:creationId xmlns:a16="http://schemas.microsoft.com/office/drawing/2014/main" id="{2EE3DD22-77A4-4D59-946E-C0A60B8A7E9C}"/>
              </a:ext>
            </a:extLst>
          </p:cNvPr>
          <p:cNvGraphicFramePr>
            <a:graphicFrameLocks noGrp="1"/>
          </p:cNvGraphicFramePr>
          <p:nvPr>
            <p:extLst>
              <p:ext uri="{D42A27DB-BD31-4B8C-83A1-F6EECF244321}">
                <p14:modId xmlns:p14="http://schemas.microsoft.com/office/powerpoint/2010/main" val="3263853741"/>
              </p:ext>
            </p:extLst>
          </p:nvPr>
        </p:nvGraphicFramePr>
        <p:xfrm>
          <a:off x="479887" y="2144018"/>
          <a:ext cx="4862878" cy="4150883"/>
        </p:xfrm>
        <a:graphic>
          <a:graphicData uri="http://schemas.openxmlformats.org/drawingml/2006/table">
            <a:tbl>
              <a:tblPr firstRow="1" bandRow="1">
                <a:tableStyleId>{5C22544A-7EE6-4342-B048-85BDC9FD1C3A}</a:tableStyleId>
              </a:tblPr>
              <a:tblGrid>
                <a:gridCol w="4862878">
                  <a:extLst>
                    <a:ext uri="{9D8B030D-6E8A-4147-A177-3AD203B41FA5}">
                      <a16:colId xmlns:a16="http://schemas.microsoft.com/office/drawing/2014/main" val="2606679746"/>
                    </a:ext>
                  </a:extLst>
                </a:gridCol>
              </a:tblGrid>
              <a:tr h="5828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bg1"/>
                          </a:solidFill>
                          <a:latin typeface="+mn-lt"/>
                          <a:ea typeface="+mn-ea"/>
                          <a:cs typeface="+mn-cs"/>
                        </a:rPr>
                        <a:t>Why do we focus on phonics?</a:t>
                      </a:r>
                    </a:p>
                  </a:txBody>
                  <a:tcPr/>
                </a:tc>
                <a:extLst>
                  <a:ext uri="{0D108BD9-81ED-4DB2-BD59-A6C34878D82A}">
                    <a16:rowId xmlns:a16="http://schemas.microsoft.com/office/drawing/2014/main" val="3820405797"/>
                  </a:ext>
                </a:extLst>
              </a:tr>
              <a:tr h="3567997">
                <a:tc>
                  <a:txBody>
                    <a:bodyPr/>
                    <a:lstStyle/>
                    <a:p>
                      <a:pPr marL="285750" indent="-285750">
                        <a:buFont typeface="Arial" panose="020B0604020202020204" pitchFamily="34" charset="0"/>
                        <a:buChar char="•"/>
                      </a:pPr>
                      <a:r>
                        <a:rPr lang="en-GB" sz="2400" cap="none" dirty="0"/>
                        <a:t>Decoding is essential for children to become fluent, accurate readers. </a:t>
                      </a:r>
                    </a:p>
                    <a:p>
                      <a:pPr marL="285750" indent="-285750">
                        <a:buFont typeface="Arial" panose="020B0604020202020204" pitchFamily="34" charset="0"/>
                        <a:buChar char="•"/>
                      </a:pPr>
                      <a:endParaRPr lang="en-GB" sz="2400" cap="none" dirty="0"/>
                    </a:p>
                    <a:p>
                      <a:pPr marL="285750" indent="-285750">
                        <a:buFont typeface="Arial" panose="020B0604020202020204" pitchFamily="34" charset="0"/>
                        <a:buChar char="•"/>
                      </a:pPr>
                      <a:r>
                        <a:rPr lang="en-GB" sz="2400" cap="none" dirty="0"/>
                        <a:t>Children will build fluency with accurate decoding.</a:t>
                      </a:r>
                    </a:p>
                    <a:p>
                      <a:pPr marL="285750" indent="-285750">
                        <a:buFont typeface="Arial" panose="020B0604020202020204" pitchFamily="34" charset="0"/>
                        <a:buChar char="•"/>
                      </a:pPr>
                      <a:endParaRPr lang="en-GB" sz="2400" cap="none" dirty="0"/>
                    </a:p>
                    <a:p>
                      <a:pPr marL="285750" indent="-285750">
                        <a:buFont typeface="Arial" panose="020B0604020202020204" pitchFamily="34" charset="0"/>
                        <a:buChar char="•"/>
                      </a:pPr>
                      <a:r>
                        <a:rPr lang="en-GB" sz="2400" cap="none" dirty="0"/>
                        <a:t>Enables pupils to become automatic and accurate readers. </a:t>
                      </a:r>
                    </a:p>
                  </a:txBody>
                  <a:tcPr>
                    <a:solidFill>
                      <a:schemeClr val="tx2">
                        <a:lumMod val="20000"/>
                        <a:lumOff val="80000"/>
                      </a:schemeClr>
                    </a:solidFill>
                  </a:tcPr>
                </a:tc>
                <a:extLst>
                  <a:ext uri="{0D108BD9-81ED-4DB2-BD59-A6C34878D82A}">
                    <a16:rowId xmlns:a16="http://schemas.microsoft.com/office/drawing/2014/main" val="3140981001"/>
                  </a:ext>
                </a:extLst>
              </a:tr>
            </a:tbl>
          </a:graphicData>
        </a:graphic>
      </p:graphicFrame>
      <p:pic>
        <p:nvPicPr>
          <p:cNvPr id="6" name="Picture 5">
            <a:extLst>
              <a:ext uri="{FF2B5EF4-FFF2-40B4-BE49-F238E27FC236}">
                <a16:creationId xmlns:a16="http://schemas.microsoft.com/office/drawing/2014/main" id="{F8964FEC-AA74-493C-B0C5-F68BC7E63EA4}"/>
              </a:ext>
            </a:extLst>
          </p:cNvPr>
          <p:cNvPicPr>
            <a:picLocks noChangeAspect="1"/>
          </p:cNvPicPr>
          <p:nvPr/>
        </p:nvPicPr>
        <p:blipFill>
          <a:blip r:embed="rId2"/>
          <a:stretch>
            <a:fillRect/>
          </a:stretch>
        </p:blipFill>
        <p:spPr>
          <a:xfrm>
            <a:off x="5895323" y="2299019"/>
            <a:ext cx="5737808" cy="4152900"/>
          </a:xfrm>
          <a:prstGeom prst="rect">
            <a:avLst/>
          </a:prstGeom>
          <a:solidFill>
            <a:schemeClr val="tx1"/>
          </a:solidFill>
          <a:ln>
            <a:solidFill>
              <a:schemeClr val="tx1"/>
            </a:solidFill>
          </a:ln>
        </p:spPr>
      </p:pic>
      <p:pic>
        <p:nvPicPr>
          <p:cNvPr id="7" name="Picture 6">
            <a:extLst>
              <a:ext uri="{FF2B5EF4-FFF2-40B4-BE49-F238E27FC236}">
                <a16:creationId xmlns:a16="http://schemas.microsoft.com/office/drawing/2014/main" id="{1A7BFA07-48C0-4B88-8B9F-6DB396511407}"/>
              </a:ext>
            </a:extLst>
          </p:cNvPr>
          <p:cNvPicPr>
            <a:picLocks noChangeAspect="1"/>
          </p:cNvPicPr>
          <p:nvPr/>
        </p:nvPicPr>
        <p:blipFill>
          <a:blip r:embed="rId3"/>
          <a:stretch>
            <a:fillRect/>
          </a:stretch>
        </p:blipFill>
        <p:spPr>
          <a:xfrm>
            <a:off x="10005869" y="404064"/>
            <a:ext cx="1442010" cy="1431636"/>
          </a:xfrm>
          <a:prstGeom prst="rect">
            <a:avLst/>
          </a:prstGeom>
        </p:spPr>
      </p:pic>
    </p:spTree>
    <p:extLst>
      <p:ext uri="{BB962C8B-B14F-4D97-AF65-F5344CB8AC3E}">
        <p14:creationId xmlns:p14="http://schemas.microsoft.com/office/powerpoint/2010/main" val="97546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3C3A693-13EF-441D-B1F3-C23D3BE50364}"/>
              </a:ext>
            </a:extLst>
          </p:cNvPr>
          <p:cNvSpPr txBox="1"/>
          <p:nvPr/>
        </p:nvSpPr>
        <p:spPr>
          <a:xfrm>
            <a:off x="241299" y="107988"/>
            <a:ext cx="11654999" cy="2215991"/>
          </a:xfrm>
          <a:prstGeom prst="rect">
            <a:avLst/>
          </a:prstGeom>
          <a:noFill/>
        </p:spPr>
        <p:txBody>
          <a:bodyPr wrap="square" rtlCol="0">
            <a:spAutoFit/>
          </a:bodyPr>
          <a:lstStyle/>
          <a:p>
            <a:pPr algn="ctr"/>
            <a:r>
              <a:rPr lang="en-GB" sz="3600" u="sng" dirty="0"/>
              <a:t>Why Sounds-Write?</a:t>
            </a:r>
            <a:br>
              <a:rPr lang="en-GB" sz="3600" u="sng" dirty="0"/>
            </a:br>
            <a:endParaRPr lang="en-GB" sz="3600" i="1" u="sng" dirty="0"/>
          </a:p>
          <a:p>
            <a:pPr algn="ctr"/>
            <a:r>
              <a:rPr lang="en-GB" sz="2400" i="1" dirty="0"/>
              <a:t>It is a reading programme based on the sounds in speech, moving from sounds to the written word</a:t>
            </a:r>
            <a:r>
              <a:rPr lang="en-GB" i="1" dirty="0"/>
              <a:t>.</a:t>
            </a:r>
          </a:p>
          <a:p>
            <a:pPr algn="ctr"/>
            <a:endParaRPr lang="en-GB" dirty="0"/>
          </a:p>
        </p:txBody>
      </p:sp>
      <p:pic>
        <p:nvPicPr>
          <p:cNvPr id="24" name="Picture 23">
            <a:extLst>
              <a:ext uri="{FF2B5EF4-FFF2-40B4-BE49-F238E27FC236}">
                <a16:creationId xmlns:a16="http://schemas.microsoft.com/office/drawing/2014/main" id="{AD500480-7317-4B69-A332-E3EEEE07084A}"/>
              </a:ext>
            </a:extLst>
          </p:cNvPr>
          <p:cNvPicPr>
            <a:picLocks noChangeAspect="1"/>
          </p:cNvPicPr>
          <p:nvPr/>
        </p:nvPicPr>
        <p:blipFill>
          <a:blip r:embed="rId2"/>
          <a:stretch>
            <a:fillRect/>
          </a:stretch>
        </p:blipFill>
        <p:spPr>
          <a:xfrm>
            <a:off x="241299" y="130194"/>
            <a:ext cx="1144183" cy="933412"/>
          </a:xfrm>
          <a:prstGeom prst="rect">
            <a:avLst/>
          </a:prstGeom>
        </p:spPr>
      </p:pic>
      <p:pic>
        <p:nvPicPr>
          <p:cNvPr id="27" name="Picture 26">
            <a:extLst>
              <a:ext uri="{FF2B5EF4-FFF2-40B4-BE49-F238E27FC236}">
                <a16:creationId xmlns:a16="http://schemas.microsoft.com/office/drawing/2014/main" id="{3FDCB99D-99E2-4178-BD82-6E1F9731B0A6}"/>
              </a:ext>
            </a:extLst>
          </p:cNvPr>
          <p:cNvPicPr>
            <a:picLocks noChangeAspect="1"/>
          </p:cNvPicPr>
          <p:nvPr/>
        </p:nvPicPr>
        <p:blipFill rotWithShape="1">
          <a:blip r:embed="rId3"/>
          <a:srcRect l="3556" t="2439" r="3275" b="3494"/>
          <a:stretch/>
        </p:blipFill>
        <p:spPr>
          <a:xfrm>
            <a:off x="4373680" y="2323979"/>
            <a:ext cx="2944459" cy="4034583"/>
          </a:xfrm>
          <a:prstGeom prst="rect">
            <a:avLst/>
          </a:prstGeom>
          <a:solidFill>
            <a:schemeClr val="tx1"/>
          </a:solidFill>
          <a:ln>
            <a:solidFill>
              <a:schemeClr val="tx1"/>
            </a:solidFill>
          </a:ln>
        </p:spPr>
      </p:pic>
      <p:sp>
        <p:nvSpPr>
          <p:cNvPr id="2" name="TextBox 1">
            <a:extLst>
              <a:ext uri="{FF2B5EF4-FFF2-40B4-BE49-F238E27FC236}">
                <a16:creationId xmlns:a16="http://schemas.microsoft.com/office/drawing/2014/main" id="{1773E0D8-B674-4BDD-A3CC-CB7606EA784D}"/>
              </a:ext>
            </a:extLst>
          </p:cNvPr>
          <p:cNvSpPr txBox="1"/>
          <p:nvPr/>
        </p:nvSpPr>
        <p:spPr>
          <a:xfrm>
            <a:off x="2517097" y="2440216"/>
            <a:ext cx="1626603" cy="369332"/>
          </a:xfrm>
          <a:prstGeom prst="rect">
            <a:avLst/>
          </a:prstGeom>
          <a:noFill/>
        </p:spPr>
        <p:txBody>
          <a:bodyPr wrap="square" rtlCol="0">
            <a:spAutoFit/>
          </a:bodyPr>
          <a:lstStyle/>
          <a:p>
            <a:r>
              <a:rPr lang="en-GB" b="1" u="sng" dirty="0">
                <a:solidFill>
                  <a:srgbClr val="FF0000"/>
                </a:solidFill>
              </a:rPr>
              <a:t>Our Focus</a:t>
            </a:r>
          </a:p>
        </p:txBody>
      </p:sp>
    </p:spTree>
    <p:extLst>
      <p:ext uri="{BB962C8B-B14F-4D97-AF65-F5344CB8AC3E}">
        <p14:creationId xmlns:p14="http://schemas.microsoft.com/office/powerpoint/2010/main" val="203143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8ACDD8F-BF6F-4E29-857B-EDB0A5A87751}"/>
              </a:ext>
            </a:extLst>
          </p:cNvPr>
          <p:cNvGraphicFramePr>
            <a:graphicFrameLocks noGrp="1"/>
          </p:cNvGraphicFramePr>
          <p:nvPr>
            <p:extLst>
              <p:ext uri="{D42A27DB-BD31-4B8C-83A1-F6EECF244321}">
                <p14:modId xmlns:p14="http://schemas.microsoft.com/office/powerpoint/2010/main" val="1931325838"/>
              </p:ext>
            </p:extLst>
          </p:nvPr>
        </p:nvGraphicFramePr>
        <p:xfrm>
          <a:off x="179008" y="596827"/>
          <a:ext cx="7352093" cy="2784252"/>
        </p:xfrm>
        <a:graphic>
          <a:graphicData uri="http://schemas.openxmlformats.org/drawingml/2006/table">
            <a:tbl>
              <a:tblPr firstRow="1" bandRow="1">
                <a:tableStyleId>{5C22544A-7EE6-4342-B048-85BDC9FD1C3A}</a:tableStyleId>
              </a:tblPr>
              <a:tblGrid>
                <a:gridCol w="7352093">
                  <a:extLst>
                    <a:ext uri="{9D8B030D-6E8A-4147-A177-3AD203B41FA5}">
                      <a16:colId xmlns:a16="http://schemas.microsoft.com/office/drawing/2014/main" val="2606679746"/>
                    </a:ext>
                  </a:extLst>
                </a:gridCol>
              </a:tblGrid>
              <a:tr h="345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Conceptual Knowledge</a:t>
                      </a:r>
                    </a:p>
                  </a:txBody>
                  <a:tcPr/>
                </a:tc>
                <a:extLst>
                  <a:ext uri="{0D108BD9-81ED-4DB2-BD59-A6C34878D82A}">
                    <a16:rowId xmlns:a16="http://schemas.microsoft.com/office/drawing/2014/main" val="3820405797"/>
                  </a:ext>
                </a:extLst>
              </a:tr>
              <a:tr h="2418492">
                <a:tc>
                  <a:txBody>
                    <a:bodyPr/>
                    <a:lstStyle/>
                    <a:p>
                      <a:pPr marL="342900" indent="-342900">
                        <a:buFont typeface="+mj-lt"/>
                        <a:buAutoNum type="arabicPeriod"/>
                      </a:pPr>
                      <a:r>
                        <a:rPr lang="en-GB" sz="1600" b="0" i="0" u="none" strike="noStrike" kern="1200" baseline="0" dirty="0">
                          <a:solidFill>
                            <a:schemeClr val="dk1"/>
                          </a:solidFill>
                          <a:latin typeface="+mn-lt"/>
                          <a:ea typeface="+mn-ea"/>
                          <a:cs typeface="+mn-cs"/>
                        </a:rPr>
                        <a:t>Letter are symbols (spellings) that represent sounds. </a:t>
                      </a:r>
                    </a:p>
                    <a:p>
                      <a:pPr marL="342900" indent="-342900">
                        <a:buFont typeface="+mj-lt"/>
                        <a:buAutoNum type="arabicPeriod"/>
                      </a:pPr>
                      <a:endParaRPr lang="en-GB" sz="1600" b="0" i="0" u="none" strike="noStrike" kern="1200" baseline="0" dirty="0">
                        <a:solidFill>
                          <a:schemeClr val="dk1"/>
                        </a:solidFill>
                        <a:latin typeface="+mn-lt"/>
                        <a:ea typeface="+mn-ea"/>
                        <a:cs typeface="+mn-cs"/>
                      </a:endParaRPr>
                    </a:p>
                    <a:p>
                      <a:pPr marL="342900" indent="-342900">
                        <a:buFont typeface="+mj-lt"/>
                        <a:buAutoNum type="arabicPeriod"/>
                      </a:pPr>
                      <a:r>
                        <a:rPr lang="en-GB" sz="1600" b="0" i="0" u="none" strike="noStrike" kern="1200" baseline="0" dirty="0">
                          <a:solidFill>
                            <a:schemeClr val="dk1"/>
                          </a:solidFill>
                          <a:latin typeface="+mn-lt"/>
                          <a:ea typeface="+mn-ea"/>
                          <a:cs typeface="+mn-cs"/>
                        </a:rPr>
                        <a:t>A sound may be spelled by 1,2,3 or 4 letters. </a:t>
                      </a:r>
                    </a:p>
                    <a:p>
                      <a:pPr marL="342900" indent="-342900">
                        <a:buFont typeface="+mj-lt"/>
                        <a:buAutoNum type="arabicPeriod"/>
                      </a:pPr>
                      <a:endParaRPr lang="en-GB" sz="1600" b="0" i="0" u="none" strike="noStrike" kern="1200" baseline="0" dirty="0">
                        <a:solidFill>
                          <a:schemeClr val="dk1"/>
                        </a:solidFill>
                        <a:latin typeface="+mn-lt"/>
                        <a:ea typeface="+mn-ea"/>
                        <a:cs typeface="+mn-cs"/>
                      </a:endParaRPr>
                    </a:p>
                    <a:p>
                      <a:pPr marL="342900" indent="-342900">
                        <a:buFont typeface="+mj-lt"/>
                        <a:buAutoNum type="arabicPeriod"/>
                      </a:pPr>
                      <a:r>
                        <a:rPr lang="en-GB" sz="1600" b="0" i="0" u="none" strike="noStrike" kern="1200" baseline="0" dirty="0">
                          <a:solidFill>
                            <a:schemeClr val="dk1"/>
                          </a:solidFill>
                          <a:latin typeface="+mn-lt"/>
                          <a:ea typeface="+mn-ea"/>
                          <a:cs typeface="+mn-cs"/>
                        </a:rPr>
                        <a:t>The same sound can be spelled in more than one way One sound- different spellings </a:t>
                      </a:r>
                      <a:r>
                        <a:rPr lang="en-GB" sz="1600" b="0" i="0" u="none" strike="noStrike" kern="1200" baseline="0" dirty="0">
                          <a:solidFill>
                            <a:srgbClr val="FF0000"/>
                          </a:solidFill>
                          <a:latin typeface="+mn-lt"/>
                          <a:ea typeface="+mn-ea"/>
                          <a:cs typeface="+mn-cs"/>
                        </a:rPr>
                        <a:t>rain break gate stay </a:t>
                      </a:r>
                      <a:br>
                        <a:rPr lang="en-GB" sz="1600" b="0" i="0" u="none" strike="noStrike" kern="1200" baseline="0" dirty="0">
                          <a:solidFill>
                            <a:srgbClr val="FF0000"/>
                          </a:solidFill>
                          <a:latin typeface="+mn-lt"/>
                          <a:ea typeface="+mn-ea"/>
                          <a:cs typeface="+mn-cs"/>
                        </a:rPr>
                      </a:br>
                      <a:endParaRPr lang="en-GB" sz="1600" b="0" i="0" u="none" strike="noStrike" kern="1200" baseline="0" dirty="0">
                        <a:solidFill>
                          <a:srgbClr val="FF0000"/>
                        </a:solidFill>
                        <a:latin typeface="+mn-lt"/>
                        <a:ea typeface="+mn-ea"/>
                        <a:cs typeface="+mn-cs"/>
                      </a:endParaRPr>
                    </a:p>
                    <a:p>
                      <a:pPr marL="342900" indent="-342900">
                        <a:buFont typeface="+mj-lt"/>
                        <a:buAutoNum type="arabicPeriod"/>
                      </a:pPr>
                      <a:r>
                        <a:rPr lang="en-GB" sz="1600" b="0" i="0" u="none" strike="noStrike" kern="1200" baseline="0" dirty="0">
                          <a:solidFill>
                            <a:schemeClr val="dk1"/>
                          </a:solidFill>
                          <a:latin typeface="+mn-lt"/>
                          <a:ea typeface="+mn-ea"/>
                          <a:cs typeface="+mn-cs"/>
                        </a:rPr>
                        <a:t>Many spellings can represent more than one sound. One spelling different sounds </a:t>
                      </a:r>
                      <a:r>
                        <a:rPr lang="en-GB" sz="1600" b="0" i="0" u="none" strike="noStrike" kern="1200" baseline="0" dirty="0">
                          <a:solidFill>
                            <a:srgbClr val="FF0000"/>
                          </a:solidFill>
                          <a:latin typeface="+mn-lt"/>
                          <a:ea typeface="+mn-ea"/>
                          <a:cs typeface="+mn-cs"/>
                        </a:rPr>
                        <a:t>head seat break </a:t>
                      </a:r>
                    </a:p>
                  </a:txBody>
                  <a:tcPr>
                    <a:solidFill>
                      <a:schemeClr val="tx2">
                        <a:lumMod val="20000"/>
                        <a:lumOff val="80000"/>
                      </a:schemeClr>
                    </a:solidFill>
                  </a:tcPr>
                </a:tc>
                <a:extLst>
                  <a:ext uri="{0D108BD9-81ED-4DB2-BD59-A6C34878D82A}">
                    <a16:rowId xmlns:a16="http://schemas.microsoft.com/office/drawing/2014/main" val="3140981001"/>
                  </a:ext>
                </a:extLst>
              </a:tr>
            </a:tbl>
          </a:graphicData>
        </a:graphic>
      </p:graphicFrame>
      <p:sp>
        <p:nvSpPr>
          <p:cNvPr id="5" name="TextBox 4">
            <a:extLst>
              <a:ext uri="{FF2B5EF4-FFF2-40B4-BE49-F238E27FC236}">
                <a16:creationId xmlns:a16="http://schemas.microsoft.com/office/drawing/2014/main" id="{C1E8624C-42ED-4657-90A7-4B1B38F1FBB7}"/>
              </a:ext>
            </a:extLst>
          </p:cNvPr>
          <p:cNvSpPr txBox="1"/>
          <p:nvPr/>
        </p:nvSpPr>
        <p:spPr>
          <a:xfrm>
            <a:off x="179008" y="135162"/>
            <a:ext cx="4049613" cy="461665"/>
          </a:xfrm>
          <a:prstGeom prst="rect">
            <a:avLst/>
          </a:prstGeom>
          <a:noFill/>
        </p:spPr>
        <p:txBody>
          <a:bodyPr wrap="square" rtlCol="0">
            <a:spAutoFit/>
          </a:bodyPr>
          <a:lstStyle/>
          <a:p>
            <a:r>
              <a:rPr lang="en-GB" sz="2400" b="1" u="sng" dirty="0"/>
              <a:t>What do we teach?</a:t>
            </a:r>
          </a:p>
        </p:txBody>
      </p:sp>
      <p:graphicFrame>
        <p:nvGraphicFramePr>
          <p:cNvPr id="7" name="Table 6">
            <a:extLst>
              <a:ext uri="{FF2B5EF4-FFF2-40B4-BE49-F238E27FC236}">
                <a16:creationId xmlns:a16="http://schemas.microsoft.com/office/drawing/2014/main" id="{7069B867-C445-4B3F-A75C-595B140D02F8}"/>
              </a:ext>
            </a:extLst>
          </p:cNvPr>
          <p:cNvGraphicFramePr>
            <a:graphicFrameLocks noGrp="1"/>
          </p:cNvGraphicFramePr>
          <p:nvPr>
            <p:extLst>
              <p:ext uri="{D42A27DB-BD31-4B8C-83A1-F6EECF244321}">
                <p14:modId xmlns:p14="http://schemas.microsoft.com/office/powerpoint/2010/main" val="1388296637"/>
              </p:ext>
            </p:extLst>
          </p:nvPr>
        </p:nvGraphicFramePr>
        <p:xfrm>
          <a:off x="179008" y="3572446"/>
          <a:ext cx="7271180" cy="2895600"/>
        </p:xfrm>
        <a:graphic>
          <a:graphicData uri="http://schemas.openxmlformats.org/drawingml/2006/table">
            <a:tbl>
              <a:tblPr firstRow="1" bandRow="1">
                <a:tableStyleId>{5C22544A-7EE6-4342-B048-85BDC9FD1C3A}</a:tableStyleId>
              </a:tblPr>
              <a:tblGrid>
                <a:gridCol w="7271180">
                  <a:extLst>
                    <a:ext uri="{9D8B030D-6E8A-4147-A177-3AD203B41FA5}">
                      <a16:colId xmlns:a16="http://schemas.microsoft.com/office/drawing/2014/main" val="2606679746"/>
                    </a:ext>
                  </a:extLst>
                </a:gridCol>
              </a:tblGrid>
              <a:tr h="3233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Skills </a:t>
                      </a:r>
                    </a:p>
                  </a:txBody>
                  <a:tcPr/>
                </a:tc>
                <a:extLst>
                  <a:ext uri="{0D108BD9-81ED-4DB2-BD59-A6C34878D82A}">
                    <a16:rowId xmlns:a16="http://schemas.microsoft.com/office/drawing/2014/main" val="3820405797"/>
                  </a:ext>
                </a:extLst>
              </a:tr>
              <a:tr h="2020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1.Blending – the ability to push sounds together to build words.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Example /</a:t>
                      </a:r>
                      <a:r>
                        <a:rPr lang="en-GB" sz="1600" b="1" dirty="0"/>
                        <a:t>k/ /a/ /t/ - cat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2. Segmenting – the ability to pull apart the individual sounds in words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t>Example </a:t>
                      </a:r>
                      <a:r>
                        <a:rPr lang="en-GB" sz="1600" b="1" dirty="0"/>
                        <a:t>pig - /p/ /</a:t>
                      </a:r>
                      <a:r>
                        <a:rPr lang="en-GB" sz="1600" b="1" dirty="0" err="1"/>
                        <a:t>i</a:t>
                      </a:r>
                      <a:r>
                        <a:rPr lang="en-GB" sz="1600" b="1" dirty="0"/>
                        <a:t>/ /g/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3. Phoneme manipulation- the ability to insert sounds into and delete sounds out of words.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dirty="0"/>
                        <a:t>This skill is necessary to test out alternative for spellings that represent more than one sound. </a:t>
                      </a:r>
                    </a:p>
                    <a:p>
                      <a:endParaRPr lang="en-GB" sz="1600" kern="1200" dirty="0">
                        <a:solidFill>
                          <a:schemeClr val="dk1"/>
                        </a:solidFill>
                        <a:effectLst/>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3140981001"/>
                  </a:ext>
                </a:extLst>
              </a:tr>
            </a:tbl>
          </a:graphicData>
        </a:graphic>
      </p:graphicFrame>
      <p:pic>
        <p:nvPicPr>
          <p:cNvPr id="11" name="Picture 10">
            <a:extLst>
              <a:ext uri="{FF2B5EF4-FFF2-40B4-BE49-F238E27FC236}">
                <a16:creationId xmlns:a16="http://schemas.microsoft.com/office/drawing/2014/main" id="{483DF83E-4460-403A-978B-13EDCE361AF6}"/>
              </a:ext>
            </a:extLst>
          </p:cNvPr>
          <p:cNvPicPr>
            <a:picLocks noChangeAspect="1"/>
          </p:cNvPicPr>
          <p:nvPr/>
        </p:nvPicPr>
        <p:blipFill>
          <a:blip r:embed="rId2"/>
          <a:stretch>
            <a:fillRect/>
          </a:stretch>
        </p:blipFill>
        <p:spPr>
          <a:xfrm>
            <a:off x="5985743" y="1026096"/>
            <a:ext cx="1152525" cy="828675"/>
          </a:xfrm>
          <a:prstGeom prst="rect">
            <a:avLst/>
          </a:prstGeom>
        </p:spPr>
      </p:pic>
      <p:pic>
        <p:nvPicPr>
          <p:cNvPr id="13" name="Picture 12">
            <a:extLst>
              <a:ext uri="{FF2B5EF4-FFF2-40B4-BE49-F238E27FC236}">
                <a16:creationId xmlns:a16="http://schemas.microsoft.com/office/drawing/2014/main" id="{8BBBB6DB-E545-4897-BBFE-81FB49ECD957}"/>
              </a:ext>
            </a:extLst>
          </p:cNvPr>
          <p:cNvPicPr>
            <a:picLocks noChangeAspect="1"/>
          </p:cNvPicPr>
          <p:nvPr/>
        </p:nvPicPr>
        <p:blipFill>
          <a:blip r:embed="rId3"/>
          <a:stretch>
            <a:fillRect/>
          </a:stretch>
        </p:blipFill>
        <p:spPr>
          <a:xfrm>
            <a:off x="7863449" y="532326"/>
            <a:ext cx="4073098" cy="4109079"/>
          </a:xfrm>
          <a:prstGeom prst="rect">
            <a:avLst/>
          </a:prstGeom>
          <a:ln>
            <a:solidFill>
              <a:schemeClr val="tx1">
                <a:lumMod val="85000"/>
                <a:lumOff val="15000"/>
              </a:schemeClr>
            </a:solidFill>
          </a:ln>
        </p:spPr>
      </p:pic>
      <p:pic>
        <p:nvPicPr>
          <p:cNvPr id="14" name="Picture 13">
            <a:extLst>
              <a:ext uri="{FF2B5EF4-FFF2-40B4-BE49-F238E27FC236}">
                <a16:creationId xmlns:a16="http://schemas.microsoft.com/office/drawing/2014/main" id="{A4402D1F-0C49-4B31-B9B8-197D7CAC176B}"/>
              </a:ext>
            </a:extLst>
          </p:cNvPr>
          <p:cNvPicPr>
            <a:picLocks noChangeAspect="1"/>
          </p:cNvPicPr>
          <p:nvPr/>
        </p:nvPicPr>
        <p:blipFill>
          <a:blip r:embed="rId4"/>
          <a:stretch>
            <a:fillRect/>
          </a:stretch>
        </p:blipFill>
        <p:spPr>
          <a:xfrm>
            <a:off x="8421115" y="5142166"/>
            <a:ext cx="2957765" cy="1608184"/>
          </a:xfrm>
          <a:prstGeom prst="rect">
            <a:avLst/>
          </a:prstGeom>
          <a:ln>
            <a:solidFill>
              <a:schemeClr val="tx1"/>
            </a:solidFill>
          </a:ln>
        </p:spPr>
      </p:pic>
      <p:sp>
        <p:nvSpPr>
          <p:cNvPr id="2" name="TextBox 1">
            <a:extLst>
              <a:ext uri="{FF2B5EF4-FFF2-40B4-BE49-F238E27FC236}">
                <a16:creationId xmlns:a16="http://schemas.microsoft.com/office/drawing/2014/main" id="{23C3F779-4D06-4BEB-86BE-F5F414561441}"/>
              </a:ext>
            </a:extLst>
          </p:cNvPr>
          <p:cNvSpPr txBox="1"/>
          <p:nvPr/>
        </p:nvSpPr>
        <p:spPr>
          <a:xfrm>
            <a:off x="8192655" y="131976"/>
            <a:ext cx="3574472" cy="369332"/>
          </a:xfrm>
          <a:prstGeom prst="rect">
            <a:avLst/>
          </a:prstGeom>
          <a:noFill/>
        </p:spPr>
        <p:txBody>
          <a:bodyPr wrap="square" rtlCol="0">
            <a:spAutoFit/>
          </a:bodyPr>
          <a:lstStyle/>
          <a:p>
            <a:r>
              <a:rPr lang="en-GB" dirty="0"/>
              <a:t>Same sound, different spelling</a:t>
            </a:r>
          </a:p>
        </p:txBody>
      </p:sp>
      <p:sp>
        <p:nvSpPr>
          <p:cNvPr id="9" name="TextBox 8">
            <a:extLst>
              <a:ext uri="{FF2B5EF4-FFF2-40B4-BE49-F238E27FC236}">
                <a16:creationId xmlns:a16="http://schemas.microsoft.com/office/drawing/2014/main" id="{02303EC7-E6D1-44E2-BDC5-B073461CDE46}"/>
              </a:ext>
            </a:extLst>
          </p:cNvPr>
          <p:cNvSpPr txBox="1"/>
          <p:nvPr/>
        </p:nvSpPr>
        <p:spPr>
          <a:xfrm>
            <a:off x="8362075" y="4772834"/>
            <a:ext cx="3574472" cy="369332"/>
          </a:xfrm>
          <a:prstGeom prst="rect">
            <a:avLst/>
          </a:prstGeom>
          <a:noFill/>
        </p:spPr>
        <p:txBody>
          <a:bodyPr wrap="square" rtlCol="0">
            <a:spAutoFit/>
          </a:bodyPr>
          <a:lstStyle/>
          <a:p>
            <a:r>
              <a:rPr lang="en-GB" dirty="0"/>
              <a:t>Same spelling, different sound</a:t>
            </a:r>
          </a:p>
        </p:txBody>
      </p:sp>
    </p:spTree>
    <p:extLst>
      <p:ext uri="{BB962C8B-B14F-4D97-AF65-F5344CB8AC3E}">
        <p14:creationId xmlns:p14="http://schemas.microsoft.com/office/powerpoint/2010/main" val="245412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31D744F-0169-4084-9832-9286D51D9624}"/>
              </a:ext>
            </a:extLst>
          </p:cNvPr>
          <p:cNvGraphicFramePr>
            <a:graphicFrameLocks noGrp="1"/>
          </p:cNvGraphicFramePr>
          <p:nvPr>
            <p:extLst>
              <p:ext uri="{D42A27DB-BD31-4B8C-83A1-F6EECF244321}">
                <p14:modId xmlns:p14="http://schemas.microsoft.com/office/powerpoint/2010/main" val="583489324"/>
              </p:ext>
            </p:extLst>
          </p:nvPr>
        </p:nvGraphicFramePr>
        <p:xfrm>
          <a:off x="364905" y="724475"/>
          <a:ext cx="11357195" cy="3923725"/>
        </p:xfrm>
        <a:graphic>
          <a:graphicData uri="http://schemas.openxmlformats.org/drawingml/2006/table">
            <a:tbl>
              <a:tblPr firstRow="1" bandRow="1">
                <a:tableStyleId>{5C22544A-7EE6-4342-B048-85BDC9FD1C3A}</a:tableStyleId>
              </a:tblPr>
              <a:tblGrid>
                <a:gridCol w="11357195">
                  <a:extLst>
                    <a:ext uri="{9D8B030D-6E8A-4147-A177-3AD203B41FA5}">
                      <a16:colId xmlns:a16="http://schemas.microsoft.com/office/drawing/2014/main" val="2606679746"/>
                    </a:ext>
                  </a:extLst>
                </a:gridCol>
              </a:tblGrid>
              <a:tr h="3917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bg1"/>
                          </a:solidFill>
                          <a:latin typeface="+mn-lt"/>
                          <a:ea typeface="+mn-ea"/>
                          <a:cs typeface="+mn-cs"/>
                        </a:rPr>
                        <a:t>The sounds write programme is broken down into two codes.</a:t>
                      </a:r>
                    </a:p>
                  </a:txBody>
                  <a:tcPr/>
                </a:tc>
                <a:extLst>
                  <a:ext uri="{0D108BD9-81ED-4DB2-BD59-A6C34878D82A}">
                    <a16:rowId xmlns:a16="http://schemas.microsoft.com/office/drawing/2014/main" val="3820405797"/>
                  </a:ext>
                </a:extLst>
              </a:tr>
              <a:tr h="3531936">
                <a:tc>
                  <a:txBody>
                    <a:bodyPr/>
                    <a:lstStyle/>
                    <a:p>
                      <a:r>
                        <a:rPr lang="en-GB" sz="1800" b="1" i="0" u="none" strike="noStrike" kern="1200" baseline="0" dirty="0">
                          <a:solidFill>
                            <a:schemeClr val="dk1"/>
                          </a:solidFill>
                          <a:latin typeface="+mn-lt"/>
                          <a:ea typeface="+mn-ea"/>
                          <a:cs typeface="+mn-cs"/>
                        </a:rPr>
                        <a:t>The Initial Code: </a:t>
                      </a:r>
                    </a:p>
                    <a:p>
                      <a:endParaRPr lang="en-GB" sz="1800" b="1"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Start with simple, one sound/one spelling, one-syllable, CVC words</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Then onto one-syllable words  using four-, five- and six-sound words of the structure CVCC, CCVC, CCVCC/CCCVCC,</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Then the most common consonant digraphs </a:t>
                      </a:r>
                      <a:r>
                        <a:rPr lang="en-GB" sz="1800" b="0" i="0" u="none" strike="noStrike" kern="1200" baseline="0" dirty="0" err="1">
                          <a:solidFill>
                            <a:schemeClr val="dk1"/>
                          </a:solidFill>
                          <a:latin typeface="+mn-lt"/>
                          <a:ea typeface="+mn-ea"/>
                          <a:cs typeface="+mn-cs"/>
                        </a:rPr>
                        <a:t>ch</a:t>
                      </a:r>
                      <a:r>
                        <a:rPr lang="en-GB" sz="1800" b="0" i="0" u="none" strike="noStrike" kern="1200" baseline="0" dirty="0">
                          <a:solidFill>
                            <a:schemeClr val="dk1"/>
                          </a:solidFill>
                          <a:latin typeface="+mn-lt"/>
                          <a:ea typeface="+mn-ea"/>
                          <a:cs typeface="+mn-cs"/>
                        </a:rPr>
                        <a:t>, </a:t>
                      </a:r>
                      <a:r>
                        <a:rPr lang="en-GB" sz="1800" b="0" i="0" u="none" strike="noStrike" kern="1200" baseline="0" dirty="0" err="1">
                          <a:solidFill>
                            <a:schemeClr val="dk1"/>
                          </a:solidFill>
                          <a:latin typeface="+mn-lt"/>
                          <a:ea typeface="+mn-ea"/>
                          <a:cs typeface="+mn-cs"/>
                        </a:rPr>
                        <a:t>sh</a:t>
                      </a:r>
                      <a:r>
                        <a:rPr lang="en-GB" sz="1800" b="0" i="0" u="none" strike="noStrike" kern="1200" baseline="0" dirty="0">
                          <a:solidFill>
                            <a:schemeClr val="dk1"/>
                          </a:solidFill>
                          <a:latin typeface="+mn-lt"/>
                          <a:ea typeface="+mn-ea"/>
                          <a:cs typeface="+mn-cs"/>
                        </a:rPr>
                        <a:t>, </a:t>
                      </a:r>
                      <a:r>
                        <a:rPr lang="en-GB" sz="1800" b="0" i="0" u="none" strike="noStrike" kern="1200" baseline="0" dirty="0" err="1">
                          <a:solidFill>
                            <a:schemeClr val="dk1"/>
                          </a:solidFill>
                          <a:latin typeface="+mn-lt"/>
                          <a:ea typeface="+mn-ea"/>
                          <a:cs typeface="+mn-cs"/>
                        </a:rPr>
                        <a:t>th</a:t>
                      </a:r>
                      <a:r>
                        <a:rPr lang="en-GB" sz="1800" b="0" i="0" u="none" strike="noStrike" kern="1200" baseline="0" dirty="0">
                          <a:solidFill>
                            <a:schemeClr val="dk1"/>
                          </a:solidFill>
                          <a:latin typeface="+mn-lt"/>
                          <a:ea typeface="+mn-ea"/>
                          <a:cs typeface="+mn-cs"/>
                        </a:rPr>
                        <a:t>, tch </a:t>
                      </a:r>
                    </a:p>
                    <a:p>
                      <a:endParaRPr lang="en-GB" sz="1800" b="0" i="0" u="none" strike="noStrike" kern="1200" baseline="0" dirty="0">
                        <a:solidFill>
                          <a:schemeClr val="dk1"/>
                        </a:solidFill>
                        <a:latin typeface="+mn-lt"/>
                        <a:ea typeface="+mn-ea"/>
                        <a:cs typeface="+mn-cs"/>
                      </a:endParaRPr>
                    </a:p>
                    <a:p>
                      <a:r>
                        <a:rPr lang="en-GB" sz="1800" b="1" i="0" u="none" strike="noStrike" kern="1200" baseline="0" dirty="0">
                          <a:solidFill>
                            <a:schemeClr val="dk1"/>
                          </a:solidFill>
                          <a:latin typeface="+mn-lt"/>
                          <a:ea typeface="+mn-ea"/>
                          <a:cs typeface="+mn-cs"/>
                        </a:rPr>
                        <a:t>The Extended Code </a:t>
                      </a:r>
                      <a:r>
                        <a:rPr lang="en-GB" sz="1800" b="0" i="0" u="none" strike="noStrike" kern="1200" baseline="0" dirty="0">
                          <a:solidFill>
                            <a:schemeClr val="dk1"/>
                          </a:solidFill>
                          <a:latin typeface="+mn-lt"/>
                          <a:ea typeface="+mn-ea"/>
                          <a:cs typeface="+mn-cs"/>
                        </a:rPr>
                        <a:t>(From Y1 onwards):</a:t>
                      </a:r>
                    </a:p>
                    <a:p>
                      <a:endParaRPr lang="en-GB" sz="18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Remaining common vowel and consonant sound to spelling correspondences are taught until all the common spellings for the forty-four sounds in English have been covered. </a:t>
                      </a:r>
                    </a:p>
                    <a:p>
                      <a:pPr marL="285750" indent="-285750">
                        <a:buFont typeface="Arial" panose="020B0604020202020204" pitchFamily="34" charset="0"/>
                        <a:buChar char="•"/>
                      </a:pPr>
                      <a:r>
                        <a:rPr lang="en-GB" sz="1800" b="0" i="0" u="none" strike="noStrike" kern="1200" baseline="0" dirty="0">
                          <a:solidFill>
                            <a:schemeClr val="dk1"/>
                          </a:solidFill>
                          <a:latin typeface="+mn-lt"/>
                          <a:ea typeface="+mn-ea"/>
                          <a:cs typeface="+mn-cs"/>
                        </a:rPr>
                        <a:t>Pupils are taught how to read and spell polysyllabic words, progressing from two-syllable to five- and six-syllable words. </a:t>
                      </a:r>
                      <a:endParaRPr lang="en-GB" sz="1800" dirty="0"/>
                    </a:p>
                  </a:txBody>
                  <a:tcPr>
                    <a:solidFill>
                      <a:schemeClr val="tx2">
                        <a:lumMod val="20000"/>
                        <a:lumOff val="80000"/>
                      </a:schemeClr>
                    </a:solidFill>
                  </a:tcPr>
                </a:tc>
                <a:extLst>
                  <a:ext uri="{0D108BD9-81ED-4DB2-BD59-A6C34878D82A}">
                    <a16:rowId xmlns:a16="http://schemas.microsoft.com/office/drawing/2014/main" val="3140981001"/>
                  </a:ext>
                </a:extLst>
              </a:tr>
            </a:tbl>
          </a:graphicData>
        </a:graphic>
      </p:graphicFrame>
      <p:sp>
        <p:nvSpPr>
          <p:cNvPr id="2" name="TextBox 1">
            <a:extLst>
              <a:ext uri="{FF2B5EF4-FFF2-40B4-BE49-F238E27FC236}">
                <a16:creationId xmlns:a16="http://schemas.microsoft.com/office/drawing/2014/main" id="{D3DB25B8-A5E8-4D33-9163-6BA037677949}"/>
              </a:ext>
            </a:extLst>
          </p:cNvPr>
          <p:cNvSpPr txBox="1"/>
          <p:nvPr/>
        </p:nvSpPr>
        <p:spPr>
          <a:xfrm>
            <a:off x="3949700" y="139700"/>
            <a:ext cx="4965700" cy="584775"/>
          </a:xfrm>
          <a:prstGeom prst="rect">
            <a:avLst/>
          </a:prstGeom>
          <a:noFill/>
        </p:spPr>
        <p:txBody>
          <a:bodyPr wrap="square" rtlCol="0">
            <a:spAutoFit/>
          </a:bodyPr>
          <a:lstStyle/>
          <a:p>
            <a:r>
              <a:rPr lang="en-GB" sz="3200" b="1" dirty="0"/>
              <a:t>The </a:t>
            </a:r>
            <a:r>
              <a:rPr lang="en-GB" sz="3200" b="1" dirty="0" err="1"/>
              <a:t>Sounds~Write</a:t>
            </a:r>
            <a:r>
              <a:rPr lang="en-GB" sz="3200" b="1" dirty="0"/>
              <a:t> Code</a:t>
            </a:r>
          </a:p>
        </p:txBody>
      </p:sp>
      <p:graphicFrame>
        <p:nvGraphicFramePr>
          <p:cNvPr id="6" name="Table 5">
            <a:extLst>
              <a:ext uri="{FF2B5EF4-FFF2-40B4-BE49-F238E27FC236}">
                <a16:creationId xmlns:a16="http://schemas.microsoft.com/office/drawing/2014/main" id="{52824F31-AABF-4476-B294-7D488D8CC1EB}"/>
              </a:ext>
            </a:extLst>
          </p:cNvPr>
          <p:cNvGraphicFramePr>
            <a:graphicFrameLocks noGrp="1"/>
          </p:cNvGraphicFramePr>
          <p:nvPr>
            <p:extLst>
              <p:ext uri="{D42A27DB-BD31-4B8C-83A1-F6EECF244321}">
                <p14:modId xmlns:p14="http://schemas.microsoft.com/office/powerpoint/2010/main" val="3170563421"/>
              </p:ext>
            </p:extLst>
          </p:nvPr>
        </p:nvGraphicFramePr>
        <p:xfrm>
          <a:off x="364905" y="4874715"/>
          <a:ext cx="11357195" cy="1843585"/>
        </p:xfrm>
        <a:graphic>
          <a:graphicData uri="http://schemas.openxmlformats.org/drawingml/2006/table">
            <a:tbl>
              <a:tblPr firstRow="1" bandRow="1">
                <a:tableStyleId>{5C22544A-7EE6-4342-B048-85BDC9FD1C3A}</a:tableStyleId>
              </a:tblPr>
              <a:tblGrid>
                <a:gridCol w="11357195">
                  <a:extLst>
                    <a:ext uri="{9D8B030D-6E8A-4147-A177-3AD203B41FA5}">
                      <a16:colId xmlns:a16="http://schemas.microsoft.com/office/drawing/2014/main" val="2606679746"/>
                    </a:ext>
                  </a:extLst>
                </a:gridCol>
              </a:tblGrid>
              <a:tr h="380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We also teach polysyllabic words</a:t>
                      </a:r>
                      <a:endParaRPr lang="en-GB" sz="1800" b="1" dirty="0">
                        <a:solidFill>
                          <a:schemeClr val="accent2">
                            <a:lumMod val="60000"/>
                            <a:lumOff val="40000"/>
                          </a:schemeClr>
                        </a:solidFill>
                      </a:endParaRPr>
                    </a:p>
                  </a:txBody>
                  <a:tcPr/>
                </a:tc>
                <a:extLst>
                  <a:ext uri="{0D108BD9-81ED-4DB2-BD59-A6C34878D82A}">
                    <a16:rowId xmlns:a16="http://schemas.microsoft.com/office/drawing/2014/main" val="3820405797"/>
                  </a:ext>
                </a:extLst>
              </a:tr>
              <a:tr h="1422855">
                <a:tc>
                  <a:txBody>
                    <a:bodyPr/>
                    <a:lstStyle/>
                    <a:p>
                      <a:r>
                        <a:rPr lang="en-GB" sz="1800" b="0" i="0" u="none" strike="noStrike" kern="1200" baseline="0" dirty="0">
                          <a:solidFill>
                            <a:schemeClr val="dk1"/>
                          </a:solidFill>
                          <a:latin typeface="+mn-lt"/>
                          <a:ea typeface="+mn-ea"/>
                          <a:cs typeface="+mn-cs"/>
                        </a:rPr>
                        <a:t>80% words are polysyllabic in the English language. </a:t>
                      </a:r>
                    </a:p>
                    <a:p>
                      <a:r>
                        <a:rPr lang="en-GB" sz="1800" b="0" i="0" u="none" strike="noStrike" kern="1200" baseline="0" dirty="0">
                          <a:solidFill>
                            <a:schemeClr val="dk1"/>
                          </a:solidFill>
                          <a:latin typeface="+mn-lt"/>
                          <a:ea typeface="+mn-ea"/>
                          <a:cs typeface="+mn-cs"/>
                        </a:rPr>
                        <a:t>Examples of polysyllabic words- </a:t>
                      </a:r>
                    </a:p>
                    <a:p>
                      <a:r>
                        <a:rPr lang="en-GB" sz="1800" b="0" i="0" u="none" strike="noStrike" kern="1200" baseline="0" dirty="0">
                          <a:solidFill>
                            <a:srgbClr val="FF0000"/>
                          </a:solidFill>
                          <a:latin typeface="+mn-lt"/>
                          <a:ea typeface="+mn-ea"/>
                          <a:cs typeface="+mn-cs"/>
                        </a:rPr>
                        <a:t>•Stunt/man </a:t>
                      </a:r>
                    </a:p>
                    <a:p>
                      <a:r>
                        <a:rPr lang="en-GB" sz="1800" b="0" i="0" u="none" strike="noStrike" kern="1200" baseline="0" dirty="0">
                          <a:solidFill>
                            <a:srgbClr val="FF0000"/>
                          </a:solidFill>
                          <a:latin typeface="+mn-lt"/>
                          <a:ea typeface="+mn-ea"/>
                          <a:cs typeface="+mn-cs"/>
                        </a:rPr>
                        <a:t>•Help/desk </a:t>
                      </a:r>
                    </a:p>
                    <a:p>
                      <a:r>
                        <a:rPr lang="en-GB" sz="1800" b="0" i="0" u="none" strike="noStrike" kern="1200" baseline="0" dirty="0">
                          <a:solidFill>
                            <a:srgbClr val="FF0000"/>
                          </a:solidFill>
                          <a:latin typeface="+mn-lt"/>
                          <a:ea typeface="+mn-ea"/>
                          <a:cs typeface="+mn-cs"/>
                        </a:rPr>
                        <a:t>•Win/</a:t>
                      </a:r>
                      <a:r>
                        <a:rPr lang="en-GB" sz="1800" b="0" i="0" u="none" strike="noStrike" kern="1200" baseline="0" dirty="0" err="1">
                          <a:solidFill>
                            <a:srgbClr val="FF0000"/>
                          </a:solidFill>
                          <a:latin typeface="+mn-lt"/>
                          <a:ea typeface="+mn-ea"/>
                          <a:cs typeface="+mn-cs"/>
                        </a:rPr>
                        <a:t>dow</a:t>
                      </a:r>
                      <a:r>
                        <a:rPr lang="en-GB" sz="1800" b="0" i="0" u="none" strike="noStrike" kern="1200" baseline="0" dirty="0">
                          <a:solidFill>
                            <a:srgbClr val="FF0000"/>
                          </a:solidFill>
                          <a:latin typeface="+mn-lt"/>
                          <a:ea typeface="+mn-ea"/>
                          <a:cs typeface="+mn-cs"/>
                        </a:rPr>
                        <a:t> </a:t>
                      </a:r>
                    </a:p>
                  </a:txBody>
                  <a:tcPr>
                    <a:solidFill>
                      <a:schemeClr val="tx2">
                        <a:lumMod val="20000"/>
                        <a:lumOff val="80000"/>
                      </a:schemeClr>
                    </a:solidFill>
                  </a:tcPr>
                </a:tc>
                <a:extLst>
                  <a:ext uri="{0D108BD9-81ED-4DB2-BD59-A6C34878D82A}">
                    <a16:rowId xmlns:a16="http://schemas.microsoft.com/office/drawing/2014/main" val="3140981001"/>
                  </a:ext>
                </a:extLst>
              </a:tr>
            </a:tbl>
          </a:graphicData>
        </a:graphic>
      </p:graphicFrame>
      <p:pic>
        <p:nvPicPr>
          <p:cNvPr id="7" name="Picture 6">
            <a:extLst>
              <a:ext uri="{FF2B5EF4-FFF2-40B4-BE49-F238E27FC236}">
                <a16:creationId xmlns:a16="http://schemas.microsoft.com/office/drawing/2014/main" id="{27E899FB-270B-4E8D-953D-C2BCCFFF6391}"/>
              </a:ext>
            </a:extLst>
          </p:cNvPr>
          <p:cNvPicPr>
            <a:picLocks noChangeAspect="1"/>
          </p:cNvPicPr>
          <p:nvPr/>
        </p:nvPicPr>
        <p:blipFill>
          <a:blip r:embed="rId2"/>
          <a:stretch>
            <a:fillRect/>
          </a:stretch>
        </p:blipFill>
        <p:spPr>
          <a:xfrm>
            <a:off x="9880718" y="5372675"/>
            <a:ext cx="1540502" cy="1256725"/>
          </a:xfrm>
          <a:prstGeom prst="rect">
            <a:avLst/>
          </a:prstGeom>
        </p:spPr>
      </p:pic>
    </p:spTree>
    <p:extLst>
      <p:ext uri="{BB962C8B-B14F-4D97-AF65-F5344CB8AC3E}">
        <p14:creationId xmlns:p14="http://schemas.microsoft.com/office/powerpoint/2010/main" val="360444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9646CBF-C9F0-4511-ADA5-835DD286FF56}"/>
              </a:ext>
            </a:extLst>
          </p:cNvPr>
          <p:cNvGraphicFramePr>
            <a:graphicFrameLocks noGrp="1"/>
          </p:cNvGraphicFramePr>
          <p:nvPr>
            <p:extLst>
              <p:ext uri="{D42A27DB-BD31-4B8C-83A1-F6EECF244321}">
                <p14:modId xmlns:p14="http://schemas.microsoft.com/office/powerpoint/2010/main" val="1915458165"/>
              </p:ext>
            </p:extLst>
          </p:nvPr>
        </p:nvGraphicFramePr>
        <p:xfrm>
          <a:off x="155908" y="246805"/>
          <a:ext cx="11880183" cy="6364389"/>
        </p:xfrm>
        <a:graphic>
          <a:graphicData uri="http://schemas.openxmlformats.org/drawingml/2006/table">
            <a:tbl>
              <a:tblPr firstRow="1" bandRow="1">
                <a:tableStyleId>{5C22544A-7EE6-4342-B048-85BDC9FD1C3A}</a:tableStyleId>
              </a:tblPr>
              <a:tblGrid>
                <a:gridCol w="11880183">
                  <a:extLst>
                    <a:ext uri="{9D8B030D-6E8A-4147-A177-3AD203B41FA5}">
                      <a16:colId xmlns:a16="http://schemas.microsoft.com/office/drawing/2014/main" val="2606679746"/>
                    </a:ext>
                  </a:extLst>
                </a:gridCol>
              </a:tblGrid>
              <a:tr h="3484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TOP TIPS!</a:t>
                      </a:r>
                    </a:p>
                  </a:txBody>
                  <a:tcPr/>
                </a:tc>
                <a:extLst>
                  <a:ext uri="{0D108BD9-81ED-4DB2-BD59-A6C34878D82A}">
                    <a16:rowId xmlns:a16="http://schemas.microsoft.com/office/drawing/2014/main" val="3820405797"/>
                  </a:ext>
                </a:extLst>
              </a:tr>
              <a:tr h="5998629">
                <a:tc>
                  <a:txBody>
                    <a:bodyPr/>
                    <a:lstStyle/>
                    <a:p>
                      <a:pPr fontAlgn="base">
                        <a:buFont typeface="+mj-lt"/>
                        <a:buAutoNum type="arabicPeriod"/>
                      </a:pPr>
                      <a:r>
                        <a:rPr lang="en-GB" sz="1800" b="1" dirty="0">
                          <a:solidFill>
                            <a:schemeClr val="tx1">
                              <a:lumMod val="85000"/>
                            </a:schemeClr>
                          </a:solidFill>
                          <a:latin typeface="Open Sans"/>
                        </a:rPr>
                        <a:t> Bedtime is not the best time to get a child to read, as decoding can be very tiring. Try after school or first thing in the morning</a:t>
                      </a:r>
                    </a:p>
                    <a:p>
                      <a:pPr fontAlgn="base">
                        <a:buFont typeface="+mj-lt"/>
                        <a:buAutoNum type="arabicPeriod"/>
                      </a:pPr>
                      <a:endParaRPr lang="en-GB" sz="1800" b="1" dirty="0">
                        <a:solidFill>
                          <a:schemeClr val="tx1">
                            <a:lumMod val="85000"/>
                          </a:schemeClr>
                        </a:solidFill>
                        <a:latin typeface="Open Sans"/>
                      </a:endParaRPr>
                    </a:p>
                    <a:p>
                      <a:pPr fontAlgn="base">
                        <a:buFont typeface="+mj-lt"/>
                        <a:buAutoNum type="arabicPeriod"/>
                      </a:pPr>
                      <a:r>
                        <a:rPr lang="en-GB" sz="1800" b="1" dirty="0">
                          <a:solidFill>
                            <a:schemeClr val="tx1">
                              <a:lumMod val="85000"/>
                            </a:schemeClr>
                          </a:solidFill>
                          <a:latin typeface="Open Sans"/>
                        </a:rPr>
                        <a:t> Read in short bursts. Reading is exhausting for beginner readers.</a:t>
                      </a:r>
                    </a:p>
                    <a:p>
                      <a:pPr fontAlgn="base">
                        <a:buFont typeface="+mj-lt"/>
                        <a:buAutoNum type="arabicPeriod"/>
                      </a:pPr>
                      <a:endParaRPr lang="en-GB" sz="1800" b="1" dirty="0">
                        <a:solidFill>
                          <a:schemeClr val="tx1">
                            <a:lumMod val="85000"/>
                          </a:schemeClr>
                        </a:solidFill>
                        <a:latin typeface="Open Sans"/>
                      </a:endParaRPr>
                    </a:p>
                    <a:p>
                      <a:pPr fontAlgn="base">
                        <a:buFont typeface="+mj-lt"/>
                        <a:buAutoNum type="arabicPeriod"/>
                      </a:pPr>
                      <a:r>
                        <a:rPr lang="en-GB" sz="1800" b="1" dirty="0">
                          <a:solidFill>
                            <a:schemeClr val="tx1">
                              <a:lumMod val="85000"/>
                            </a:schemeClr>
                          </a:solidFill>
                          <a:latin typeface="Open Sans"/>
                        </a:rPr>
                        <a:t> Encourage the learner to blend the sounds (say sounds and push them together) throughout the word</a:t>
                      </a:r>
                    </a:p>
                    <a:p>
                      <a:pPr fontAlgn="base">
                        <a:buFont typeface="+mj-lt"/>
                        <a:buAutoNum type="arabicPeriod"/>
                      </a:pPr>
                      <a:endParaRPr lang="en-GB" sz="1800" b="1" dirty="0">
                        <a:solidFill>
                          <a:schemeClr val="tx1">
                            <a:lumMod val="85000"/>
                          </a:schemeClr>
                        </a:solidFill>
                        <a:latin typeface="Open Sans"/>
                      </a:endParaRPr>
                    </a:p>
                    <a:p>
                      <a:pPr fontAlgn="base">
                        <a:buFont typeface="+mj-lt"/>
                        <a:buAutoNum type="arabicPeriod"/>
                      </a:pPr>
                      <a:r>
                        <a:rPr lang="en-GB" sz="1800" b="1" dirty="0">
                          <a:solidFill>
                            <a:schemeClr val="tx1">
                              <a:lumMod val="85000"/>
                            </a:schemeClr>
                          </a:solidFill>
                          <a:latin typeface="Open Sans"/>
                        </a:rPr>
                        <a:t> Be patient - give the child time to work the word out by sounding it out</a:t>
                      </a:r>
                    </a:p>
                    <a:p>
                      <a:pPr fontAlgn="base">
                        <a:buFont typeface="+mj-lt"/>
                        <a:buAutoNum type="arabicPeriod"/>
                      </a:pPr>
                      <a:endParaRPr lang="en-GB" sz="1800" b="1" dirty="0">
                        <a:solidFill>
                          <a:schemeClr val="tx1">
                            <a:lumMod val="85000"/>
                          </a:schemeClr>
                        </a:solidFill>
                        <a:latin typeface="Open Sans"/>
                      </a:endParaRPr>
                    </a:p>
                    <a:p>
                      <a:pPr fontAlgn="base">
                        <a:buFont typeface="+mj-lt"/>
                        <a:buAutoNum type="arabicPeriod"/>
                      </a:pPr>
                      <a:r>
                        <a:rPr lang="en-GB" sz="1800" b="1" dirty="0">
                          <a:solidFill>
                            <a:schemeClr val="tx1">
                              <a:lumMod val="85000"/>
                            </a:schemeClr>
                          </a:solidFill>
                          <a:latin typeface="Open Sans"/>
                        </a:rPr>
                        <a:t> Give your child the opportunity to self-correct.</a:t>
                      </a:r>
                    </a:p>
                    <a:p>
                      <a:pPr fontAlgn="base">
                        <a:buFont typeface="+mj-lt"/>
                        <a:buAutoNum type="arabicPeriod"/>
                      </a:pPr>
                      <a:endParaRPr lang="en-GB" sz="1800" b="1" dirty="0">
                        <a:solidFill>
                          <a:schemeClr val="tx1">
                            <a:lumMod val="85000"/>
                          </a:schemeClr>
                        </a:solidFill>
                        <a:latin typeface="Open Sans"/>
                      </a:endParaRPr>
                    </a:p>
                    <a:p>
                      <a:pPr fontAlgn="base">
                        <a:buFont typeface="+mj-lt"/>
                        <a:buAutoNum type="arabicPeriod"/>
                      </a:pPr>
                      <a:r>
                        <a:rPr lang="en-GB" sz="1800" b="1" dirty="0">
                          <a:solidFill>
                            <a:schemeClr val="tx1">
                              <a:lumMod val="85000"/>
                            </a:schemeClr>
                          </a:solidFill>
                          <a:latin typeface="Open Sans"/>
                        </a:rPr>
                        <a:t> If the child does not know the sound of a grapheme (letter or combination of letters), tell him/her what it is but let the child blend it into the word himself/herself.</a:t>
                      </a:r>
                    </a:p>
                    <a:p>
                      <a:pPr fontAlgn="base">
                        <a:buFont typeface="+mj-lt"/>
                        <a:buAutoNum type="arabicPeriod"/>
                      </a:pPr>
                      <a:endParaRPr lang="en-GB" sz="1800" b="1" dirty="0">
                        <a:solidFill>
                          <a:schemeClr val="tx1">
                            <a:lumMod val="85000"/>
                          </a:schemeClr>
                        </a:solidFill>
                        <a:latin typeface="Open Sans"/>
                      </a:endParaRPr>
                    </a:p>
                    <a:p>
                      <a:pPr fontAlgn="base">
                        <a:buFont typeface="+mj-lt"/>
                        <a:buAutoNum type="arabicPeriod"/>
                      </a:pPr>
                      <a:r>
                        <a:rPr lang="en-GB" sz="1800" b="1" dirty="0">
                          <a:solidFill>
                            <a:schemeClr val="tx1">
                              <a:lumMod val="85000"/>
                            </a:schemeClr>
                          </a:solidFill>
                          <a:latin typeface="Open Sans"/>
                        </a:rPr>
                        <a:t> High-frequency words are common words, some of which have complex spellings. Beginner readers may have difficulty decoding them. To help with these words, point to the graphemes (letters) and say the sounds and, if the child is not ready to read it, or has difficulty blending the sounds together, then say the word for him/her. In time the child will begin to recognise these words.</a:t>
                      </a:r>
                    </a:p>
                    <a:p>
                      <a:pPr fontAlgn="base">
                        <a:buFont typeface="+mj-lt"/>
                        <a:buAutoNum type="arabicPeriod"/>
                      </a:pPr>
                      <a:endParaRPr lang="en-GB" sz="1800" b="1" dirty="0">
                        <a:solidFill>
                          <a:schemeClr val="tx1">
                            <a:lumMod val="85000"/>
                          </a:schemeClr>
                        </a:solidFill>
                        <a:latin typeface="Open Sans"/>
                      </a:endParaRPr>
                    </a:p>
                    <a:p>
                      <a:pPr fontAlgn="base">
                        <a:buFont typeface="+mj-lt"/>
                        <a:buAutoNum type="arabicPeriod"/>
                      </a:pPr>
                      <a:r>
                        <a:rPr lang="en-GB" sz="1800" b="1" dirty="0">
                          <a:solidFill>
                            <a:schemeClr val="tx1">
                              <a:lumMod val="85000"/>
                            </a:schemeClr>
                          </a:solidFill>
                          <a:latin typeface="Open Sans"/>
                        </a:rPr>
                        <a:t> Explain new vocabulary.</a:t>
                      </a:r>
                    </a:p>
                  </a:txBody>
                  <a:tcPr>
                    <a:solidFill>
                      <a:schemeClr val="tx2">
                        <a:lumMod val="20000"/>
                        <a:lumOff val="80000"/>
                      </a:schemeClr>
                    </a:solidFill>
                  </a:tcPr>
                </a:tc>
                <a:extLst>
                  <a:ext uri="{0D108BD9-81ED-4DB2-BD59-A6C34878D82A}">
                    <a16:rowId xmlns:a16="http://schemas.microsoft.com/office/drawing/2014/main" val="3140981001"/>
                  </a:ext>
                </a:extLst>
              </a:tr>
            </a:tbl>
          </a:graphicData>
        </a:graphic>
      </p:graphicFrame>
      <p:pic>
        <p:nvPicPr>
          <p:cNvPr id="9" name="Picture 8">
            <a:extLst>
              <a:ext uri="{FF2B5EF4-FFF2-40B4-BE49-F238E27FC236}">
                <a16:creationId xmlns:a16="http://schemas.microsoft.com/office/drawing/2014/main" id="{1D9F4FDA-F768-493F-8BAD-12EB1C512C36}"/>
              </a:ext>
            </a:extLst>
          </p:cNvPr>
          <p:cNvPicPr>
            <a:picLocks noChangeAspect="1"/>
          </p:cNvPicPr>
          <p:nvPr/>
        </p:nvPicPr>
        <p:blipFill>
          <a:blip r:embed="rId2"/>
          <a:stretch>
            <a:fillRect/>
          </a:stretch>
        </p:blipFill>
        <p:spPr>
          <a:xfrm>
            <a:off x="10614553" y="5430982"/>
            <a:ext cx="1162920" cy="1180212"/>
          </a:xfrm>
          <a:prstGeom prst="rect">
            <a:avLst/>
          </a:prstGeom>
        </p:spPr>
      </p:pic>
    </p:spTree>
    <p:extLst>
      <p:ext uri="{BB962C8B-B14F-4D97-AF65-F5344CB8AC3E}">
        <p14:creationId xmlns:p14="http://schemas.microsoft.com/office/powerpoint/2010/main" val="133495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7720297-8FF4-48CA-903B-2B5F9107DEA9}"/>
              </a:ext>
            </a:extLst>
          </p:cNvPr>
          <p:cNvGraphicFramePr>
            <a:graphicFrameLocks noGrp="1"/>
          </p:cNvGraphicFramePr>
          <p:nvPr>
            <p:extLst>
              <p:ext uri="{D42A27DB-BD31-4B8C-83A1-F6EECF244321}">
                <p14:modId xmlns:p14="http://schemas.microsoft.com/office/powerpoint/2010/main" val="557483539"/>
              </p:ext>
            </p:extLst>
          </p:nvPr>
        </p:nvGraphicFramePr>
        <p:xfrm>
          <a:off x="272892" y="3062505"/>
          <a:ext cx="2524502" cy="2111955"/>
        </p:xfrm>
        <a:graphic>
          <a:graphicData uri="http://schemas.openxmlformats.org/drawingml/2006/table">
            <a:tbl>
              <a:tblPr firstRow="1" bandRow="1">
                <a:tableStyleId>{5C22544A-7EE6-4342-B048-85BDC9FD1C3A}</a:tableStyleId>
              </a:tblPr>
              <a:tblGrid>
                <a:gridCol w="2524502">
                  <a:extLst>
                    <a:ext uri="{9D8B030D-6E8A-4147-A177-3AD203B41FA5}">
                      <a16:colId xmlns:a16="http://schemas.microsoft.com/office/drawing/2014/main" val="2606679746"/>
                    </a:ext>
                  </a:extLst>
                </a:gridCol>
              </a:tblGrid>
              <a:tr h="661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Parent Course for Reception parents</a:t>
                      </a:r>
                    </a:p>
                  </a:txBody>
                  <a:tcPr/>
                </a:tc>
                <a:extLst>
                  <a:ext uri="{0D108BD9-81ED-4DB2-BD59-A6C34878D82A}">
                    <a16:rowId xmlns:a16="http://schemas.microsoft.com/office/drawing/2014/main" val="3820405797"/>
                  </a:ext>
                </a:extLst>
              </a:tr>
              <a:tr h="1450414">
                <a:tc>
                  <a:txBody>
                    <a:bodyPr/>
                    <a:lstStyle/>
                    <a:p>
                      <a:endParaRPr lang="en-GB" sz="1200" kern="1200" dirty="0">
                        <a:solidFill>
                          <a:schemeClr val="dk1"/>
                        </a:solidFill>
                        <a:effectLst/>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3140981001"/>
                  </a:ext>
                </a:extLst>
              </a:tr>
            </a:tbl>
          </a:graphicData>
        </a:graphic>
      </p:graphicFrame>
      <p:pic>
        <p:nvPicPr>
          <p:cNvPr id="8" name="Picture 7">
            <a:extLst>
              <a:ext uri="{FF2B5EF4-FFF2-40B4-BE49-F238E27FC236}">
                <a16:creationId xmlns:a16="http://schemas.microsoft.com/office/drawing/2014/main" id="{6500B111-CE1B-4491-9CCD-29E6A8DDC75E}"/>
              </a:ext>
            </a:extLst>
          </p:cNvPr>
          <p:cNvPicPr>
            <a:picLocks noChangeAspect="1"/>
          </p:cNvPicPr>
          <p:nvPr/>
        </p:nvPicPr>
        <p:blipFill>
          <a:blip r:embed="rId2"/>
          <a:stretch>
            <a:fillRect/>
          </a:stretch>
        </p:blipFill>
        <p:spPr>
          <a:xfrm>
            <a:off x="905261" y="3802761"/>
            <a:ext cx="1259763" cy="1268619"/>
          </a:xfrm>
          <a:prstGeom prst="rect">
            <a:avLst/>
          </a:prstGeom>
        </p:spPr>
      </p:pic>
      <p:graphicFrame>
        <p:nvGraphicFramePr>
          <p:cNvPr id="15" name="Table 14">
            <a:extLst>
              <a:ext uri="{FF2B5EF4-FFF2-40B4-BE49-F238E27FC236}">
                <a16:creationId xmlns:a16="http://schemas.microsoft.com/office/drawing/2014/main" id="{67BDCC6A-E49B-4330-96C5-02CED4DF36F0}"/>
              </a:ext>
            </a:extLst>
          </p:cNvPr>
          <p:cNvGraphicFramePr>
            <a:graphicFrameLocks noGrp="1"/>
          </p:cNvGraphicFramePr>
          <p:nvPr>
            <p:extLst>
              <p:ext uri="{D42A27DB-BD31-4B8C-83A1-F6EECF244321}">
                <p14:modId xmlns:p14="http://schemas.microsoft.com/office/powerpoint/2010/main" val="820766385"/>
              </p:ext>
            </p:extLst>
          </p:nvPr>
        </p:nvGraphicFramePr>
        <p:xfrm>
          <a:off x="272892" y="748515"/>
          <a:ext cx="6644035" cy="2127011"/>
        </p:xfrm>
        <a:graphic>
          <a:graphicData uri="http://schemas.openxmlformats.org/drawingml/2006/table">
            <a:tbl>
              <a:tblPr firstRow="1" bandRow="1">
                <a:tableStyleId>{5C22544A-7EE6-4342-B048-85BDC9FD1C3A}</a:tableStyleId>
              </a:tblPr>
              <a:tblGrid>
                <a:gridCol w="6644035">
                  <a:extLst>
                    <a:ext uri="{9D8B030D-6E8A-4147-A177-3AD203B41FA5}">
                      <a16:colId xmlns:a16="http://schemas.microsoft.com/office/drawing/2014/main" val="2606679746"/>
                    </a:ext>
                  </a:extLst>
                </a:gridCol>
              </a:tblGrid>
              <a:tr h="350705">
                <a:tc>
                  <a:txBody>
                    <a:bodyPr/>
                    <a:lstStyle/>
                    <a:p>
                      <a:r>
                        <a:rPr lang="en-GB" dirty="0"/>
                        <a:t>Pure sounds </a:t>
                      </a:r>
                    </a:p>
                  </a:txBody>
                  <a:tcPr/>
                </a:tc>
                <a:extLst>
                  <a:ext uri="{0D108BD9-81ED-4DB2-BD59-A6C34878D82A}">
                    <a16:rowId xmlns:a16="http://schemas.microsoft.com/office/drawing/2014/main" val="3820405797"/>
                  </a:ext>
                </a:extLst>
              </a:tr>
              <a:tr h="1761251">
                <a:tc>
                  <a:txBody>
                    <a:bodyPr/>
                    <a:lstStyle/>
                    <a:p>
                      <a:r>
                        <a:rPr lang="en-GB" dirty="0"/>
                        <a:t>We ensure the children are using pure sounds when they are blending and segmenting. </a:t>
                      </a:r>
                    </a:p>
                    <a:p>
                      <a:r>
                        <a:rPr lang="en-GB" b="1" dirty="0"/>
                        <a:t>We don’t refer to the sounds by their letter names. </a:t>
                      </a:r>
                    </a:p>
                    <a:p>
                      <a:r>
                        <a:rPr lang="en-GB" b="1" dirty="0"/>
                        <a:t>Here is a helpful clip:</a:t>
                      </a:r>
                    </a:p>
                    <a:p>
                      <a:endParaRPr lang="en-GB" b="1" dirty="0"/>
                    </a:p>
                    <a:p>
                      <a:endParaRPr lang="en-GB" b="1" dirty="0"/>
                    </a:p>
                  </a:txBody>
                  <a:tcPr>
                    <a:solidFill>
                      <a:schemeClr val="tx2">
                        <a:lumMod val="20000"/>
                        <a:lumOff val="80000"/>
                      </a:schemeClr>
                    </a:solidFill>
                  </a:tcPr>
                </a:tc>
                <a:extLst>
                  <a:ext uri="{0D108BD9-81ED-4DB2-BD59-A6C34878D82A}">
                    <a16:rowId xmlns:a16="http://schemas.microsoft.com/office/drawing/2014/main" val="3140981001"/>
                  </a:ext>
                </a:extLst>
              </a:tr>
            </a:tbl>
          </a:graphicData>
        </a:graphic>
      </p:graphicFrame>
      <p:pic>
        <p:nvPicPr>
          <p:cNvPr id="16" name="Picture 15">
            <a:extLst>
              <a:ext uri="{FF2B5EF4-FFF2-40B4-BE49-F238E27FC236}">
                <a16:creationId xmlns:a16="http://schemas.microsoft.com/office/drawing/2014/main" id="{90D6DB9C-9E54-421F-9834-68091D85EC3C}"/>
              </a:ext>
            </a:extLst>
          </p:cNvPr>
          <p:cNvPicPr>
            <a:picLocks noChangeAspect="1"/>
          </p:cNvPicPr>
          <p:nvPr/>
        </p:nvPicPr>
        <p:blipFill>
          <a:blip r:embed="rId3"/>
          <a:stretch>
            <a:fillRect/>
          </a:stretch>
        </p:blipFill>
        <p:spPr>
          <a:xfrm>
            <a:off x="5159829" y="1445522"/>
            <a:ext cx="1687932" cy="1198237"/>
          </a:xfrm>
          <a:prstGeom prst="rect">
            <a:avLst/>
          </a:prstGeom>
        </p:spPr>
      </p:pic>
      <p:sp>
        <p:nvSpPr>
          <p:cNvPr id="20" name="Rectangle 19">
            <a:extLst>
              <a:ext uri="{FF2B5EF4-FFF2-40B4-BE49-F238E27FC236}">
                <a16:creationId xmlns:a16="http://schemas.microsoft.com/office/drawing/2014/main" id="{9CD6209B-AAC8-4675-B4A4-473D7CF2F142}"/>
              </a:ext>
            </a:extLst>
          </p:cNvPr>
          <p:cNvSpPr/>
          <p:nvPr/>
        </p:nvSpPr>
        <p:spPr>
          <a:xfrm>
            <a:off x="272892" y="2053140"/>
            <a:ext cx="5488267" cy="646331"/>
          </a:xfrm>
          <a:prstGeom prst="rect">
            <a:avLst/>
          </a:prstGeom>
        </p:spPr>
        <p:txBody>
          <a:bodyPr wrap="square">
            <a:spAutoFit/>
          </a:bodyPr>
          <a:lstStyle/>
          <a:p>
            <a:endParaRPr lang="en-GB" dirty="0">
              <a:solidFill>
                <a:srgbClr val="0070C0"/>
              </a:solidFill>
              <a:hlinkClick r:id="rId4">
                <a:extLst>
                  <a:ext uri="{A12FA001-AC4F-418D-AE19-62706E023703}">
                    <ahyp:hlinkClr xmlns:ahyp="http://schemas.microsoft.com/office/drawing/2018/hyperlinkcolor" val="tx"/>
                  </a:ext>
                </a:extLst>
              </a:hlinkClick>
            </a:endParaRPr>
          </a:p>
          <a:p>
            <a:r>
              <a:rPr lang="en-GB" dirty="0">
                <a:solidFill>
                  <a:srgbClr val="0070C0"/>
                </a:solidFill>
                <a:hlinkClick r:id="rId4">
                  <a:extLst>
                    <a:ext uri="{A12FA001-AC4F-418D-AE19-62706E023703}">
                      <ahyp:hlinkClr xmlns:ahyp="http://schemas.microsoft.com/office/drawing/2018/hyperlinkcolor" val="tx"/>
                    </a:ext>
                  </a:extLst>
                </a:hlinkClick>
              </a:rPr>
              <a:t>https://www.youtube.com/watch?v=IwJx1NSineE</a:t>
            </a:r>
            <a:endParaRPr lang="en-GB" dirty="0">
              <a:solidFill>
                <a:srgbClr val="0070C0"/>
              </a:solidFill>
            </a:endParaRPr>
          </a:p>
        </p:txBody>
      </p:sp>
      <p:pic>
        <p:nvPicPr>
          <p:cNvPr id="24" name="Picture 23">
            <a:extLst>
              <a:ext uri="{FF2B5EF4-FFF2-40B4-BE49-F238E27FC236}">
                <a16:creationId xmlns:a16="http://schemas.microsoft.com/office/drawing/2014/main" id="{3FD04A5A-F220-4C2C-92EA-CC1715C2B679}"/>
              </a:ext>
            </a:extLst>
          </p:cNvPr>
          <p:cNvPicPr>
            <a:picLocks noChangeAspect="1"/>
          </p:cNvPicPr>
          <p:nvPr/>
        </p:nvPicPr>
        <p:blipFill>
          <a:blip r:embed="rId5"/>
          <a:stretch>
            <a:fillRect/>
          </a:stretch>
        </p:blipFill>
        <p:spPr>
          <a:xfrm>
            <a:off x="7126635" y="411553"/>
            <a:ext cx="4792473" cy="4575835"/>
          </a:xfrm>
          <a:prstGeom prst="rect">
            <a:avLst/>
          </a:prstGeom>
        </p:spPr>
      </p:pic>
      <p:sp>
        <p:nvSpPr>
          <p:cNvPr id="25" name="TextBox 24">
            <a:extLst>
              <a:ext uri="{FF2B5EF4-FFF2-40B4-BE49-F238E27FC236}">
                <a16:creationId xmlns:a16="http://schemas.microsoft.com/office/drawing/2014/main" id="{62741808-3D7A-497B-A21F-E00DDE4DC293}"/>
              </a:ext>
            </a:extLst>
          </p:cNvPr>
          <p:cNvSpPr txBox="1"/>
          <p:nvPr/>
        </p:nvSpPr>
        <p:spPr>
          <a:xfrm>
            <a:off x="817236" y="124628"/>
            <a:ext cx="2406731" cy="400110"/>
          </a:xfrm>
          <a:prstGeom prst="rect">
            <a:avLst/>
          </a:prstGeom>
          <a:noFill/>
        </p:spPr>
        <p:txBody>
          <a:bodyPr wrap="square" rtlCol="0">
            <a:spAutoFit/>
          </a:bodyPr>
          <a:lstStyle/>
          <a:p>
            <a:r>
              <a:rPr lang="en-GB" sz="2000" b="1" u="sng" dirty="0"/>
              <a:t>Parental support</a:t>
            </a:r>
          </a:p>
        </p:txBody>
      </p:sp>
      <p:sp>
        <p:nvSpPr>
          <p:cNvPr id="2" name="Speech Bubble: Oval 1">
            <a:extLst>
              <a:ext uri="{FF2B5EF4-FFF2-40B4-BE49-F238E27FC236}">
                <a16:creationId xmlns:a16="http://schemas.microsoft.com/office/drawing/2014/main" id="{D6621647-6690-4E2A-8052-3E854A423662}"/>
              </a:ext>
            </a:extLst>
          </p:cNvPr>
          <p:cNvSpPr/>
          <p:nvPr/>
        </p:nvSpPr>
        <p:spPr>
          <a:xfrm>
            <a:off x="3223967" y="3024571"/>
            <a:ext cx="3692960" cy="2201352"/>
          </a:xfrm>
          <a:prstGeom prst="wedgeEllipseCallout">
            <a:avLst>
              <a:gd name="adj1" fmla="val 69954"/>
              <a:gd name="adj2" fmla="val -80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‘Say the sounds and read the word’. </a:t>
            </a:r>
          </a:p>
        </p:txBody>
      </p:sp>
      <p:pic>
        <p:nvPicPr>
          <p:cNvPr id="4" name="Picture 3">
            <a:extLst>
              <a:ext uri="{FF2B5EF4-FFF2-40B4-BE49-F238E27FC236}">
                <a16:creationId xmlns:a16="http://schemas.microsoft.com/office/drawing/2014/main" id="{B0019731-B1EA-49BC-B3BB-AEEE4632B713}"/>
              </a:ext>
            </a:extLst>
          </p:cNvPr>
          <p:cNvPicPr>
            <a:picLocks noChangeAspect="1"/>
          </p:cNvPicPr>
          <p:nvPr/>
        </p:nvPicPr>
        <p:blipFill>
          <a:blip r:embed="rId6"/>
          <a:stretch>
            <a:fillRect/>
          </a:stretch>
        </p:blipFill>
        <p:spPr>
          <a:xfrm>
            <a:off x="817236" y="5485597"/>
            <a:ext cx="1347788" cy="1247775"/>
          </a:xfrm>
          <a:prstGeom prst="rect">
            <a:avLst/>
          </a:prstGeom>
        </p:spPr>
      </p:pic>
      <p:pic>
        <p:nvPicPr>
          <p:cNvPr id="5" name="Picture 4">
            <a:extLst>
              <a:ext uri="{FF2B5EF4-FFF2-40B4-BE49-F238E27FC236}">
                <a16:creationId xmlns:a16="http://schemas.microsoft.com/office/drawing/2014/main" id="{60628D8C-C1F3-454B-ABA3-8167172F5F6E}"/>
              </a:ext>
            </a:extLst>
          </p:cNvPr>
          <p:cNvPicPr>
            <a:picLocks noChangeAspect="1"/>
          </p:cNvPicPr>
          <p:nvPr/>
        </p:nvPicPr>
        <p:blipFill>
          <a:blip r:embed="rId7"/>
          <a:stretch>
            <a:fillRect/>
          </a:stretch>
        </p:blipFill>
        <p:spPr>
          <a:xfrm>
            <a:off x="10243875" y="5225923"/>
            <a:ext cx="1448092" cy="1448092"/>
          </a:xfrm>
          <a:prstGeom prst="rect">
            <a:avLst/>
          </a:prstGeom>
        </p:spPr>
      </p:pic>
      <p:graphicFrame>
        <p:nvGraphicFramePr>
          <p:cNvPr id="14" name="Table 13">
            <a:extLst>
              <a:ext uri="{FF2B5EF4-FFF2-40B4-BE49-F238E27FC236}">
                <a16:creationId xmlns:a16="http://schemas.microsoft.com/office/drawing/2014/main" id="{29FB4817-EA99-422B-A616-69C36656B651}"/>
              </a:ext>
            </a:extLst>
          </p:cNvPr>
          <p:cNvGraphicFramePr>
            <a:graphicFrameLocks noGrp="1"/>
          </p:cNvGraphicFramePr>
          <p:nvPr>
            <p:extLst>
              <p:ext uri="{D42A27DB-BD31-4B8C-83A1-F6EECF244321}">
                <p14:modId xmlns:p14="http://schemas.microsoft.com/office/powerpoint/2010/main" val="3945545491"/>
              </p:ext>
            </p:extLst>
          </p:nvPr>
        </p:nvGraphicFramePr>
        <p:xfrm>
          <a:off x="2358896" y="5323505"/>
          <a:ext cx="7734648" cy="1432228"/>
        </p:xfrm>
        <a:graphic>
          <a:graphicData uri="http://schemas.openxmlformats.org/drawingml/2006/table">
            <a:tbl>
              <a:tblPr firstRow="1" bandRow="1">
                <a:tableStyleId>{5C22544A-7EE6-4342-B048-85BDC9FD1C3A}</a:tableStyleId>
              </a:tblPr>
              <a:tblGrid>
                <a:gridCol w="7734648">
                  <a:extLst>
                    <a:ext uri="{9D8B030D-6E8A-4147-A177-3AD203B41FA5}">
                      <a16:colId xmlns:a16="http://schemas.microsoft.com/office/drawing/2014/main" val="2606679746"/>
                    </a:ext>
                  </a:extLst>
                </a:gridCol>
              </a:tblGrid>
              <a:tr h="289621">
                <a:tc>
                  <a:txBody>
                    <a:bodyPr/>
                    <a:lstStyle/>
                    <a:p>
                      <a:r>
                        <a:rPr lang="en-GB" dirty="0"/>
                        <a:t>IMPORTANT</a:t>
                      </a:r>
                    </a:p>
                  </a:txBody>
                  <a:tcPr/>
                </a:tc>
                <a:extLst>
                  <a:ext uri="{0D108BD9-81ED-4DB2-BD59-A6C34878D82A}">
                    <a16:rowId xmlns:a16="http://schemas.microsoft.com/office/drawing/2014/main" val="3820405797"/>
                  </a:ext>
                </a:extLst>
              </a:tr>
              <a:tr h="1066468">
                <a:tc>
                  <a:txBody>
                    <a:bodyPr/>
                    <a:lstStyle/>
                    <a:p>
                      <a:pPr marL="285750" indent="-285750">
                        <a:buFont typeface="Arial" panose="020B0604020202020204" pitchFamily="34" charset="0"/>
                        <a:buChar char="•"/>
                      </a:pPr>
                      <a:r>
                        <a:rPr lang="en-GB" dirty="0"/>
                        <a:t>Children use the gestures/ pointing with their finger to each sound to say the sounds e.g. c-a-t</a:t>
                      </a:r>
                    </a:p>
                    <a:p>
                      <a:pPr marL="285750" indent="-285750">
                        <a:buFont typeface="Arial" panose="020B0604020202020204" pitchFamily="34" charset="0"/>
                        <a:buChar char="•"/>
                      </a:pPr>
                      <a:r>
                        <a:rPr lang="en-GB" dirty="0"/>
                        <a:t>Then they run their finger under the word to blend it, read the </a:t>
                      </a:r>
                      <a:r>
                        <a:rPr lang="en-GB"/>
                        <a:t>word e.g. </a:t>
                      </a:r>
                      <a:r>
                        <a:rPr lang="en-GB" u="sng" dirty="0"/>
                        <a:t>cat</a:t>
                      </a:r>
                    </a:p>
                  </a:txBody>
                  <a:tcPr>
                    <a:solidFill>
                      <a:schemeClr val="tx2">
                        <a:lumMod val="20000"/>
                        <a:lumOff val="80000"/>
                      </a:schemeClr>
                    </a:solidFill>
                  </a:tcPr>
                </a:tc>
                <a:extLst>
                  <a:ext uri="{0D108BD9-81ED-4DB2-BD59-A6C34878D82A}">
                    <a16:rowId xmlns:a16="http://schemas.microsoft.com/office/drawing/2014/main" val="3140981001"/>
                  </a:ext>
                </a:extLst>
              </a:tr>
            </a:tbl>
          </a:graphicData>
        </a:graphic>
      </p:graphicFrame>
    </p:spTree>
    <p:extLst>
      <p:ext uri="{BB962C8B-B14F-4D97-AF65-F5344CB8AC3E}">
        <p14:creationId xmlns:p14="http://schemas.microsoft.com/office/powerpoint/2010/main" val="199553999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251</TotalTime>
  <Words>711</Words>
  <Application>Microsoft Office PowerPoint</Application>
  <PresentationFormat>Widescreen</PresentationFormat>
  <Paragraphs>75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Open Sans</vt:lpstr>
      <vt:lpstr>Tw Cen MT</vt:lpstr>
      <vt:lpstr>Droplet</vt:lpstr>
      <vt:lpstr>Phonics at Wildridings  We follow a cumulative, sequenced phonics programme.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Sounds~Write?</dc:title>
  <dc:creator>Kathryn Cole</dc:creator>
  <cp:lastModifiedBy>Kathryn Cole</cp:lastModifiedBy>
  <cp:revision>49</cp:revision>
  <dcterms:created xsi:type="dcterms:W3CDTF">2021-11-17T13:20:08Z</dcterms:created>
  <dcterms:modified xsi:type="dcterms:W3CDTF">2021-11-29T22:20:43Z</dcterms:modified>
</cp:coreProperties>
</file>