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00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0" autoAdjust="0"/>
    <p:restoredTop sz="94627"/>
  </p:normalViewPr>
  <p:slideViewPr>
    <p:cSldViewPr snapToGrid="0" snapToObjects="1">
      <p:cViewPr>
        <p:scale>
          <a:sx n="50" d="100"/>
          <a:sy n="50" d="100"/>
        </p:scale>
        <p:origin x="107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74DA69C8-F84C-2947-85D9-F4E475966EC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3013"/>
            <a:ext cx="48466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90C8F01E-995B-8848-96E4-13733EB6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4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numCol="1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chemeClr val="accent2">
                <a:lumMod val="50000"/>
              </a:schemeClr>
            </a:gs>
            <a:gs pos="51000">
              <a:schemeClr val="accent2">
                <a:lumMod val="60000"/>
                <a:lumOff val="40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089A-8636-F64C-9D23-B4C3EC8D4BA5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6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71AF0A6-DDF1-4497-93E7-7414C995C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524491"/>
              </p:ext>
            </p:extLst>
          </p:nvPr>
        </p:nvGraphicFramePr>
        <p:xfrm>
          <a:off x="66367" y="1970144"/>
          <a:ext cx="5932761" cy="3080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32761">
                  <a:extLst>
                    <a:ext uri="{9D8B030D-6E8A-4147-A177-3AD203B41FA5}">
                      <a16:colId xmlns:a16="http://schemas.microsoft.com/office/drawing/2014/main" val="1819816150"/>
                    </a:ext>
                  </a:extLst>
                </a:gridCol>
              </a:tblGrid>
              <a:tr h="30800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Key Vocabulary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5853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1B21355-C57A-41CE-9696-41478F610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491521"/>
              </p:ext>
            </p:extLst>
          </p:nvPr>
        </p:nvGraphicFramePr>
        <p:xfrm>
          <a:off x="5999128" y="3468268"/>
          <a:ext cx="3785246" cy="18251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85246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9000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Sentence Stems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43511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600" dirty="0"/>
                        <a:t>This is evidence that…..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600" dirty="0"/>
                        <a:t>This source tells us that……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600" dirty="0"/>
                        <a:t>This happened because….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600" dirty="0"/>
                        <a:t>I have noticed that……..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8053EDB-FB85-4D6E-B38B-717C0B857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181984"/>
              </p:ext>
            </p:extLst>
          </p:nvPr>
        </p:nvGraphicFramePr>
        <p:xfrm>
          <a:off x="6069118" y="73587"/>
          <a:ext cx="3785246" cy="3230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92623">
                  <a:extLst>
                    <a:ext uri="{9D8B030D-6E8A-4147-A177-3AD203B41FA5}">
                      <a16:colId xmlns:a16="http://schemas.microsoft.com/office/drawing/2014/main" val="1800091382"/>
                    </a:ext>
                  </a:extLst>
                </a:gridCol>
                <a:gridCol w="1892623">
                  <a:extLst>
                    <a:ext uri="{9D8B030D-6E8A-4147-A177-3AD203B41FA5}">
                      <a16:colId xmlns:a16="http://schemas.microsoft.com/office/drawing/2014/main" val="1336060009"/>
                    </a:ext>
                  </a:extLst>
                </a:gridCol>
              </a:tblGrid>
              <a:tr h="276705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Oracy</a:t>
                      </a:r>
                      <a:r>
                        <a:rPr lang="en-GB" dirty="0"/>
                        <a:t> Skills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502035"/>
                  </a:ext>
                </a:extLst>
              </a:tr>
              <a:tr h="1245174">
                <a:tc>
                  <a:txBody>
                    <a:bodyPr/>
                    <a:lstStyle/>
                    <a:p>
                      <a:r>
                        <a:rPr lang="en-GB" dirty="0"/>
                        <a:t>Social</a:t>
                      </a:r>
                    </a:p>
                    <a:p>
                      <a:r>
                        <a:rPr lang="en-GB" sz="1400" dirty="0"/>
                        <a:t>To have the confidence to have a different opinion to others.</a:t>
                      </a:r>
                    </a:p>
                    <a:p>
                      <a:r>
                        <a:rPr lang="en-GB" sz="1400" dirty="0"/>
                        <a:t>To make sure that everyone in the group makes a contribution.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Cognitive</a:t>
                      </a:r>
                    </a:p>
                    <a:p>
                      <a:r>
                        <a:rPr lang="en-GB" sz="1400" dirty="0"/>
                        <a:t>To offer opinions which aren’t their own.</a:t>
                      </a:r>
                    </a:p>
                    <a:p>
                      <a:r>
                        <a:rPr lang="en-GB" sz="1400" dirty="0"/>
                        <a:t>To be able to reach a shared agreement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950350"/>
                  </a:ext>
                </a:extLst>
              </a:tr>
              <a:tr h="904773">
                <a:tc>
                  <a:txBody>
                    <a:bodyPr/>
                    <a:lstStyle/>
                    <a:p>
                      <a:r>
                        <a:rPr lang="en-GB" dirty="0"/>
                        <a:t>Linguistic</a:t>
                      </a:r>
                    </a:p>
                    <a:p>
                      <a:r>
                        <a:rPr lang="en-GB" sz="1400" dirty="0"/>
                        <a:t>To use specialist vocabulary and make precise vocabulary choices.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Physical</a:t>
                      </a:r>
                    </a:p>
                    <a:p>
                      <a:r>
                        <a:rPr lang="en-GB" sz="1400" dirty="0"/>
                        <a:t>To consider position and posture when addressing an audience.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69523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7C99E05-6401-4939-AC48-DD0582AD1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43022"/>
              </p:ext>
            </p:extLst>
          </p:nvPr>
        </p:nvGraphicFramePr>
        <p:xfrm>
          <a:off x="3605713" y="87279"/>
          <a:ext cx="2408397" cy="17283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08397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1444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Recommended Reads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36258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2A1F32EC-D18D-4D49-9375-58EAFA3DE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3456" y="472742"/>
            <a:ext cx="262492" cy="29041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4AA7765-5FD0-4D87-9165-CFB37B8562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4254" y="478817"/>
            <a:ext cx="218957" cy="30042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22F2287-E38E-4109-96A2-020B0C4F88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3333" y="2154273"/>
            <a:ext cx="332615" cy="34449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78FCF90-0F75-4DFD-AA71-4429E25AF6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3689" y="2110088"/>
            <a:ext cx="320088" cy="38867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D7EB03-1405-4CE8-A421-E1237368F666}"/>
              </a:ext>
            </a:extLst>
          </p:cNvPr>
          <p:cNvSpPr/>
          <p:nvPr/>
        </p:nvSpPr>
        <p:spPr>
          <a:xfrm>
            <a:off x="-101560" y="-21671"/>
            <a:ext cx="3835413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latin typeface="Snap ITC" panose="04040A07060A02020202" pitchFamily="82" charset="0"/>
              </a:rPr>
              <a:t>Stone Age to Iron Age </a:t>
            </a:r>
          </a:p>
          <a:p>
            <a:pPr algn="ctr"/>
            <a:r>
              <a:rPr lang="en-US" sz="28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/>
                <a:latin typeface="Snap ITC" panose="04040A07060A02020202" pitchFamily="82" charset="0"/>
              </a:rPr>
              <a:t>– Year 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CB92793-A85A-4804-AD8A-B96C92BEE73F}"/>
              </a:ext>
            </a:extLst>
          </p:cNvPr>
          <p:cNvSpPr txBox="1"/>
          <p:nvPr/>
        </p:nvSpPr>
        <p:spPr>
          <a:xfrm>
            <a:off x="25781" y="1213468"/>
            <a:ext cx="3519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How did the discovery of Bronze and Iron impact life in Britain?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4454939-63C5-48BC-B008-9F8C25AD60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535" y="2388493"/>
            <a:ext cx="2914000" cy="379640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FD32391-D861-4A44-9BF1-0CB0FBF114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6193" y="2388493"/>
            <a:ext cx="2927266" cy="3796407"/>
          </a:xfrm>
          <a:prstGeom prst="rect">
            <a:avLst/>
          </a:prstGeom>
        </p:spPr>
      </p:pic>
      <p:pic>
        <p:nvPicPr>
          <p:cNvPr id="1028" name="Picture 4" descr="Stone Age children's books: Wild Way Home.png">
            <a:extLst>
              <a:ext uri="{FF2B5EF4-FFF2-40B4-BE49-F238E27FC236}">
                <a16:creationId xmlns:a16="http://schemas.microsoft.com/office/drawing/2014/main" id="{9CBAF5C5-74AA-4EE9-B488-9170174922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93" t="1495" r="15639"/>
          <a:stretch/>
        </p:blipFill>
        <p:spPr bwMode="auto">
          <a:xfrm>
            <a:off x="3625683" y="551890"/>
            <a:ext cx="675169" cy="103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20C529C-0441-4D9D-A2D7-34A8E53DA29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42159" y="526734"/>
            <a:ext cx="963471" cy="103758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53ADCA6-A569-4F99-87F4-8F72D52B51A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79535" y="536603"/>
            <a:ext cx="819593" cy="1068158"/>
          </a:xfrm>
          <a:prstGeom prst="rect">
            <a:avLst/>
          </a:prstGeom>
        </p:spPr>
      </p:pic>
      <p:pic>
        <p:nvPicPr>
          <p:cNvPr id="1030" name="Picture 6" descr="Royalty-free Panic Clipart, Illustrations, Vector Graphics - Stone Age  People Clipart - Free Transparent PNG Clipart Images Download">
            <a:extLst>
              <a:ext uri="{FF2B5EF4-FFF2-40B4-BE49-F238E27FC236}">
                <a16:creationId xmlns:a16="http://schemas.microsoft.com/office/drawing/2014/main" id="{57AFF51F-03E4-4B59-8BBB-C7AD78A83A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18" r="24895"/>
          <a:stretch/>
        </p:blipFill>
        <p:spPr bwMode="auto">
          <a:xfrm>
            <a:off x="8275092" y="5430353"/>
            <a:ext cx="816950" cy="1321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Download Stone Age Clipart Stone Age Prehistory Clip - Stone Age Clipart,  HD Png Download - kindpng">
            <a:extLst>
              <a:ext uri="{FF2B5EF4-FFF2-40B4-BE49-F238E27FC236}">
                <a16:creationId xmlns:a16="http://schemas.microsoft.com/office/drawing/2014/main" id="{7AFB544E-5E1F-48F5-B3A0-CA3EEFA0B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537" y="5457187"/>
            <a:ext cx="1149919" cy="12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55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F20BA3-1588-4593-B762-D5528ADCC1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742721"/>
              </p:ext>
            </p:extLst>
          </p:nvPr>
        </p:nvGraphicFramePr>
        <p:xfrm>
          <a:off x="139671" y="141086"/>
          <a:ext cx="9448829" cy="48144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48829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45581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Core knowledge and skills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3157756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How life changed from the Stone Age to the Iron Age.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What is meant by chronological order.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Key aspects of everyday life in the Stone, Bronze and Iron Ages and how they were similar and different.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How the introduction of Bronze and Iron impacted society and why.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How we use and interpret sources to find out about the past.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How the discoveries of the Amesbury Archer and Cheddar Man inform us about life in the past.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What we can learn from the discovery of </a:t>
                      </a:r>
                      <a:r>
                        <a:rPr lang="en-GB" sz="2000" dirty="0" err="1"/>
                        <a:t>Skara</a:t>
                      </a:r>
                      <a:r>
                        <a:rPr lang="en-GB" sz="2000" dirty="0"/>
                        <a:t> Brae. 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Who the Beaker folk were and what impact they had on life in Britain.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Recognising different light sources and investigating how shadows are formed and changed.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How we can stay safe in the sun.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Reflective materials and how they are used.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0B391A3-3D1E-4DE3-B4F4-123BB6FB64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838860"/>
              </p:ext>
            </p:extLst>
          </p:nvPr>
        </p:nvGraphicFramePr>
        <p:xfrm>
          <a:off x="2403518" y="5033683"/>
          <a:ext cx="5098963" cy="177351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4112">
                  <a:extLst>
                    <a:ext uri="{9D8B030D-6E8A-4147-A177-3AD203B41FA5}">
                      <a16:colId xmlns:a16="http://schemas.microsoft.com/office/drawing/2014/main" val="2316687726"/>
                    </a:ext>
                  </a:extLst>
                </a:gridCol>
                <a:gridCol w="4704851">
                  <a:extLst>
                    <a:ext uri="{9D8B030D-6E8A-4147-A177-3AD203B41FA5}">
                      <a16:colId xmlns:a16="http://schemas.microsoft.com/office/drawing/2014/main" val="2379496559"/>
                    </a:ext>
                  </a:extLst>
                </a:gridCol>
              </a:tblGrid>
              <a:tr h="220411"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en-GB" sz="1200" dirty="0"/>
                        <a:t>Discussion Topics and Enquiry Questions</a:t>
                      </a:r>
                      <a:endParaRPr lang="en-GB" alt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 altLang="en-GB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550516657"/>
                  </a:ext>
                </a:extLst>
              </a:tr>
              <a:tr h="246533">
                <a:tc>
                  <a:txBody>
                    <a:bodyPr/>
                    <a:lstStyle/>
                    <a:p>
                      <a:r>
                        <a:rPr lang="en-GB" altLang="en-GB" sz="1400" dirty="0"/>
                        <a:t>1</a:t>
                      </a:r>
                      <a:endParaRPr lang="en-GB" altLang="en-GB" sz="1400" b="0" dirty="0">
                        <a:latin typeface="+mn-lt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  <a:cs typeface="Arial" panose="020B0604020202020204" pitchFamily="34" charset="0"/>
                        </a:rPr>
                        <a:t>What is chronology?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3941051"/>
                  </a:ext>
                </a:extLst>
              </a:tr>
              <a:tr h="246533">
                <a:tc>
                  <a:txBody>
                    <a:bodyPr/>
                    <a:lstStyle/>
                    <a:p>
                      <a:r>
                        <a:rPr lang="en-GB" altLang="en-GB" sz="1400" dirty="0"/>
                        <a:t>2</a:t>
                      </a:r>
                      <a:endParaRPr lang="en-GB" altLang="en-GB" sz="1400" b="0" dirty="0">
                        <a:latin typeface="+mn-lt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What was everyday life like in the Stone, Bronze and Iron Ages?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9339964"/>
                  </a:ext>
                </a:extLst>
              </a:tr>
              <a:tr h="246533">
                <a:tc>
                  <a:txBody>
                    <a:bodyPr/>
                    <a:lstStyle/>
                    <a:p>
                      <a:r>
                        <a:rPr lang="en-GB" altLang="en-GB" sz="1400" dirty="0"/>
                        <a:t>3</a:t>
                      </a:r>
                      <a:endParaRPr lang="en-GB" altLang="en-GB" sz="1400" b="0" dirty="0">
                        <a:latin typeface="+mn-lt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How did life change with the discovery of new metals?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7594675"/>
                  </a:ext>
                </a:extLst>
              </a:tr>
              <a:tr h="246533">
                <a:tc>
                  <a:txBody>
                    <a:bodyPr/>
                    <a:lstStyle/>
                    <a:p>
                      <a:r>
                        <a:rPr lang="en-GB" altLang="en-GB" sz="1400" dirty="0"/>
                        <a:t>4</a:t>
                      </a:r>
                      <a:endParaRPr lang="en-GB" altLang="en-GB" sz="1400" b="0" dirty="0">
                        <a:latin typeface="+mn-lt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How do prehistoric sources tell us about the past?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0945595"/>
                  </a:ext>
                </a:extLst>
              </a:tr>
              <a:tr h="365717">
                <a:tc>
                  <a:txBody>
                    <a:bodyPr/>
                    <a:lstStyle/>
                    <a:p>
                      <a:r>
                        <a:rPr lang="en-GB" altLang="en-GB" sz="1400" dirty="0"/>
                        <a:t>5</a:t>
                      </a:r>
                      <a:endParaRPr lang="en-GB" altLang="en-GB" sz="1400" b="0" dirty="0">
                        <a:latin typeface="+mn-lt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+mn-lt"/>
                        </a:rPr>
                        <a:t>What objects reflect light and how are shadows formed?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600744"/>
                  </a:ext>
                </a:extLst>
              </a:tr>
            </a:tbl>
          </a:graphicData>
        </a:graphic>
      </p:graphicFrame>
      <p:pic>
        <p:nvPicPr>
          <p:cNvPr id="2050" name="Picture 2" descr="stone age clip art - Clip Art Library">
            <a:extLst>
              <a:ext uri="{FF2B5EF4-FFF2-40B4-BE49-F238E27FC236}">
                <a16:creationId xmlns:a16="http://schemas.microsoft.com/office/drawing/2014/main" id="{EE734713-11DF-4189-B7ED-8FE3AA82C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5248134"/>
            <a:ext cx="1613536" cy="134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stone age clip art - Clip Art Library">
            <a:extLst>
              <a:ext uri="{FF2B5EF4-FFF2-40B4-BE49-F238E27FC236}">
                <a16:creationId xmlns:a16="http://schemas.microsoft.com/office/drawing/2014/main" id="{10134405-3677-4C48-8E67-FFAB14B29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51138" y="5248133"/>
            <a:ext cx="1613536" cy="134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961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4895</TotalTime>
  <Words>315</Words>
  <Application>Microsoft Office PowerPoint</Application>
  <PresentationFormat>A4 Paper (210x297 mm)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Snap ITC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Jill Murphy | Year One | Autumn 2</dc:title>
  <dc:creator>Jon Brunskill</dc:creator>
  <cp:lastModifiedBy>Rebecca Holdaway</cp:lastModifiedBy>
  <cp:revision>111</cp:revision>
  <cp:lastPrinted>2017-10-30T10:21:12Z</cp:lastPrinted>
  <dcterms:created xsi:type="dcterms:W3CDTF">2017-10-15T20:56:30Z</dcterms:created>
  <dcterms:modified xsi:type="dcterms:W3CDTF">2022-09-05T15:31:31Z</dcterms:modified>
</cp:coreProperties>
</file>