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4"/>
  </p:notesMasterIdLst>
  <p:sldIdLst>
    <p:sldId id="257" r:id="rId2"/>
    <p:sldId id="259" r:id="rId3"/>
  </p:sldIdLst>
  <p:sldSz cx="9906000" cy="6858000" type="A4"/>
  <p:notesSz cx="7053263" cy="10180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CC00CC"/>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22" autoAdjust="0"/>
    <p:restoredTop sz="93995" autoAdjust="0"/>
  </p:normalViewPr>
  <p:slideViewPr>
    <p:cSldViewPr snapToGrid="0" snapToObjects="1">
      <p:cViewPr>
        <p:scale>
          <a:sx n="66" d="100"/>
          <a:sy n="66" d="100"/>
        </p:scale>
        <p:origin x="1476" y="1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56414" cy="510800"/>
          </a:xfrm>
          <a:prstGeom prst="rect">
            <a:avLst/>
          </a:prstGeom>
        </p:spPr>
        <p:txBody>
          <a:bodyPr vert="horz" lIns="94081" tIns="47040" rIns="94081" bIns="47040" numCol="1" rtlCol="0"/>
          <a:lstStyle>
            <a:lvl1pPr algn="l">
              <a:defRPr sz="1300"/>
            </a:lvl1pPr>
          </a:lstStyle>
          <a:p>
            <a:endParaRPr lang="en-US"/>
          </a:p>
        </p:txBody>
      </p:sp>
      <p:sp>
        <p:nvSpPr>
          <p:cNvPr id="3" name="Date Placeholder 2"/>
          <p:cNvSpPr>
            <a:spLocks noGrp="1"/>
          </p:cNvSpPr>
          <p:nvPr>
            <p:ph type="dt" idx="1"/>
          </p:nvPr>
        </p:nvSpPr>
        <p:spPr>
          <a:xfrm>
            <a:off x="3995217" y="0"/>
            <a:ext cx="3056414" cy="510800"/>
          </a:xfrm>
          <a:prstGeom prst="rect">
            <a:avLst/>
          </a:prstGeom>
        </p:spPr>
        <p:txBody>
          <a:bodyPr vert="horz" lIns="94081" tIns="47040" rIns="94081" bIns="47040" numCol="1" rtlCol="0"/>
          <a:lstStyle>
            <a:lvl1pPr algn="r">
              <a:defRPr sz="1300"/>
            </a:lvl1pPr>
          </a:lstStyle>
          <a:p>
            <a:fld id="{74DA69C8-F84C-2947-85D9-F4E475966ECC}" type="datetimeFigureOut">
              <a:rPr lang="en-US" smtClean="0"/>
              <a:t>11/1/2022</a:t>
            </a:fld>
            <a:endParaRPr lang="en-US"/>
          </a:p>
        </p:txBody>
      </p:sp>
      <p:sp>
        <p:nvSpPr>
          <p:cNvPr id="4" name="Slide Image Placeholder 3"/>
          <p:cNvSpPr>
            <a:spLocks noGrp="1" noRot="1" noChangeAspect="1"/>
          </p:cNvSpPr>
          <p:nvPr>
            <p:ph type="sldImg" idx="2"/>
          </p:nvPr>
        </p:nvSpPr>
        <p:spPr>
          <a:xfrm>
            <a:off x="1044575" y="1271588"/>
            <a:ext cx="4964113" cy="3436937"/>
          </a:xfrm>
          <a:prstGeom prst="rect">
            <a:avLst/>
          </a:prstGeom>
          <a:noFill/>
          <a:ln w="12700">
            <a:solidFill>
              <a:prstClr val="black"/>
            </a:solidFill>
          </a:ln>
        </p:spPr>
        <p:txBody>
          <a:bodyPr vert="horz" lIns="94081" tIns="47040" rIns="94081" bIns="47040" numCol="1" rtlCol="0" anchor="ctr"/>
          <a:lstStyle/>
          <a:p>
            <a:endParaRPr lang="en-US"/>
          </a:p>
        </p:txBody>
      </p:sp>
      <p:sp>
        <p:nvSpPr>
          <p:cNvPr id="5" name="Notes Placeholder 4"/>
          <p:cNvSpPr>
            <a:spLocks noGrp="1"/>
          </p:cNvSpPr>
          <p:nvPr>
            <p:ph type="body" sz="quarter" idx="3"/>
          </p:nvPr>
        </p:nvSpPr>
        <p:spPr>
          <a:xfrm>
            <a:off x="705327" y="4899432"/>
            <a:ext cx="5642610" cy="4008626"/>
          </a:xfrm>
          <a:prstGeom prst="rect">
            <a:avLst/>
          </a:prstGeom>
        </p:spPr>
        <p:txBody>
          <a:bodyPr vert="horz" lIns="94081" tIns="47040" rIns="94081" bIns="47040" numCol="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669840"/>
            <a:ext cx="3056414" cy="510799"/>
          </a:xfrm>
          <a:prstGeom prst="rect">
            <a:avLst/>
          </a:prstGeom>
        </p:spPr>
        <p:txBody>
          <a:bodyPr vert="horz" lIns="94081" tIns="47040" rIns="94081" bIns="47040" numCol="1" rtlCol="0" anchor="b"/>
          <a:lstStyle>
            <a:lvl1pPr algn="l">
              <a:defRPr sz="1300"/>
            </a:lvl1pPr>
          </a:lstStyle>
          <a:p>
            <a:endParaRPr lang="en-US"/>
          </a:p>
        </p:txBody>
      </p:sp>
      <p:sp>
        <p:nvSpPr>
          <p:cNvPr id="7" name="Slide Number Placeholder 6"/>
          <p:cNvSpPr>
            <a:spLocks noGrp="1"/>
          </p:cNvSpPr>
          <p:nvPr>
            <p:ph type="sldNum" sz="quarter" idx="5"/>
          </p:nvPr>
        </p:nvSpPr>
        <p:spPr>
          <a:xfrm>
            <a:off x="3995217" y="9669840"/>
            <a:ext cx="3056414" cy="510799"/>
          </a:xfrm>
          <a:prstGeom prst="rect">
            <a:avLst/>
          </a:prstGeom>
        </p:spPr>
        <p:txBody>
          <a:bodyPr vert="horz" lIns="94081" tIns="47040" rIns="94081" bIns="47040" numCol="1" rtlCol="0" anchor="b"/>
          <a:lstStyle>
            <a:lvl1pPr algn="r">
              <a:defRPr sz="1300"/>
            </a:lvl1pPr>
          </a:lstStyle>
          <a:p>
            <a:fld id="{90C8F01E-995B-8848-96E4-13733EB6AADD}" type="slidenum">
              <a:rPr lang="en-US" smtClean="0"/>
              <a:t>‹#›</a:t>
            </a:fld>
            <a:endParaRPr lang="en-US"/>
          </a:p>
        </p:txBody>
      </p:sp>
    </p:spTree>
    <p:extLst>
      <p:ext uri="{BB962C8B-B14F-4D97-AF65-F5344CB8AC3E}">
        <p14:creationId xmlns:p14="http://schemas.microsoft.com/office/powerpoint/2010/main" val="1426843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5"/>
          </p:nvPr>
        </p:nvSpPr>
        <p:spPr/>
        <p:txBody>
          <a:bodyPr/>
          <a:lstStyle/>
          <a:p>
            <a:fld id="{90C8F01E-995B-8848-96E4-13733EB6AADD}" type="slidenum">
              <a:rPr lang="en-US" smtClean="0"/>
              <a:t>1</a:t>
            </a:fld>
            <a:endParaRPr lang="en-US"/>
          </a:p>
        </p:txBody>
      </p:sp>
    </p:spTree>
    <p:extLst>
      <p:ext uri="{BB962C8B-B14F-4D97-AF65-F5344CB8AC3E}">
        <p14:creationId xmlns:p14="http://schemas.microsoft.com/office/powerpoint/2010/main" val="1430692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5"/>
          </p:nvPr>
        </p:nvSpPr>
        <p:spPr/>
        <p:txBody>
          <a:bodyPr/>
          <a:lstStyle/>
          <a:p>
            <a:fld id="{90C8F01E-995B-8848-96E4-13733EB6AADD}" type="slidenum">
              <a:rPr lang="en-US" smtClean="0"/>
              <a:t>2</a:t>
            </a:fld>
            <a:endParaRPr lang="en-US"/>
          </a:p>
        </p:txBody>
      </p:sp>
    </p:spTree>
    <p:extLst>
      <p:ext uri="{BB962C8B-B14F-4D97-AF65-F5344CB8AC3E}">
        <p14:creationId xmlns:p14="http://schemas.microsoft.com/office/powerpoint/2010/main" val="2974690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numCol="1"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numCol="1"/>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numCol="1"/>
          <a:lstStyle/>
          <a:p>
            <a:fld id="{4027089A-8636-F64C-9D23-B4C3EC8D4BA5}" type="datetimeFigureOut">
              <a:rPr lang="en-US" smtClean="0"/>
              <a:t>11/1/2022</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numCol="1"/>
          <a:lstStyle/>
          <a:p>
            <a:fld id="{4027089A-8636-F64C-9D23-B4C3EC8D4BA5}" type="datetimeFigureOut">
              <a:rPr lang="en-US" smtClean="0"/>
              <a:t>11/1/2022</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numCol="1"/>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numCol="1"/>
          <a:lstStyle/>
          <a:p>
            <a:fld id="{4027089A-8636-F64C-9D23-B4C3EC8D4BA5}" type="datetimeFigureOut">
              <a:rPr lang="en-US" smtClean="0"/>
              <a:t>11/1/2022</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lang="en-US" dirty="0"/>
          </a:p>
        </p:txBody>
      </p:sp>
      <p:sp>
        <p:nvSpPr>
          <p:cNvPr id="3" name="Content Placeholder 2"/>
          <p:cNvSpPr>
            <a:spLocks noGrp="1"/>
          </p:cNvSpPr>
          <p:nvPr>
            <p:ph idx="1"/>
          </p:nvPr>
        </p:nvSpPr>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numCol="1"/>
          <a:lstStyle/>
          <a:p>
            <a:fld id="{4027089A-8636-F64C-9D23-B4C3EC8D4BA5}" type="datetimeFigureOut">
              <a:rPr lang="en-US" smtClean="0"/>
              <a:t>11/1/2022</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numCol="1"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numCol="1"/>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numCol="1"/>
          <a:lstStyle/>
          <a:p>
            <a:fld id="{4027089A-8636-F64C-9D23-B4C3EC8D4BA5}" type="datetimeFigureOut">
              <a:rPr lang="en-US" smtClean="0"/>
              <a:t>11/1/2022</a:t>
            </a:fld>
            <a:endParaRPr lang="en-US"/>
          </a:p>
        </p:txBody>
      </p:sp>
      <p:sp>
        <p:nvSpPr>
          <p:cNvPr id="5" name="Footer Placeholder 4"/>
          <p:cNvSpPr>
            <a:spLocks noGrp="1"/>
          </p:cNvSpPr>
          <p:nvPr>
            <p:ph type="ftr" sz="quarter" idx="11"/>
          </p:nvPr>
        </p:nvSpPr>
        <p:spPr/>
        <p:txBody>
          <a:bodyPr numCol="1"/>
          <a:lstStyle/>
          <a:p>
            <a:endParaRPr lang="en-US"/>
          </a:p>
        </p:txBody>
      </p:sp>
      <p:sp>
        <p:nvSpPr>
          <p:cNvPr id="6" name="Slide Number Placeholder 5"/>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numCol="1"/>
          <a:lstStyle/>
          <a:p>
            <a:fld id="{4027089A-8636-F64C-9D23-B4C3EC8D4BA5}" type="datetimeFigureOut">
              <a:rPr lang="en-US" smtClean="0"/>
              <a:t>11/1/2022</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numCol="1"/>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numCol="1"/>
          <a:lstStyle/>
          <a:p>
            <a:fld id="{4027089A-8636-F64C-9D23-B4C3EC8D4BA5}" type="datetimeFigureOut">
              <a:rPr lang="en-US" smtClean="0"/>
              <a:t>11/1/2022</a:t>
            </a:fld>
            <a:endParaRPr lang="en-US"/>
          </a:p>
        </p:txBody>
      </p:sp>
      <p:sp>
        <p:nvSpPr>
          <p:cNvPr id="8" name="Footer Placeholder 7"/>
          <p:cNvSpPr>
            <a:spLocks noGrp="1"/>
          </p:cNvSpPr>
          <p:nvPr>
            <p:ph type="ftr" sz="quarter" idx="11"/>
          </p:nvPr>
        </p:nvSpPr>
        <p:spPr/>
        <p:txBody>
          <a:bodyPr numCol="1"/>
          <a:lstStyle/>
          <a:p>
            <a:endParaRPr lang="en-US"/>
          </a:p>
        </p:txBody>
      </p:sp>
      <p:sp>
        <p:nvSpPr>
          <p:cNvPr id="9" name="Slide Number Placeholder 8"/>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lang="en-US" dirty="0"/>
          </a:p>
        </p:txBody>
      </p:sp>
      <p:sp>
        <p:nvSpPr>
          <p:cNvPr id="3" name="Date Placeholder 2"/>
          <p:cNvSpPr>
            <a:spLocks noGrp="1"/>
          </p:cNvSpPr>
          <p:nvPr>
            <p:ph type="dt" sz="half" idx="10"/>
          </p:nvPr>
        </p:nvSpPr>
        <p:spPr/>
        <p:txBody>
          <a:bodyPr numCol="1"/>
          <a:lstStyle/>
          <a:p>
            <a:fld id="{4027089A-8636-F64C-9D23-B4C3EC8D4BA5}" type="datetimeFigureOut">
              <a:rPr lang="en-US" smtClean="0"/>
              <a:t>11/1/2022</a:t>
            </a:fld>
            <a:endParaRPr lang="en-US"/>
          </a:p>
        </p:txBody>
      </p:sp>
      <p:sp>
        <p:nvSpPr>
          <p:cNvPr id="4" name="Footer Placeholder 3"/>
          <p:cNvSpPr>
            <a:spLocks noGrp="1"/>
          </p:cNvSpPr>
          <p:nvPr>
            <p:ph type="ftr" sz="quarter" idx="11"/>
          </p:nvPr>
        </p:nvSpPr>
        <p:spPr/>
        <p:txBody>
          <a:bodyPr numCol="1"/>
          <a:lstStyle/>
          <a:p>
            <a:endParaRPr lang="en-US"/>
          </a:p>
        </p:txBody>
      </p:sp>
      <p:sp>
        <p:nvSpPr>
          <p:cNvPr id="5" name="Slide Number Placeholder 4"/>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numCol="1"/>
          <a:lstStyle/>
          <a:p>
            <a:fld id="{4027089A-8636-F64C-9D23-B4C3EC8D4BA5}" type="datetimeFigureOut">
              <a:rPr lang="en-US" smtClean="0"/>
              <a:t>11/1/2022</a:t>
            </a:fld>
            <a:endParaRPr lang="en-US"/>
          </a:p>
        </p:txBody>
      </p:sp>
      <p:sp>
        <p:nvSpPr>
          <p:cNvPr id="3" name="Footer Placeholder 2"/>
          <p:cNvSpPr>
            <a:spLocks noGrp="1"/>
          </p:cNvSpPr>
          <p:nvPr>
            <p:ph type="ftr" sz="quarter" idx="11"/>
          </p:nvPr>
        </p:nvSpPr>
        <p:spPr/>
        <p:txBody>
          <a:bodyPr numCol="1"/>
          <a:lstStyle/>
          <a:p>
            <a:endParaRPr lang="en-US"/>
          </a:p>
        </p:txBody>
      </p:sp>
      <p:sp>
        <p:nvSpPr>
          <p:cNvPr id="4" name="Slide Number Placeholder 3"/>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numCol="1"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numCol="1"/>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numCol="1"/>
          <a:lstStyle/>
          <a:p>
            <a:fld id="{4027089A-8636-F64C-9D23-B4C3EC8D4BA5}" type="datetimeFigureOut">
              <a:rPr lang="en-US" smtClean="0"/>
              <a:t>11/1/2022</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numCol="1"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numCol="1"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82328" y="2057400"/>
            <a:ext cx="3194943" cy="3811588"/>
          </a:xfrm>
        </p:spPr>
        <p:txBody>
          <a:bodyPr numCol="1"/>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numCol="1"/>
          <a:lstStyle/>
          <a:p>
            <a:fld id="{4027089A-8636-F64C-9D23-B4C3EC8D4BA5}" type="datetimeFigureOut">
              <a:rPr lang="en-US" smtClean="0"/>
              <a:t>11/1/2022</a:t>
            </a:fld>
            <a:endParaRPr lang="en-US"/>
          </a:p>
        </p:txBody>
      </p:sp>
      <p:sp>
        <p:nvSpPr>
          <p:cNvPr id="6" name="Footer Placeholder 5"/>
          <p:cNvSpPr>
            <a:spLocks noGrp="1"/>
          </p:cNvSpPr>
          <p:nvPr>
            <p:ph type="ftr" sz="quarter" idx="11"/>
          </p:nvPr>
        </p:nvSpPr>
        <p:spPr/>
        <p:txBody>
          <a:bodyPr numCol="1"/>
          <a:lstStyle/>
          <a:p>
            <a:endParaRPr lang="en-US"/>
          </a:p>
        </p:txBody>
      </p:sp>
      <p:sp>
        <p:nvSpPr>
          <p:cNvPr id="7" name="Slide Number Placeholder 6"/>
          <p:cNvSpPr>
            <a:spLocks noGrp="1"/>
          </p:cNvSpPr>
          <p:nvPr>
            <p:ph type="sldNum" sz="quarter" idx="12"/>
          </p:nvPr>
        </p:nvSpPr>
        <p:spPr/>
        <p:txBody>
          <a:bodyPr numCol="1"/>
          <a:lstStyle/>
          <a:p>
            <a:fld id="{3953B47E-519D-9549-9FB6-B83933F17F0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numCol="1"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numCol="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numCol="1" rtlCol="0" anchor="ctr"/>
          <a:lstStyle>
            <a:lvl1pPr algn="l">
              <a:defRPr sz="1200">
                <a:solidFill>
                  <a:schemeClr val="tx1">
                    <a:tint val="75000"/>
                  </a:schemeClr>
                </a:solidFill>
              </a:defRPr>
            </a:lvl1pPr>
          </a:lstStyle>
          <a:p>
            <a:fld id="{4027089A-8636-F64C-9D23-B4C3EC8D4BA5}" type="datetimeFigureOut">
              <a:rPr lang="en-US" smtClean="0"/>
              <a:t>11/1/2022</a:t>
            </a:fld>
            <a:endParaRPr 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numCol="1"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numCol="1" rtlCol="0" anchor="ctr"/>
          <a:lstStyle>
            <a:lvl1pPr algn="r">
              <a:defRPr sz="1200">
                <a:solidFill>
                  <a:schemeClr val="tx1">
                    <a:tint val="75000"/>
                  </a:schemeClr>
                </a:solidFill>
              </a:defRPr>
            </a:lvl1pPr>
          </a:lstStyle>
          <a:p>
            <a:fld id="{3953B47E-519D-9549-9FB6-B83933F17F08}" type="slidenum">
              <a:rPr lang="en-US" smtClean="0"/>
              <a:t>‹#›</a:t>
            </a:fld>
            <a:endParaRPr lang="en-US"/>
          </a:p>
        </p:txBody>
      </p:sp>
    </p:spTree>
    <p:extLst>
      <p:ext uri="{BB962C8B-B14F-4D97-AF65-F5344CB8AC3E}">
        <p14:creationId xmlns:p14="http://schemas.microsoft.com/office/powerpoint/2010/main" val="762762940"/>
      </p:ext>
    </p:extLst>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A0BCD6B-BA93-46F9-A5F6-58811D494BF1}"/>
              </a:ext>
            </a:extLst>
          </p:cNvPr>
          <p:cNvSpPr txBox="1"/>
          <p:nvPr/>
        </p:nvSpPr>
        <p:spPr>
          <a:xfrm>
            <a:off x="83890" y="109057"/>
            <a:ext cx="9722840" cy="369332"/>
          </a:xfrm>
          <a:prstGeom prst="rect">
            <a:avLst/>
          </a:prstGeom>
          <a:solidFill>
            <a:schemeClr val="bg1">
              <a:lumMod val="85000"/>
            </a:schemeClr>
          </a:solidFill>
          <a:ln w="19050">
            <a:solidFill>
              <a:schemeClr val="tx1"/>
            </a:solidFill>
          </a:ln>
        </p:spPr>
        <p:txBody>
          <a:bodyPr wrap="square" rtlCol="0">
            <a:spAutoFit/>
          </a:bodyPr>
          <a:lstStyle/>
          <a:p>
            <a:pPr algn="ctr"/>
            <a:r>
              <a:rPr lang="en-GB" dirty="0">
                <a:latin typeface="Arial" panose="020B0604020202020204" pitchFamily="34" charset="0"/>
                <a:cs typeface="Arial" panose="020B0604020202020204" pitchFamily="34" charset="0"/>
              </a:rPr>
              <a:t>Victorians and the Industrial Revolution - Year 6 </a:t>
            </a:r>
            <a:endParaRPr lang="en-GB" i="1" dirty="0">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F48F1B75-C2BC-47F9-9206-A152570118C9}"/>
              </a:ext>
            </a:extLst>
          </p:cNvPr>
          <p:cNvGraphicFramePr>
            <a:graphicFrameLocks noGrp="1"/>
          </p:cNvGraphicFramePr>
          <p:nvPr>
            <p:extLst>
              <p:ext uri="{D42A27DB-BD31-4B8C-83A1-F6EECF244321}">
                <p14:modId xmlns:p14="http://schemas.microsoft.com/office/powerpoint/2010/main" val="454512436"/>
              </p:ext>
            </p:extLst>
          </p:nvPr>
        </p:nvGraphicFramePr>
        <p:xfrm>
          <a:off x="83891" y="553049"/>
          <a:ext cx="4478278" cy="2007296"/>
        </p:xfrm>
        <a:graphic>
          <a:graphicData uri="http://schemas.openxmlformats.org/drawingml/2006/table">
            <a:tbl>
              <a:tblPr firstRow="1" bandRow="1">
                <a:tableStyleId>{F5AB1C69-6EDB-4FF4-983F-18BD219EF322}</a:tableStyleId>
              </a:tblPr>
              <a:tblGrid>
                <a:gridCol w="196078">
                  <a:extLst>
                    <a:ext uri="{9D8B030D-6E8A-4147-A177-3AD203B41FA5}">
                      <a16:colId xmlns:a16="http://schemas.microsoft.com/office/drawing/2014/main" val="2316687726"/>
                    </a:ext>
                  </a:extLst>
                </a:gridCol>
                <a:gridCol w="4282200">
                  <a:extLst>
                    <a:ext uri="{9D8B030D-6E8A-4147-A177-3AD203B41FA5}">
                      <a16:colId xmlns:a16="http://schemas.microsoft.com/office/drawing/2014/main" val="2379496559"/>
                    </a:ext>
                  </a:extLst>
                </a:gridCol>
              </a:tblGrid>
              <a:tr h="369610">
                <a:tc gridSpan="2">
                  <a:txBody>
                    <a:bodyPr/>
                    <a:lstStyle/>
                    <a:p>
                      <a:pPr algn="ctr"/>
                      <a:r>
                        <a:rPr lang="en-GB" altLang="en-GB" sz="1600" dirty="0"/>
                        <a:t>Discussion Topics and Enquiry Questions</a:t>
                      </a:r>
                      <a:endParaRPr lang="en-GB" altLang="en-GB" sz="1600" dirty="0">
                        <a:latin typeface="Arial" panose="020B0604020202020204" pitchFamily="34" charset="0"/>
                        <a:cs typeface="Arial" panose="020B0604020202020204" pitchFamily="34" charset="0"/>
                      </a:endParaRPr>
                    </a:p>
                  </a:txBody>
                  <a:tcPr marL="74295" marR="74295" marT="37148" marB="37148"/>
                </a:tc>
                <a:tc hMerge="1">
                  <a:txBody>
                    <a:bodyPr/>
                    <a:lstStyle/>
                    <a:p>
                      <a:endParaRPr lang="en-GB" altLang="en-GB" dirty="0"/>
                    </a:p>
                  </a:txBody>
                  <a:tcPr marL="74295" marR="74295" marT="37148" marB="37148"/>
                </a:tc>
                <a:extLst>
                  <a:ext uri="{0D108BD9-81ED-4DB2-BD59-A6C34878D82A}">
                    <a16:rowId xmlns:a16="http://schemas.microsoft.com/office/drawing/2014/main" val="1550516657"/>
                  </a:ext>
                </a:extLst>
              </a:tr>
              <a:tr h="281081">
                <a:tc>
                  <a:txBody>
                    <a:bodyPr/>
                    <a:lstStyle/>
                    <a:p>
                      <a:r>
                        <a:rPr lang="en-GB" altLang="en-GB" sz="1100" dirty="0"/>
                        <a:t>1</a:t>
                      </a:r>
                      <a:endParaRPr lang="en-GB" altLang="en-GB" sz="1100" b="0" dirty="0"/>
                    </a:p>
                  </a:txBody>
                  <a:tcPr marL="74295" marR="74295" marT="37148" marB="37148" anchor="ctr"/>
                </a:tc>
                <a:tc>
                  <a:txBody>
                    <a:bodyPr/>
                    <a:lstStyle/>
                    <a:p>
                      <a:pPr algn="l"/>
                      <a:r>
                        <a:rPr lang="en-GB" sz="1200" dirty="0"/>
                        <a:t>What did the Victorians do for us?</a:t>
                      </a:r>
                      <a:endParaRPr lang="en-GB" sz="1200" dirty="0">
                        <a:latin typeface="+mj-lt"/>
                        <a:cs typeface="Arial" panose="020B0604020202020204" pitchFamily="34" charset="0"/>
                      </a:endParaRPr>
                    </a:p>
                  </a:txBody>
                  <a:tcPr marL="68580" marR="68580" marT="0" marB="0" anchor="ctr"/>
                </a:tc>
                <a:extLst>
                  <a:ext uri="{0D108BD9-81ED-4DB2-BD59-A6C34878D82A}">
                    <a16:rowId xmlns:a16="http://schemas.microsoft.com/office/drawing/2014/main" val="2963941051"/>
                  </a:ext>
                </a:extLst>
              </a:tr>
              <a:tr h="281081">
                <a:tc>
                  <a:txBody>
                    <a:bodyPr/>
                    <a:lstStyle/>
                    <a:p>
                      <a:r>
                        <a:rPr lang="en-GB" altLang="en-GB" sz="1100" dirty="0"/>
                        <a:t>2</a:t>
                      </a:r>
                      <a:endParaRPr lang="en-GB" altLang="en-GB" sz="1100" b="0" dirty="0"/>
                    </a:p>
                  </a:txBody>
                  <a:tcPr marL="74295" marR="74295" marT="37148" marB="37148" anchor="ctr"/>
                </a:tc>
                <a:tc>
                  <a:txBody>
                    <a:bodyPr/>
                    <a:lstStyle/>
                    <a:p>
                      <a:pPr algn="l"/>
                      <a:r>
                        <a:rPr lang="en-GB" sz="1200" dirty="0"/>
                        <a:t>What was life like for poor children in Victorian England?</a:t>
                      </a:r>
                      <a:endParaRPr lang="en-GB" sz="1200" dirty="0">
                        <a:latin typeface="+mj-lt"/>
                      </a:endParaRPr>
                    </a:p>
                  </a:txBody>
                  <a:tcPr marL="68580" marR="68580" marT="0" marB="0" anchor="ctr"/>
                </a:tc>
                <a:extLst>
                  <a:ext uri="{0D108BD9-81ED-4DB2-BD59-A6C34878D82A}">
                    <a16:rowId xmlns:a16="http://schemas.microsoft.com/office/drawing/2014/main" val="2929339964"/>
                  </a:ext>
                </a:extLst>
              </a:tr>
              <a:tr h="323143">
                <a:tc>
                  <a:txBody>
                    <a:bodyPr/>
                    <a:lstStyle/>
                    <a:p>
                      <a:r>
                        <a:rPr lang="en-GB" altLang="en-GB" sz="1100" dirty="0"/>
                        <a:t>3</a:t>
                      </a:r>
                      <a:endParaRPr lang="en-GB" altLang="en-GB" sz="1100" b="0" dirty="0"/>
                    </a:p>
                  </a:txBody>
                  <a:tcPr marL="74295" marR="74295" marT="37148" marB="37148" anchor="ctr"/>
                </a:tc>
                <a:tc>
                  <a:txBody>
                    <a:bodyPr/>
                    <a:lstStyle/>
                    <a:p>
                      <a:pPr algn="l"/>
                      <a:r>
                        <a:rPr lang="en-GB" sz="1200" dirty="0"/>
                        <a:t>How did life differ for the rich and a poor of Victorian England?</a:t>
                      </a:r>
                      <a:endParaRPr lang="en-GB" sz="1200" dirty="0">
                        <a:latin typeface="+mj-lt"/>
                      </a:endParaRPr>
                    </a:p>
                  </a:txBody>
                  <a:tcPr marL="68580" marR="68580" marT="0" marB="0" anchor="ctr"/>
                </a:tc>
                <a:extLst>
                  <a:ext uri="{0D108BD9-81ED-4DB2-BD59-A6C34878D82A}">
                    <a16:rowId xmlns:a16="http://schemas.microsoft.com/office/drawing/2014/main" val="2127594675"/>
                  </a:ext>
                </a:extLst>
              </a:tr>
              <a:tr h="283784">
                <a:tc>
                  <a:txBody>
                    <a:bodyPr/>
                    <a:lstStyle/>
                    <a:p>
                      <a:r>
                        <a:rPr lang="en-GB" altLang="en-GB" sz="1100" dirty="0"/>
                        <a:t>4</a:t>
                      </a:r>
                      <a:endParaRPr lang="en-GB" altLang="en-GB" sz="1100" b="0" dirty="0"/>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What was ‘The Great Exhibition’ and why was it such a significant event? </a:t>
                      </a:r>
                    </a:p>
                  </a:txBody>
                  <a:tcPr marL="68580" marR="68580" marT="0" marB="0" anchor="ctr"/>
                </a:tc>
                <a:extLst>
                  <a:ext uri="{0D108BD9-81ED-4DB2-BD59-A6C34878D82A}">
                    <a16:rowId xmlns:a16="http://schemas.microsoft.com/office/drawing/2014/main" val="630945595"/>
                  </a:ext>
                </a:extLst>
              </a:tr>
              <a:tr h="386621">
                <a:tc>
                  <a:txBody>
                    <a:bodyPr/>
                    <a:lstStyle/>
                    <a:p>
                      <a:r>
                        <a:rPr lang="en-GB" altLang="en-GB" sz="1100" dirty="0"/>
                        <a:t>5</a:t>
                      </a:r>
                      <a:endParaRPr lang="en-GB" altLang="en-GB" sz="1100" b="0" dirty="0"/>
                    </a:p>
                  </a:txBody>
                  <a:tcPr marL="74295" marR="74295" marT="37148" marB="37148" anchor="ctr"/>
                </a:tc>
                <a:tc>
                  <a:txBody>
                    <a:bodyPr/>
                    <a:lstStyle/>
                    <a:p>
                      <a:pPr algn="l"/>
                      <a:r>
                        <a:rPr lang="en-GB" sz="1200" dirty="0"/>
                        <a:t>How can I create an electrical circuit to solve a problem?</a:t>
                      </a:r>
                      <a:endParaRPr lang="en-GB" sz="1200" dirty="0">
                        <a:latin typeface="+mj-lt"/>
                      </a:endParaRPr>
                    </a:p>
                  </a:txBody>
                  <a:tcPr marL="68580" marR="68580" marT="0" marB="0" anchor="ctr"/>
                </a:tc>
                <a:extLst>
                  <a:ext uri="{0D108BD9-81ED-4DB2-BD59-A6C34878D82A}">
                    <a16:rowId xmlns:a16="http://schemas.microsoft.com/office/drawing/2014/main" val="245600744"/>
                  </a:ext>
                </a:extLst>
              </a:tr>
            </a:tbl>
          </a:graphicData>
        </a:graphic>
      </p:graphicFrame>
      <p:graphicFrame>
        <p:nvGraphicFramePr>
          <p:cNvPr id="7" name="Table 6">
            <a:extLst>
              <a:ext uri="{FF2B5EF4-FFF2-40B4-BE49-F238E27FC236}">
                <a16:creationId xmlns:a16="http://schemas.microsoft.com/office/drawing/2014/main" id="{971AF0A6-DDF1-4497-93E7-7414C995CE15}"/>
              </a:ext>
            </a:extLst>
          </p:cNvPr>
          <p:cNvGraphicFramePr>
            <a:graphicFrameLocks noGrp="1"/>
          </p:cNvGraphicFramePr>
          <p:nvPr>
            <p:extLst>
              <p:ext uri="{D42A27DB-BD31-4B8C-83A1-F6EECF244321}">
                <p14:modId xmlns:p14="http://schemas.microsoft.com/office/powerpoint/2010/main" val="2478800595"/>
              </p:ext>
            </p:extLst>
          </p:nvPr>
        </p:nvGraphicFramePr>
        <p:xfrm>
          <a:off x="83890" y="2774033"/>
          <a:ext cx="3253670" cy="3715339"/>
        </p:xfrm>
        <a:graphic>
          <a:graphicData uri="http://schemas.openxmlformats.org/drawingml/2006/table">
            <a:tbl>
              <a:tblPr firstRow="1" bandRow="1">
                <a:tableStyleId>{F5AB1C69-6EDB-4FF4-983F-18BD219EF322}</a:tableStyleId>
              </a:tblPr>
              <a:tblGrid>
                <a:gridCol w="1774213">
                  <a:extLst>
                    <a:ext uri="{9D8B030D-6E8A-4147-A177-3AD203B41FA5}">
                      <a16:colId xmlns:a16="http://schemas.microsoft.com/office/drawing/2014/main" val="1819816150"/>
                    </a:ext>
                  </a:extLst>
                </a:gridCol>
                <a:gridCol w="1479457">
                  <a:extLst>
                    <a:ext uri="{9D8B030D-6E8A-4147-A177-3AD203B41FA5}">
                      <a16:colId xmlns:a16="http://schemas.microsoft.com/office/drawing/2014/main" val="2595832683"/>
                    </a:ext>
                  </a:extLst>
                </a:gridCol>
              </a:tblGrid>
              <a:tr h="344125">
                <a:tc gridSpan="2">
                  <a:txBody>
                    <a:bodyPr/>
                    <a:lstStyle/>
                    <a:p>
                      <a:pPr algn="ctr"/>
                      <a:r>
                        <a:rPr lang="en-GB" sz="1600" dirty="0"/>
                        <a:t>Key Vocabulary</a:t>
                      </a:r>
                      <a:endParaRPr lang="en-GB" sz="1600" dirty="0">
                        <a:latin typeface="Arial" panose="020B0604020202020204" pitchFamily="34" charset="0"/>
                        <a:cs typeface="Arial" panose="020B0604020202020204" pitchFamily="34" charset="0"/>
                      </a:endParaRPr>
                    </a:p>
                  </a:txBody>
                  <a:tcPr/>
                </a:tc>
                <a:tc hMerge="1">
                  <a:txBody>
                    <a:bodyPr/>
                    <a:lstStyle/>
                    <a:p>
                      <a:endParaRPr lang="en-GB" dirty="0"/>
                    </a:p>
                  </a:txBody>
                  <a:tcPr/>
                </a:tc>
                <a:extLst>
                  <a:ext uri="{0D108BD9-81ED-4DB2-BD59-A6C34878D82A}">
                    <a16:rowId xmlns:a16="http://schemas.microsoft.com/office/drawing/2014/main" val="268058538"/>
                  </a:ext>
                </a:extLst>
              </a:tr>
              <a:tr h="374375">
                <a:tc>
                  <a:txBody>
                    <a:bodyPr/>
                    <a:lstStyle/>
                    <a:p>
                      <a:r>
                        <a:rPr lang="en-GB" sz="1200" dirty="0"/>
                        <a:t>Industrial revolution</a:t>
                      </a:r>
                    </a:p>
                  </a:txBody>
                  <a:tcPr/>
                </a:tc>
                <a:tc>
                  <a:txBody>
                    <a:bodyPr/>
                    <a:lstStyle/>
                    <a:p>
                      <a:r>
                        <a:rPr lang="en-GB" sz="1200" dirty="0"/>
                        <a:t>Workhouse</a:t>
                      </a:r>
                    </a:p>
                  </a:txBody>
                  <a:tcPr/>
                </a:tc>
                <a:extLst>
                  <a:ext uri="{0D108BD9-81ED-4DB2-BD59-A6C34878D82A}">
                    <a16:rowId xmlns:a16="http://schemas.microsoft.com/office/drawing/2014/main" val="2777767074"/>
                  </a:ext>
                </a:extLst>
              </a:tr>
              <a:tr h="336884">
                <a:tc>
                  <a:txBody>
                    <a:bodyPr/>
                    <a:lstStyle/>
                    <a:p>
                      <a:r>
                        <a:rPr lang="en-GB" sz="1200" dirty="0"/>
                        <a:t>Monarchy</a:t>
                      </a:r>
                    </a:p>
                  </a:txBody>
                  <a:tcPr/>
                </a:tc>
                <a:tc>
                  <a:txBody>
                    <a:bodyPr/>
                    <a:lstStyle/>
                    <a:p>
                      <a:r>
                        <a:rPr lang="en-GB" sz="1200" dirty="0"/>
                        <a:t>Descendant </a:t>
                      </a:r>
                    </a:p>
                  </a:txBody>
                  <a:tcPr/>
                </a:tc>
                <a:extLst>
                  <a:ext uri="{0D108BD9-81ED-4DB2-BD59-A6C34878D82A}">
                    <a16:rowId xmlns:a16="http://schemas.microsoft.com/office/drawing/2014/main" val="3949600"/>
                  </a:ext>
                </a:extLst>
              </a:tr>
              <a:tr h="385011">
                <a:tc>
                  <a:txBody>
                    <a:bodyPr/>
                    <a:lstStyle/>
                    <a:p>
                      <a:r>
                        <a:rPr lang="en-GB" sz="1200" dirty="0"/>
                        <a:t>Economic</a:t>
                      </a:r>
                    </a:p>
                  </a:txBody>
                  <a:tcPr/>
                </a:tc>
                <a:tc>
                  <a:txBody>
                    <a:bodyPr/>
                    <a:lstStyle/>
                    <a:p>
                      <a:r>
                        <a:rPr lang="en-GB" sz="1200" dirty="0"/>
                        <a:t>Poverty</a:t>
                      </a:r>
                    </a:p>
                    <a:p>
                      <a:r>
                        <a:rPr lang="en-GB" sz="1200" dirty="0"/>
                        <a:t>(Impoverished)</a:t>
                      </a:r>
                    </a:p>
                  </a:txBody>
                  <a:tcPr/>
                </a:tc>
                <a:extLst>
                  <a:ext uri="{0D108BD9-81ED-4DB2-BD59-A6C34878D82A}">
                    <a16:rowId xmlns:a16="http://schemas.microsoft.com/office/drawing/2014/main" val="2653625765"/>
                  </a:ext>
                </a:extLst>
              </a:tr>
              <a:tr h="389823">
                <a:tc>
                  <a:txBody>
                    <a:bodyPr/>
                    <a:lstStyle/>
                    <a:p>
                      <a:r>
                        <a:rPr lang="en-GB" sz="1200" dirty="0"/>
                        <a:t>Prime minister</a:t>
                      </a:r>
                    </a:p>
                  </a:txBody>
                  <a:tcPr/>
                </a:tc>
                <a:tc>
                  <a:txBody>
                    <a:bodyPr/>
                    <a:lstStyle/>
                    <a:p>
                      <a:r>
                        <a:rPr lang="en-GB" sz="1200" dirty="0"/>
                        <a:t>Punishment</a:t>
                      </a:r>
                    </a:p>
                  </a:txBody>
                  <a:tcPr/>
                </a:tc>
                <a:extLst>
                  <a:ext uri="{0D108BD9-81ED-4DB2-BD59-A6C34878D82A}">
                    <a16:rowId xmlns:a16="http://schemas.microsoft.com/office/drawing/2014/main" val="254018134"/>
                  </a:ext>
                </a:extLst>
              </a:tr>
              <a:tr h="346510">
                <a:tc>
                  <a:txBody>
                    <a:bodyPr/>
                    <a:lstStyle/>
                    <a:p>
                      <a:r>
                        <a:rPr lang="en-GB" sz="1200" dirty="0"/>
                        <a:t>Affluence</a:t>
                      </a:r>
                    </a:p>
                  </a:txBody>
                  <a:tcPr/>
                </a:tc>
                <a:tc>
                  <a:txBody>
                    <a:bodyPr/>
                    <a:lstStyle/>
                    <a:p>
                      <a:r>
                        <a:rPr lang="en-GB" sz="1200" dirty="0"/>
                        <a:t>Slum </a:t>
                      </a:r>
                    </a:p>
                  </a:txBody>
                  <a:tcPr/>
                </a:tc>
                <a:extLst>
                  <a:ext uri="{0D108BD9-81ED-4DB2-BD59-A6C34878D82A}">
                    <a16:rowId xmlns:a16="http://schemas.microsoft.com/office/drawing/2014/main" val="320080788"/>
                  </a:ext>
                </a:extLst>
              </a:tr>
              <a:tr h="298383">
                <a:tc>
                  <a:txBody>
                    <a:bodyPr/>
                    <a:lstStyle/>
                    <a:p>
                      <a:r>
                        <a:rPr lang="en-GB" sz="1200" dirty="0"/>
                        <a:t>Compulsory</a:t>
                      </a:r>
                    </a:p>
                  </a:txBody>
                  <a:tcPr/>
                </a:tc>
                <a:tc>
                  <a:txBody>
                    <a:bodyPr/>
                    <a:lstStyle/>
                    <a:p>
                      <a:r>
                        <a:rPr lang="en-GB" sz="1200" dirty="0"/>
                        <a:t>Vaccination</a:t>
                      </a:r>
                    </a:p>
                  </a:txBody>
                  <a:tcPr/>
                </a:tc>
                <a:extLst>
                  <a:ext uri="{0D108BD9-81ED-4DB2-BD59-A6C34878D82A}">
                    <a16:rowId xmlns:a16="http://schemas.microsoft.com/office/drawing/2014/main" val="2664556498"/>
                  </a:ext>
                </a:extLst>
              </a:tr>
              <a:tr h="298383">
                <a:tc>
                  <a:txBody>
                    <a:bodyPr/>
                    <a:lstStyle/>
                    <a:p>
                      <a:r>
                        <a:rPr lang="en-GB" sz="1200" dirty="0"/>
                        <a:t>Circuit</a:t>
                      </a:r>
                    </a:p>
                  </a:txBody>
                  <a:tcPr/>
                </a:tc>
                <a:tc>
                  <a:txBody>
                    <a:bodyPr/>
                    <a:lstStyle/>
                    <a:p>
                      <a:r>
                        <a:rPr lang="en-GB" sz="1200" dirty="0"/>
                        <a:t>Components</a:t>
                      </a:r>
                    </a:p>
                  </a:txBody>
                  <a:tcPr/>
                </a:tc>
                <a:extLst>
                  <a:ext uri="{0D108BD9-81ED-4DB2-BD59-A6C34878D82A}">
                    <a16:rowId xmlns:a16="http://schemas.microsoft.com/office/drawing/2014/main" val="2815706780"/>
                  </a:ext>
                </a:extLst>
              </a:tr>
              <a:tr h="298383">
                <a:tc>
                  <a:txBody>
                    <a:bodyPr/>
                    <a:lstStyle/>
                    <a:p>
                      <a:r>
                        <a:rPr lang="en-GB" sz="1200" dirty="0"/>
                        <a:t>Parallel (Circuit)</a:t>
                      </a:r>
                    </a:p>
                  </a:txBody>
                  <a:tcPr/>
                </a:tc>
                <a:tc>
                  <a:txBody>
                    <a:bodyPr/>
                    <a:lstStyle/>
                    <a:p>
                      <a:r>
                        <a:rPr lang="en-GB" sz="1200" dirty="0"/>
                        <a:t>Simple (circuit)</a:t>
                      </a:r>
                    </a:p>
                  </a:txBody>
                  <a:tcPr/>
                </a:tc>
                <a:extLst>
                  <a:ext uri="{0D108BD9-81ED-4DB2-BD59-A6C34878D82A}">
                    <a16:rowId xmlns:a16="http://schemas.microsoft.com/office/drawing/2014/main" val="4290771478"/>
                  </a:ext>
                </a:extLst>
              </a:tr>
              <a:tr h="571273">
                <a:tc>
                  <a:txBody>
                    <a:bodyPr/>
                    <a:lstStyle/>
                    <a:p>
                      <a:r>
                        <a:rPr lang="en-GB" sz="1200" dirty="0"/>
                        <a:t>Series</a:t>
                      </a:r>
                    </a:p>
                  </a:txBody>
                  <a:tcPr/>
                </a:tc>
                <a:tc>
                  <a:txBody>
                    <a:bodyPr/>
                    <a:lstStyle/>
                    <a:p>
                      <a:r>
                        <a:rPr lang="en-GB" sz="1200" dirty="0"/>
                        <a:t>Symbol</a:t>
                      </a:r>
                    </a:p>
                  </a:txBody>
                  <a:tcPr/>
                </a:tc>
                <a:extLst>
                  <a:ext uri="{0D108BD9-81ED-4DB2-BD59-A6C34878D82A}">
                    <a16:rowId xmlns:a16="http://schemas.microsoft.com/office/drawing/2014/main" val="711085342"/>
                  </a:ext>
                </a:extLst>
              </a:tr>
            </a:tbl>
          </a:graphicData>
        </a:graphic>
      </p:graphicFrame>
      <p:graphicFrame>
        <p:nvGraphicFramePr>
          <p:cNvPr id="11" name="Table 10">
            <a:extLst>
              <a:ext uri="{FF2B5EF4-FFF2-40B4-BE49-F238E27FC236}">
                <a16:creationId xmlns:a16="http://schemas.microsoft.com/office/drawing/2014/main" id="{A1B21355-C57A-41CE-9696-41478F61025A}"/>
              </a:ext>
            </a:extLst>
          </p:cNvPr>
          <p:cNvGraphicFramePr>
            <a:graphicFrameLocks noGrp="1"/>
          </p:cNvGraphicFramePr>
          <p:nvPr>
            <p:extLst>
              <p:ext uri="{D42A27DB-BD31-4B8C-83A1-F6EECF244321}">
                <p14:modId xmlns:p14="http://schemas.microsoft.com/office/powerpoint/2010/main" val="2294539319"/>
              </p:ext>
            </p:extLst>
          </p:nvPr>
        </p:nvGraphicFramePr>
        <p:xfrm>
          <a:off x="4701891" y="553049"/>
          <a:ext cx="2268912" cy="2032695"/>
        </p:xfrm>
        <a:graphic>
          <a:graphicData uri="http://schemas.openxmlformats.org/drawingml/2006/table">
            <a:tbl>
              <a:tblPr firstRow="1" bandRow="1">
                <a:tableStyleId>{F5AB1C69-6EDB-4FF4-983F-18BD219EF322}</a:tableStyleId>
              </a:tblPr>
              <a:tblGrid>
                <a:gridCol w="2268912">
                  <a:extLst>
                    <a:ext uri="{9D8B030D-6E8A-4147-A177-3AD203B41FA5}">
                      <a16:colId xmlns:a16="http://schemas.microsoft.com/office/drawing/2014/main" val="2606679746"/>
                    </a:ext>
                  </a:extLst>
                </a:gridCol>
              </a:tblGrid>
              <a:tr h="354915">
                <a:tc>
                  <a:txBody>
                    <a:bodyPr/>
                    <a:lstStyle/>
                    <a:p>
                      <a:pPr algn="ctr"/>
                      <a:r>
                        <a:rPr lang="en-GB" sz="1600" dirty="0"/>
                        <a:t>Sentence Stems</a:t>
                      </a:r>
                    </a:p>
                  </a:txBody>
                  <a:tcPr/>
                </a:tc>
                <a:extLst>
                  <a:ext uri="{0D108BD9-81ED-4DB2-BD59-A6C34878D82A}">
                    <a16:rowId xmlns:a16="http://schemas.microsoft.com/office/drawing/2014/main" val="3820405797"/>
                  </a:ext>
                </a:extLst>
              </a:tr>
              <a:tr h="1677780">
                <a:tc>
                  <a:txBody>
                    <a:bodyPr/>
                    <a:lstStyle/>
                    <a:p>
                      <a:r>
                        <a:rPr lang="en-GB" sz="1400" dirty="0"/>
                        <a:t>I agree with… because…</a:t>
                      </a:r>
                    </a:p>
                    <a:p>
                      <a:r>
                        <a:rPr lang="en-GB" sz="1400" dirty="0"/>
                        <a:t>I disagree with… because…</a:t>
                      </a:r>
                    </a:p>
                    <a:p>
                      <a:r>
                        <a:rPr lang="en-GB" sz="1400" dirty="0"/>
                        <a:t>I would like to challenge the view…</a:t>
                      </a:r>
                    </a:p>
                    <a:p>
                      <a:r>
                        <a:rPr lang="en-GB" sz="1400" dirty="0"/>
                        <a:t>Adding onto …’s point…</a:t>
                      </a:r>
                    </a:p>
                    <a:p>
                      <a:r>
                        <a:rPr lang="en-GB" sz="1400" dirty="0"/>
                        <a:t>In my opinion…</a:t>
                      </a:r>
                    </a:p>
                    <a:p>
                      <a:r>
                        <a:rPr lang="en-GB" sz="1400" dirty="0"/>
                        <a:t>I know this because…</a:t>
                      </a:r>
                    </a:p>
                  </a:txBody>
                  <a:tcPr/>
                </a:tc>
                <a:extLst>
                  <a:ext uri="{0D108BD9-81ED-4DB2-BD59-A6C34878D82A}">
                    <a16:rowId xmlns:a16="http://schemas.microsoft.com/office/drawing/2014/main" val="3140981001"/>
                  </a:ext>
                </a:extLst>
              </a:tr>
            </a:tbl>
          </a:graphicData>
        </a:graphic>
      </p:graphicFrame>
      <p:graphicFrame>
        <p:nvGraphicFramePr>
          <p:cNvPr id="13" name="Table 12">
            <a:extLst>
              <a:ext uri="{FF2B5EF4-FFF2-40B4-BE49-F238E27FC236}">
                <a16:creationId xmlns:a16="http://schemas.microsoft.com/office/drawing/2014/main" id="{48053EDB-FB85-4D6E-B38B-717C0B857BEC}"/>
              </a:ext>
            </a:extLst>
          </p:cNvPr>
          <p:cNvGraphicFramePr>
            <a:graphicFrameLocks noGrp="1"/>
          </p:cNvGraphicFramePr>
          <p:nvPr>
            <p:extLst>
              <p:ext uri="{D42A27DB-BD31-4B8C-83A1-F6EECF244321}">
                <p14:modId xmlns:p14="http://schemas.microsoft.com/office/powerpoint/2010/main" val="2084013132"/>
              </p:ext>
            </p:extLst>
          </p:nvPr>
        </p:nvGraphicFramePr>
        <p:xfrm>
          <a:off x="6095455" y="2616753"/>
          <a:ext cx="3598878" cy="2730566"/>
        </p:xfrm>
        <a:graphic>
          <a:graphicData uri="http://schemas.openxmlformats.org/drawingml/2006/table">
            <a:tbl>
              <a:tblPr firstRow="1" bandRow="1">
                <a:tableStyleId>{F5AB1C69-6EDB-4FF4-983F-18BD219EF322}</a:tableStyleId>
              </a:tblPr>
              <a:tblGrid>
                <a:gridCol w="1799439">
                  <a:extLst>
                    <a:ext uri="{9D8B030D-6E8A-4147-A177-3AD203B41FA5}">
                      <a16:colId xmlns:a16="http://schemas.microsoft.com/office/drawing/2014/main" val="1800091382"/>
                    </a:ext>
                  </a:extLst>
                </a:gridCol>
                <a:gridCol w="1799439">
                  <a:extLst>
                    <a:ext uri="{9D8B030D-6E8A-4147-A177-3AD203B41FA5}">
                      <a16:colId xmlns:a16="http://schemas.microsoft.com/office/drawing/2014/main" val="1336060009"/>
                    </a:ext>
                  </a:extLst>
                </a:gridCol>
              </a:tblGrid>
              <a:tr h="310930">
                <a:tc gridSpan="2">
                  <a:txBody>
                    <a:bodyPr/>
                    <a:lstStyle/>
                    <a:p>
                      <a:pPr algn="ctr"/>
                      <a:r>
                        <a:rPr lang="en-GB" sz="1600" dirty="0" err="1"/>
                        <a:t>Oracy</a:t>
                      </a:r>
                      <a:r>
                        <a:rPr lang="en-GB" sz="1600" dirty="0"/>
                        <a:t> Skills</a:t>
                      </a:r>
                      <a:endParaRPr lang="en-GB" sz="1600" dirty="0">
                        <a:latin typeface="Arial" panose="020B0604020202020204" pitchFamily="34" charset="0"/>
                        <a:cs typeface="Arial" panose="020B0604020202020204" pitchFamily="34" charset="0"/>
                      </a:endParaRPr>
                    </a:p>
                  </a:txBody>
                  <a:tcPr/>
                </a:tc>
                <a:tc hMerge="1">
                  <a:txBody>
                    <a:bodyPr/>
                    <a:lstStyle/>
                    <a:p>
                      <a:endParaRPr lang="en-GB" dirty="0"/>
                    </a:p>
                  </a:txBody>
                  <a:tcPr/>
                </a:tc>
                <a:extLst>
                  <a:ext uri="{0D108BD9-81ED-4DB2-BD59-A6C34878D82A}">
                    <a16:rowId xmlns:a16="http://schemas.microsoft.com/office/drawing/2014/main" val="4176502035"/>
                  </a:ext>
                </a:extLst>
              </a:tr>
              <a:tr h="1045854">
                <a:tc>
                  <a:txBody>
                    <a:bodyPr/>
                    <a:lstStyle/>
                    <a:p>
                      <a:r>
                        <a:rPr lang="en-GB" sz="1600" b="1" dirty="0"/>
                        <a:t>Social</a:t>
                      </a:r>
                    </a:p>
                    <a:p>
                      <a:r>
                        <a:rPr lang="en-GB" sz="1200" dirty="0"/>
                        <a:t>To be able to present information fluently and confidently</a:t>
                      </a:r>
                      <a:endParaRPr lang="en-GB" sz="1600" dirty="0"/>
                    </a:p>
                    <a:p>
                      <a:endParaRPr lang="en-GB" sz="1600" dirty="0"/>
                    </a:p>
                  </a:txBody>
                  <a:tcPr/>
                </a:tc>
                <a:tc>
                  <a:txBody>
                    <a:bodyPr/>
                    <a:lstStyle/>
                    <a:p>
                      <a:r>
                        <a:rPr lang="en-GB" sz="1600" b="1" dirty="0"/>
                        <a:t>Cognitive</a:t>
                      </a:r>
                    </a:p>
                    <a:p>
                      <a:r>
                        <a:rPr lang="en-GB" sz="1200" dirty="0"/>
                        <a:t>To construct a detailed argument and respond to more complex questioning</a:t>
                      </a:r>
                      <a:endParaRPr lang="en-GB" sz="1200" b="0" dirty="0"/>
                    </a:p>
                  </a:txBody>
                  <a:tcPr/>
                </a:tc>
                <a:extLst>
                  <a:ext uri="{0D108BD9-81ED-4DB2-BD59-A6C34878D82A}">
                    <a16:rowId xmlns:a16="http://schemas.microsoft.com/office/drawing/2014/main" val="3790950350"/>
                  </a:ext>
                </a:extLst>
              </a:tr>
              <a:tr h="1267526">
                <a:tc>
                  <a:txBody>
                    <a:bodyPr/>
                    <a:lstStyle/>
                    <a:p>
                      <a:r>
                        <a:rPr lang="en-GB" sz="1600" b="1" dirty="0"/>
                        <a:t>Linguistic</a:t>
                      </a:r>
                    </a:p>
                    <a:p>
                      <a:r>
                        <a:rPr lang="en-GB" sz="1200" dirty="0"/>
                        <a:t>To respond using sophisticated sentence stem and give evidence support their suggestions</a:t>
                      </a:r>
                      <a:endParaRPr lang="en-GB" sz="1600" dirty="0"/>
                    </a:p>
                  </a:txBody>
                  <a:tcPr/>
                </a:tc>
                <a:tc>
                  <a:txBody>
                    <a:bodyPr/>
                    <a:lstStyle/>
                    <a:p>
                      <a:r>
                        <a:rPr lang="en-GB" sz="1600" b="1" dirty="0"/>
                        <a:t>Physical</a:t>
                      </a:r>
                    </a:p>
                    <a:p>
                      <a:r>
                        <a:rPr lang="en-GB" sz="1200" dirty="0"/>
                        <a:t>To respond positively to others who may disagree with our opinions</a:t>
                      </a:r>
                      <a:endParaRPr lang="en-GB" sz="1200" b="0" dirty="0"/>
                    </a:p>
                  </a:txBody>
                  <a:tcPr/>
                </a:tc>
                <a:extLst>
                  <a:ext uri="{0D108BD9-81ED-4DB2-BD59-A6C34878D82A}">
                    <a16:rowId xmlns:a16="http://schemas.microsoft.com/office/drawing/2014/main" val="3029695232"/>
                  </a:ext>
                </a:extLst>
              </a:tr>
            </a:tbl>
          </a:graphicData>
        </a:graphic>
      </p:graphicFrame>
      <p:graphicFrame>
        <p:nvGraphicFramePr>
          <p:cNvPr id="14" name="Table 13">
            <a:extLst>
              <a:ext uri="{FF2B5EF4-FFF2-40B4-BE49-F238E27FC236}">
                <a16:creationId xmlns:a16="http://schemas.microsoft.com/office/drawing/2014/main" id="{07C99E05-6401-4939-AC48-DD0582AD12CE}"/>
              </a:ext>
            </a:extLst>
          </p:cNvPr>
          <p:cNvGraphicFramePr>
            <a:graphicFrameLocks noGrp="1"/>
          </p:cNvGraphicFramePr>
          <p:nvPr>
            <p:extLst>
              <p:ext uri="{D42A27DB-BD31-4B8C-83A1-F6EECF244321}">
                <p14:modId xmlns:p14="http://schemas.microsoft.com/office/powerpoint/2010/main" val="1501067467"/>
              </p:ext>
            </p:extLst>
          </p:nvPr>
        </p:nvGraphicFramePr>
        <p:xfrm>
          <a:off x="7110525" y="527648"/>
          <a:ext cx="2583808" cy="2072640"/>
        </p:xfrm>
        <a:graphic>
          <a:graphicData uri="http://schemas.openxmlformats.org/drawingml/2006/table">
            <a:tbl>
              <a:tblPr firstRow="1" bandRow="1">
                <a:tableStyleId>{F5AB1C69-6EDB-4FF4-983F-18BD219EF322}</a:tableStyleId>
              </a:tblPr>
              <a:tblGrid>
                <a:gridCol w="2583808">
                  <a:extLst>
                    <a:ext uri="{9D8B030D-6E8A-4147-A177-3AD203B41FA5}">
                      <a16:colId xmlns:a16="http://schemas.microsoft.com/office/drawing/2014/main" val="2606679746"/>
                    </a:ext>
                  </a:extLst>
                </a:gridCol>
              </a:tblGrid>
              <a:tr h="328818">
                <a:tc>
                  <a:txBody>
                    <a:bodyPr/>
                    <a:lstStyle/>
                    <a:p>
                      <a:pPr algn="ctr"/>
                      <a:r>
                        <a:rPr lang="en-GB" sz="1600" dirty="0"/>
                        <a:t>Recommended Reads</a:t>
                      </a:r>
                    </a:p>
                  </a:txBody>
                  <a:tcPr/>
                </a:tc>
                <a:extLst>
                  <a:ext uri="{0D108BD9-81ED-4DB2-BD59-A6C34878D82A}">
                    <a16:rowId xmlns:a16="http://schemas.microsoft.com/office/drawing/2014/main" val="3820405797"/>
                  </a:ext>
                </a:extLst>
              </a:tr>
              <a:tr h="1703877">
                <a:tc>
                  <a:txBody>
                    <a:bodyPr/>
                    <a:lstStyle/>
                    <a:p>
                      <a:r>
                        <a:rPr lang="en-GB" sz="1200" dirty="0"/>
                        <a:t>Oliver Twist – Charles Dickens</a:t>
                      </a:r>
                    </a:p>
                    <a:p>
                      <a:r>
                        <a:rPr lang="en-GB" sz="1200" dirty="0"/>
                        <a:t>A Christmas Carol – Charles Dickens</a:t>
                      </a:r>
                    </a:p>
                    <a:p>
                      <a:r>
                        <a:rPr lang="en-GB" sz="1200" dirty="0"/>
                        <a:t>Gaslight – Eloise Williams</a:t>
                      </a:r>
                    </a:p>
                    <a:p>
                      <a:r>
                        <a:rPr lang="en-GB" sz="1200" dirty="0" err="1"/>
                        <a:t>Cogheart</a:t>
                      </a:r>
                      <a:r>
                        <a:rPr lang="en-GB" sz="1200" dirty="0"/>
                        <a:t> – Peter Bunzl</a:t>
                      </a:r>
                    </a:p>
                    <a:p>
                      <a:r>
                        <a:rPr lang="en-GB" sz="1200" dirty="0"/>
                        <a:t>Street Child – </a:t>
                      </a:r>
                      <a:r>
                        <a:rPr lang="en-GB" sz="1200" dirty="0" err="1"/>
                        <a:t>Berlie</a:t>
                      </a:r>
                      <a:r>
                        <a:rPr lang="en-GB" sz="1200" dirty="0"/>
                        <a:t> Doherty</a:t>
                      </a:r>
                    </a:p>
                    <a:p>
                      <a:r>
                        <a:rPr lang="en-GB" sz="1200" dirty="0"/>
                        <a:t>Son of the Circus – E.L. </a:t>
                      </a:r>
                      <a:r>
                        <a:rPr lang="en-GB" sz="1200" dirty="0" err="1"/>
                        <a:t>Norry</a:t>
                      </a:r>
                      <a:endParaRPr lang="en-GB" sz="1200" dirty="0"/>
                    </a:p>
                    <a:p>
                      <a:r>
                        <a:rPr lang="en-GB" sz="1200" dirty="0"/>
                        <a:t>Vile Victorians – Horrible Histories</a:t>
                      </a:r>
                    </a:p>
                    <a:p>
                      <a:r>
                        <a:rPr lang="en-GB" sz="1200" dirty="0"/>
                        <a:t>Twelve Minutes to Midnight – Christopher Edge</a:t>
                      </a:r>
                      <a:endParaRPr lang="en-GB" dirty="0"/>
                    </a:p>
                  </a:txBody>
                  <a:tcPr/>
                </a:tc>
                <a:extLst>
                  <a:ext uri="{0D108BD9-81ED-4DB2-BD59-A6C34878D82A}">
                    <a16:rowId xmlns:a16="http://schemas.microsoft.com/office/drawing/2014/main" val="3140981001"/>
                  </a:ext>
                </a:extLst>
              </a:tr>
            </a:tbl>
          </a:graphicData>
        </a:graphic>
      </p:graphicFrame>
      <p:pic>
        <p:nvPicPr>
          <p:cNvPr id="1026" name="Picture 2" descr="Victorian England - Dan Tastic Education">
            <a:extLst>
              <a:ext uri="{FF2B5EF4-FFF2-40B4-BE49-F238E27FC236}">
                <a16:creationId xmlns:a16="http://schemas.microsoft.com/office/drawing/2014/main" id="{23BE4378-C537-4FD4-AE37-9A09D13544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2684" y="5420860"/>
            <a:ext cx="2960839" cy="106694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2F4DA275-145B-4704-8C69-93A6878A1FE6}"/>
              </a:ext>
            </a:extLst>
          </p:cNvPr>
          <p:cNvPicPr>
            <a:picLocks noChangeAspect="1"/>
          </p:cNvPicPr>
          <p:nvPr/>
        </p:nvPicPr>
        <p:blipFill>
          <a:blip r:embed="rId4"/>
          <a:stretch>
            <a:fillRect/>
          </a:stretch>
        </p:blipFill>
        <p:spPr>
          <a:xfrm>
            <a:off x="9175348" y="4766092"/>
            <a:ext cx="320088" cy="388679"/>
          </a:xfrm>
          <a:prstGeom prst="rect">
            <a:avLst/>
          </a:prstGeom>
        </p:spPr>
      </p:pic>
      <p:pic>
        <p:nvPicPr>
          <p:cNvPr id="12" name="Picture 11">
            <a:extLst>
              <a:ext uri="{FF2B5EF4-FFF2-40B4-BE49-F238E27FC236}">
                <a16:creationId xmlns:a16="http://schemas.microsoft.com/office/drawing/2014/main" id="{116DA97A-60D9-43D1-A6BC-EA586FB092DE}"/>
              </a:ext>
            </a:extLst>
          </p:cNvPr>
          <p:cNvPicPr>
            <a:picLocks noChangeAspect="1"/>
          </p:cNvPicPr>
          <p:nvPr/>
        </p:nvPicPr>
        <p:blipFill>
          <a:blip r:embed="rId5"/>
          <a:stretch>
            <a:fillRect/>
          </a:stretch>
        </p:blipFill>
        <p:spPr>
          <a:xfrm>
            <a:off x="9385957" y="3666102"/>
            <a:ext cx="218957" cy="300429"/>
          </a:xfrm>
          <a:prstGeom prst="rect">
            <a:avLst/>
          </a:prstGeom>
        </p:spPr>
      </p:pic>
      <p:pic>
        <p:nvPicPr>
          <p:cNvPr id="15" name="Picture 14">
            <a:extLst>
              <a:ext uri="{FF2B5EF4-FFF2-40B4-BE49-F238E27FC236}">
                <a16:creationId xmlns:a16="http://schemas.microsoft.com/office/drawing/2014/main" id="{6864B7EC-C8A2-4A50-A318-0A65C1C13D6D}"/>
              </a:ext>
            </a:extLst>
          </p:cNvPr>
          <p:cNvPicPr>
            <a:picLocks noChangeAspect="1"/>
          </p:cNvPicPr>
          <p:nvPr/>
        </p:nvPicPr>
        <p:blipFill>
          <a:blip r:embed="rId6"/>
          <a:stretch>
            <a:fillRect/>
          </a:stretch>
        </p:blipFill>
        <p:spPr>
          <a:xfrm>
            <a:off x="7478214" y="3684347"/>
            <a:ext cx="262492" cy="290417"/>
          </a:xfrm>
          <a:prstGeom prst="rect">
            <a:avLst/>
          </a:prstGeom>
        </p:spPr>
      </p:pic>
      <p:pic>
        <p:nvPicPr>
          <p:cNvPr id="16" name="Picture 15">
            <a:extLst>
              <a:ext uri="{FF2B5EF4-FFF2-40B4-BE49-F238E27FC236}">
                <a16:creationId xmlns:a16="http://schemas.microsoft.com/office/drawing/2014/main" id="{07BF0B53-4930-4F6B-AB74-7057EA58F2E0}"/>
              </a:ext>
            </a:extLst>
          </p:cNvPr>
          <p:cNvPicPr>
            <a:picLocks noChangeAspect="1"/>
          </p:cNvPicPr>
          <p:nvPr/>
        </p:nvPicPr>
        <p:blipFill>
          <a:blip r:embed="rId7"/>
          <a:stretch>
            <a:fillRect/>
          </a:stretch>
        </p:blipFill>
        <p:spPr>
          <a:xfrm>
            <a:off x="7443152" y="4152768"/>
            <a:ext cx="332615" cy="344494"/>
          </a:xfrm>
          <a:prstGeom prst="rect">
            <a:avLst/>
          </a:prstGeom>
        </p:spPr>
      </p:pic>
      <p:pic>
        <p:nvPicPr>
          <p:cNvPr id="2" name="Picture 2" descr="Victorian Toys - Home | Facebook">
            <a:extLst>
              <a:ext uri="{FF2B5EF4-FFF2-40B4-BE49-F238E27FC236}">
                <a16:creationId xmlns:a16="http://schemas.microsoft.com/office/drawing/2014/main" id="{4D9CE407-5FFE-45B1-B9E7-496E31460FC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81938" y="2673103"/>
            <a:ext cx="1755839" cy="16277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Victorian Era: Timeline, Fashion &amp; Queen Victoria - HISTORY - HISTORY">
            <a:extLst>
              <a:ext uri="{FF2B5EF4-FFF2-40B4-BE49-F238E27FC236}">
                <a16:creationId xmlns:a16="http://schemas.microsoft.com/office/drawing/2014/main" id="{35C675C8-D4BA-4B74-B7DB-EEE9F8D6DD8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58967" y="4388194"/>
            <a:ext cx="2201782" cy="2201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6555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A0BCD6B-BA93-46F9-A5F6-58811D494BF1}"/>
              </a:ext>
            </a:extLst>
          </p:cNvPr>
          <p:cNvSpPr txBox="1"/>
          <p:nvPr/>
        </p:nvSpPr>
        <p:spPr>
          <a:xfrm>
            <a:off x="83890" y="109057"/>
            <a:ext cx="9722840" cy="369332"/>
          </a:xfrm>
          <a:prstGeom prst="rect">
            <a:avLst/>
          </a:prstGeom>
          <a:solidFill>
            <a:schemeClr val="bg1">
              <a:lumMod val="85000"/>
            </a:schemeClr>
          </a:solidFill>
          <a:ln w="19050">
            <a:solidFill>
              <a:schemeClr val="tx1"/>
            </a:solidFill>
          </a:ln>
        </p:spPr>
        <p:txBody>
          <a:bodyPr wrap="square" rtlCol="0">
            <a:spAutoFit/>
          </a:bodyPr>
          <a:lstStyle/>
          <a:p>
            <a:pPr algn="ctr"/>
            <a:r>
              <a:rPr lang="en-GB" dirty="0">
                <a:latin typeface="Arial" panose="020B0604020202020204" pitchFamily="34" charset="0"/>
                <a:cs typeface="Arial" panose="020B0604020202020204" pitchFamily="34" charset="0"/>
              </a:rPr>
              <a:t>Victorians and the Industrial Revolution - Year 6 </a:t>
            </a:r>
            <a:endParaRPr lang="en-GB" i="1" dirty="0">
              <a:latin typeface="Arial" panose="020B0604020202020204" pitchFamily="34" charset="0"/>
              <a:cs typeface="Arial" panose="020B0604020202020204" pitchFamily="34" charset="0"/>
            </a:endParaRPr>
          </a:p>
        </p:txBody>
      </p:sp>
      <p:graphicFrame>
        <p:nvGraphicFramePr>
          <p:cNvPr id="6" name="Table 5">
            <a:extLst>
              <a:ext uri="{FF2B5EF4-FFF2-40B4-BE49-F238E27FC236}">
                <a16:creationId xmlns:a16="http://schemas.microsoft.com/office/drawing/2014/main" id="{0D0DBA9C-E502-4370-B4D7-F8280711F271}"/>
              </a:ext>
            </a:extLst>
          </p:cNvPr>
          <p:cNvGraphicFramePr>
            <a:graphicFrameLocks noGrp="1"/>
          </p:cNvGraphicFramePr>
          <p:nvPr>
            <p:extLst>
              <p:ext uri="{D42A27DB-BD31-4B8C-83A1-F6EECF244321}">
                <p14:modId xmlns:p14="http://schemas.microsoft.com/office/powerpoint/2010/main" val="3997283880"/>
              </p:ext>
            </p:extLst>
          </p:nvPr>
        </p:nvGraphicFramePr>
        <p:xfrm>
          <a:off x="169333" y="1044426"/>
          <a:ext cx="9652777" cy="4389120"/>
        </p:xfrm>
        <a:graphic>
          <a:graphicData uri="http://schemas.openxmlformats.org/drawingml/2006/table">
            <a:tbl>
              <a:tblPr firstRow="1" bandRow="1">
                <a:tableStyleId>{F5AB1C69-6EDB-4FF4-983F-18BD219EF322}</a:tableStyleId>
              </a:tblPr>
              <a:tblGrid>
                <a:gridCol w="9652777">
                  <a:extLst>
                    <a:ext uri="{9D8B030D-6E8A-4147-A177-3AD203B41FA5}">
                      <a16:colId xmlns:a16="http://schemas.microsoft.com/office/drawing/2014/main" val="2606679746"/>
                    </a:ext>
                  </a:extLst>
                </a:gridCol>
              </a:tblGrid>
              <a:tr h="373808">
                <a:tc>
                  <a:txBody>
                    <a:bodyPr/>
                    <a:lstStyle/>
                    <a:p>
                      <a:pPr algn="ctr"/>
                      <a:r>
                        <a:rPr lang="en-GB" sz="2000" dirty="0"/>
                        <a:t>Core knowledge and skills</a:t>
                      </a:r>
                    </a:p>
                  </a:txBody>
                  <a:tcPr/>
                </a:tc>
                <a:extLst>
                  <a:ext uri="{0D108BD9-81ED-4DB2-BD59-A6C34878D82A}">
                    <a16:rowId xmlns:a16="http://schemas.microsoft.com/office/drawing/2014/main" val="3820405797"/>
                  </a:ext>
                </a:extLst>
              </a:tr>
              <a:tr h="3866035">
                <a:tc>
                  <a:txBody>
                    <a:bodyPr/>
                    <a:lstStyle/>
                    <a:p>
                      <a:r>
                        <a:rPr lang="en-GB" sz="1600" b="0" u="none" dirty="0"/>
                        <a:t>During this topic, we want the children to immerse themselves into life in the Victorian era, especially focusing on the role children played during this time and on the contrast between the impoverished and the rich. We will draw and make connections and contrasts with our current period of history as well as others. We will pay close attention to the impact the Victorian era had with inventions, the expansion of technology and transport and how these have impacted and influenced our lives. The children will develop an ability to analyse multiple sources and deduce information about Queen Victoria and her reign. In addition, by the end of this unit the children will create pop-up puppets after looking at toys children would have had available in that time period. </a:t>
                      </a:r>
                    </a:p>
                    <a:p>
                      <a:endParaRPr lang="en-GB" sz="1600" b="0" u="none" dirty="0"/>
                    </a:p>
                    <a:p>
                      <a:r>
                        <a:rPr lang="en-GB" sz="1600" b="0" u="none" dirty="0"/>
                        <a:t>Alongside the history of the Victorian period, children will create a stronger understanding of how electricity runs in a circuit and how to build upon and vary this. They will learn to recognise how to accurately note circuit diagrams, as well as recognise series and parallel circuits. They will be able to identify the differences between electrical conductors and insulators. </a:t>
                      </a:r>
                    </a:p>
                    <a:p>
                      <a:r>
                        <a:rPr lang="en-GB" sz="1600" b="0" u="none" dirty="0"/>
                        <a:t>By the end of this unit, the children will be able to use their knowledge to design and create Christmas decorations using electrical components. </a:t>
                      </a:r>
                    </a:p>
                    <a:p>
                      <a:endParaRPr lang="en-GB" sz="1600" b="0" u="none" dirty="0"/>
                    </a:p>
                    <a:p>
                      <a:endParaRPr lang="en-GB" sz="1600" b="0" u="none" dirty="0"/>
                    </a:p>
                  </a:txBody>
                  <a:tcPr/>
                </a:tc>
                <a:extLst>
                  <a:ext uri="{0D108BD9-81ED-4DB2-BD59-A6C34878D82A}">
                    <a16:rowId xmlns:a16="http://schemas.microsoft.com/office/drawing/2014/main" val="3140981001"/>
                  </a:ext>
                </a:extLst>
              </a:tr>
            </a:tbl>
          </a:graphicData>
        </a:graphic>
      </p:graphicFrame>
    </p:spTree>
    <p:extLst>
      <p:ext uri="{BB962C8B-B14F-4D97-AF65-F5344CB8AC3E}">
        <p14:creationId xmlns:p14="http://schemas.microsoft.com/office/powerpoint/2010/main" val="13944364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4816</TotalTime>
  <Words>489</Words>
  <Application>Microsoft Office PowerPoint</Application>
  <PresentationFormat>A4 Paper (210x297 mm)</PresentationFormat>
  <Paragraphs>67</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Jill Murphy | Year One | Autumn 2</dc:title>
  <dc:creator>Jon Brunskill</dc:creator>
  <cp:lastModifiedBy>Scarlett Hall</cp:lastModifiedBy>
  <cp:revision>93</cp:revision>
  <cp:lastPrinted>2021-11-01T11:31:29Z</cp:lastPrinted>
  <dcterms:created xsi:type="dcterms:W3CDTF">2017-10-15T20:56:30Z</dcterms:created>
  <dcterms:modified xsi:type="dcterms:W3CDTF">2022-11-01T10:30:45Z</dcterms:modified>
</cp:coreProperties>
</file>