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1"/>
  </p:sldMasterIdLst>
  <p:notesMasterIdLst>
    <p:notesMasterId r:id="rId3"/>
  </p:notesMasterIdLst>
  <p:sldIdLst>
    <p:sldId id="257" r:id="rId2"/>
  </p:sldIdLst>
  <p:sldSz cx="9906000" cy="6858000" type="A4"/>
  <p:notesSz cx="7053263" cy="10180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CC00CC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22" autoAdjust="0"/>
    <p:restoredTop sz="93995" autoAdjust="0"/>
  </p:normalViewPr>
  <p:slideViewPr>
    <p:cSldViewPr snapToGrid="0" snapToObjects="1">
      <p:cViewPr>
        <p:scale>
          <a:sx n="100" d="100"/>
          <a:sy n="100" d="100"/>
        </p:scale>
        <p:origin x="654" y="-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56414" cy="510800"/>
          </a:xfrm>
          <a:prstGeom prst="rect">
            <a:avLst/>
          </a:prstGeom>
        </p:spPr>
        <p:txBody>
          <a:bodyPr vert="horz" lIns="94081" tIns="47040" rIns="94081" bIns="47040" numCol="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510800"/>
          </a:xfrm>
          <a:prstGeom prst="rect">
            <a:avLst/>
          </a:prstGeom>
        </p:spPr>
        <p:txBody>
          <a:bodyPr vert="horz" lIns="94081" tIns="47040" rIns="94081" bIns="47040" numCol="1" rtlCol="0"/>
          <a:lstStyle>
            <a:lvl1pPr algn="r">
              <a:defRPr sz="1300"/>
            </a:lvl1pPr>
          </a:lstStyle>
          <a:p>
            <a:fld id="{74DA69C8-F84C-2947-85D9-F4E475966ECC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44575" y="1271588"/>
            <a:ext cx="4964113" cy="3436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81" tIns="47040" rIns="94081" bIns="47040" numCol="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899432"/>
            <a:ext cx="5642610" cy="4008626"/>
          </a:xfrm>
          <a:prstGeom prst="rect">
            <a:avLst/>
          </a:prstGeom>
        </p:spPr>
        <p:txBody>
          <a:bodyPr vert="horz" lIns="94081" tIns="47040" rIns="94081" bIns="47040" numCol="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669840"/>
            <a:ext cx="3056414" cy="510799"/>
          </a:xfrm>
          <a:prstGeom prst="rect">
            <a:avLst/>
          </a:prstGeom>
        </p:spPr>
        <p:txBody>
          <a:bodyPr vert="horz" lIns="94081" tIns="47040" rIns="94081" bIns="47040" numCol="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9669840"/>
            <a:ext cx="3056414" cy="510799"/>
          </a:xfrm>
          <a:prstGeom prst="rect">
            <a:avLst/>
          </a:prstGeom>
        </p:spPr>
        <p:txBody>
          <a:bodyPr vert="horz" lIns="94081" tIns="47040" rIns="94081" bIns="47040" numCol="1" rtlCol="0" anchor="b"/>
          <a:lstStyle>
            <a:lvl1pPr algn="r">
              <a:defRPr sz="1300"/>
            </a:lvl1pPr>
          </a:lstStyle>
          <a:p>
            <a:fld id="{90C8F01E-995B-8848-96E4-13733EB6A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843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C8F01E-995B-8848-96E4-13733EB6AAD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692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numCol="1"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 numCol="1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numCol="1"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 numCol="1"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numCol="1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 numCol="1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numCol="1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numCol="1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 numCol="1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7089A-8636-F64C-9D23-B4C3EC8D4BA5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762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0">
              <a:schemeClr val="accent6">
                <a:lumMod val="0"/>
                <a:lumOff val="100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A0BCD6B-BA93-46F9-A5F6-58811D494BF1}"/>
              </a:ext>
            </a:extLst>
          </p:cNvPr>
          <p:cNvSpPr txBox="1"/>
          <p:nvPr/>
        </p:nvSpPr>
        <p:spPr>
          <a:xfrm>
            <a:off x="83890" y="109056"/>
            <a:ext cx="3873289" cy="369332"/>
          </a:xfrm>
          <a:prstGeom prst="rect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Our solar system – Year 5	</a:t>
            </a:r>
            <a:endParaRPr lang="en-GB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48F1B75-C2BC-47F9-9206-A152570118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5590020"/>
              </p:ext>
            </p:extLst>
          </p:nvPr>
        </p:nvGraphicFramePr>
        <p:xfrm>
          <a:off x="41249" y="537610"/>
          <a:ext cx="4792909" cy="187198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9854">
                  <a:extLst>
                    <a:ext uri="{9D8B030D-6E8A-4147-A177-3AD203B41FA5}">
                      <a16:colId xmlns:a16="http://schemas.microsoft.com/office/drawing/2014/main" val="2316687726"/>
                    </a:ext>
                  </a:extLst>
                </a:gridCol>
                <a:gridCol w="4583055">
                  <a:extLst>
                    <a:ext uri="{9D8B030D-6E8A-4147-A177-3AD203B41FA5}">
                      <a16:colId xmlns:a16="http://schemas.microsoft.com/office/drawing/2014/main" val="2379496559"/>
                    </a:ext>
                  </a:extLst>
                </a:gridCol>
              </a:tblGrid>
              <a:tr h="260852">
                <a:tc gridSpan="2">
                  <a:txBody>
                    <a:bodyPr/>
                    <a:lstStyle/>
                    <a:p>
                      <a:pPr algn="ctr"/>
                      <a:r>
                        <a:rPr lang="en-GB" altLang="en-GB" sz="1600" dirty="0">
                          <a:solidFill>
                            <a:schemeClr val="tx2"/>
                          </a:solidFill>
                        </a:rPr>
                        <a:t>Discussion Topics and Enquiry Questions</a:t>
                      </a:r>
                      <a:endParaRPr lang="en-GB" altLang="en-GB" sz="16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altLang="en-GB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550516657"/>
                  </a:ext>
                </a:extLst>
              </a:tr>
              <a:tr h="277050">
                <a:tc>
                  <a:txBody>
                    <a:bodyPr/>
                    <a:lstStyle/>
                    <a:p>
                      <a:r>
                        <a:rPr lang="en-GB" altLang="en-GB" sz="1100" dirty="0"/>
                        <a:t>1</a:t>
                      </a:r>
                      <a:endParaRPr lang="en-GB" alt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Why was </a:t>
                      </a:r>
                      <a:r>
                        <a:rPr lang="en-GB" sz="1100" dirty="0" err="1"/>
                        <a:t>Gallileo’s</a:t>
                      </a:r>
                      <a:r>
                        <a:rPr lang="en-GB" sz="1100" dirty="0"/>
                        <a:t> discovery about the Sun being the centre of the solar system so important?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63941051"/>
                  </a:ext>
                </a:extLst>
              </a:tr>
              <a:tr h="277050">
                <a:tc>
                  <a:txBody>
                    <a:bodyPr/>
                    <a:lstStyle/>
                    <a:p>
                      <a:r>
                        <a:rPr lang="en-GB" altLang="en-GB" sz="1100" dirty="0"/>
                        <a:t>2</a:t>
                      </a:r>
                      <a:endParaRPr lang="en-GB" alt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Why do we have day and night? Are days and nights always the same length? 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29339964"/>
                  </a:ext>
                </a:extLst>
              </a:tr>
              <a:tr h="318509">
                <a:tc>
                  <a:txBody>
                    <a:bodyPr/>
                    <a:lstStyle/>
                    <a:p>
                      <a:r>
                        <a:rPr lang="en-GB" altLang="en-GB" sz="1100" dirty="0"/>
                        <a:t>3</a:t>
                      </a:r>
                      <a:endParaRPr lang="en-GB" alt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Why do we have seasons?  Do all countries experience the same seasons?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2759467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altLang="en-GB" sz="1100" dirty="0"/>
                        <a:t>4</a:t>
                      </a:r>
                      <a:endParaRPr lang="en-GB" alt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Which planet is the odd one out? Earth, Mars or Jupiter? Why?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30945595"/>
                  </a:ext>
                </a:extLst>
              </a:tr>
              <a:tr h="381077">
                <a:tc>
                  <a:txBody>
                    <a:bodyPr/>
                    <a:lstStyle/>
                    <a:p>
                      <a:r>
                        <a:rPr lang="en-GB" altLang="en-GB" sz="1100" dirty="0"/>
                        <a:t>5</a:t>
                      </a:r>
                      <a:endParaRPr lang="en-GB" alt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Why is Isaac Newton’s discovery of gravity important? 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5600744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71AF0A6-DDF1-4497-93E7-7414C995CE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09593"/>
              </p:ext>
            </p:extLst>
          </p:nvPr>
        </p:nvGraphicFramePr>
        <p:xfrm>
          <a:off x="5176" y="2476930"/>
          <a:ext cx="3278144" cy="405156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95049">
                  <a:extLst>
                    <a:ext uri="{9D8B030D-6E8A-4147-A177-3AD203B41FA5}">
                      <a16:colId xmlns:a16="http://schemas.microsoft.com/office/drawing/2014/main" val="1819816150"/>
                    </a:ext>
                  </a:extLst>
                </a:gridCol>
                <a:gridCol w="1483095">
                  <a:extLst>
                    <a:ext uri="{9D8B030D-6E8A-4147-A177-3AD203B41FA5}">
                      <a16:colId xmlns:a16="http://schemas.microsoft.com/office/drawing/2014/main" val="2595832683"/>
                    </a:ext>
                  </a:extLst>
                </a:gridCol>
              </a:tblGrid>
              <a:tr h="361018"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2"/>
                          </a:solidFill>
                        </a:rPr>
                        <a:t>Key Vocabulary</a:t>
                      </a:r>
                      <a:endParaRPr lang="en-GB" sz="16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058538"/>
                  </a:ext>
                </a:extLst>
              </a:tr>
              <a:tr h="366902">
                <a:tc>
                  <a:txBody>
                    <a:bodyPr/>
                    <a:lstStyle/>
                    <a:p>
                      <a:r>
                        <a:rPr lang="en-GB" sz="1400" dirty="0"/>
                        <a:t>gravity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lunar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767074"/>
                  </a:ext>
                </a:extLst>
              </a:tr>
              <a:tr h="3669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planetarium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pull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9600"/>
                  </a:ext>
                </a:extLst>
              </a:tr>
              <a:tr h="3669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Solar system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orbit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3625765"/>
                  </a:ext>
                </a:extLst>
              </a:tr>
              <a:tr h="366902">
                <a:tc>
                  <a:txBody>
                    <a:bodyPr/>
                    <a:lstStyle/>
                    <a:p>
                      <a:r>
                        <a:rPr lang="en-GB" sz="1400" dirty="0"/>
                        <a:t>satellite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phases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018134"/>
                  </a:ext>
                </a:extLst>
              </a:tr>
              <a:tr h="366902">
                <a:tc>
                  <a:txBody>
                    <a:bodyPr/>
                    <a:lstStyle/>
                    <a:p>
                      <a:r>
                        <a:rPr lang="en-GB" sz="1400" dirty="0"/>
                        <a:t>galaxy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eclipse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080788"/>
                  </a:ext>
                </a:extLst>
              </a:tr>
              <a:tr h="366902">
                <a:tc>
                  <a:txBody>
                    <a:bodyPr/>
                    <a:lstStyle/>
                    <a:p>
                      <a:r>
                        <a:rPr lang="en-GB" sz="1400" dirty="0"/>
                        <a:t>star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orrery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4556498"/>
                  </a:ext>
                </a:extLst>
              </a:tr>
              <a:tr h="388430">
                <a:tc>
                  <a:txBody>
                    <a:bodyPr/>
                    <a:lstStyle/>
                    <a:p>
                      <a:r>
                        <a:rPr lang="en-GB" sz="1400" dirty="0"/>
                        <a:t>terrestrial planet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err="1"/>
                        <a:t>jovian</a:t>
                      </a:r>
                      <a:r>
                        <a:rPr lang="en-GB" sz="1400" dirty="0"/>
                        <a:t> planet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3400113"/>
                  </a:ext>
                </a:extLst>
              </a:tr>
              <a:tr h="366902">
                <a:tc>
                  <a:txBody>
                    <a:bodyPr/>
                    <a:lstStyle/>
                    <a:p>
                      <a:r>
                        <a:rPr lang="en-GB" sz="1400" dirty="0"/>
                        <a:t>universe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comet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706780"/>
                  </a:ext>
                </a:extLst>
              </a:tr>
              <a:tr h="366902">
                <a:tc>
                  <a:txBody>
                    <a:bodyPr/>
                    <a:lstStyle/>
                    <a:p>
                      <a:r>
                        <a:rPr lang="en-GB" sz="1400" dirty="0"/>
                        <a:t>zero gravity/vacuum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astronomer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771478"/>
                  </a:ext>
                </a:extLst>
              </a:tr>
              <a:tr h="3669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dwarf planet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lunar phases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108534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D0DBA9C-E502-4370-B4D7-F8280711F2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9833440"/>
              </p:ext>
            </p:extLst>
          </p:nvPr>
        </p:nvGraphicFramePr>
        <p:xfrm>
          <a:off x="7238302" y="304800"/>
          <a:ext cx="2568428" cy="23376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68428">
                  <a:extLst>
                    <a:ext uri="{9D8B030D-6E8A-4147-A177-3AD203B41FA5}">
                      <a16:colId xmlns:a16="http://schemas.microsoft.com/office/drawing/2014/main" val="2606679746"/>
                    </a:ext>
                  </a:extLst>
                </a:gridCol>
              </a:tblGrid>
              <a:tr h="417368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rgbClr val="FFFF00"/>
                          </a:solidFill>
                        </a:rPr>
                        <a:t>Core knowledge and skills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100000">
                          <a:srgbClr val="92D050">
                            <a:shade val="67500"/>
                            <a:satMod val="115000"/>
                          </a:srgbClr>
                        </a:gs>
                        <a:gs pos="100000">
                          <a:srgbClr val="92D050">
                            <a:shade val="100000"/>
                            <a:satMod val="115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820405797"/>
                  </a:ext>
                </a:extLst>
              </a:tr>
              <a:tr h="1886732">
                <a:tc>
                  <a:txBody>
                    <a:bodyPr/>
                    <a:lstStyle/>
                    <a:p>
                      <a:r>
                        <a:rPr lang="en-GB" sz="1600" b="1" u="sng" dirty="0" err="1"/>
                        <a:t>Science</a:t>
                      </a:r>
                      <a:r>
                        <a:rPr lang="en-GB" sz="1300" dirty="0" err="1"/>
                        <a:t>:To</a:t>
                      </a:r>
                      <a:r>
                        <a:rPr lang="en-GB" sz="1300" dirty="0"/>
                        <a:t> understand the forces acting in our Solar System and understand the implications of the Earth’s movement around the Sun and spinning around its own axis.  </a:t>
                      </a:r>
                    </a:p>
                    <a:p>
                      <a:r>
                        <a:rPr lang="en-GB" sz="1300" b="1" u="sng" dirty="0"/>
                        <a:t>History: </a:t>
                      </a:r>
                      <a:r>
                        <a:rPr lang="en-GB" sz="1300" b="0" u="none" dirty="0"/>
                        <a:t>To understand the key theories and scientists who clarified our understanding of our solar system.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94000">
                          <a:srgbClr val="92D050">
                            <a:shade val="67500"/>
                            <a:satMod val="115000"/>
                          </a:srgbClr>
                        </a:gs>
                        <a:gs pos="100000">
                          <a:srgbClr val="92D050">
                            <a:shade val="100000"/>
                            <a:satMod val="115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40981001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A1B21355-C57A-41CE-9696-41478F6102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8975195"/>
              </p:ext>
            </p:extLst>
          </p:nvPr>
        </p:nvGraphicFramePr>
        <p:xfrm>
          <a:off x="7238302" y="2602209"/>
          <a:ext cx="2583808" cy="179055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83808">
                  <a:extLst>
                    <a:ext uri="{9D8B030D-6E8A-4147-A177-3AD203B41FA5}">
                      <a16:colId xmlns:a16="http://schemas.microsoft.com/office/drawing/2014/main" val="2606679746"/>
                    </a:ext>
                  </a:extLst>
                </a:gridCol>
              </a:tblGrid>
              <a:tr h="239931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2"/>
                          </a:solidFill>
                        </a:rPr>
                        <a:t>Sentence Stems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405797"/>
                  </a:ext>
                </a:extLst>
              </a:tr>
              <a:tr h="1455279">
                <a:tc>
                  <a:txBody>
                    <a:bodyPr/>
                    <a:lstStyle/>
                    <a:p>
                      <a:endParaRPr lang="en-GB" sz="1400" b="1" dirty="0"/>
                    </a:p>
                    <a:p>
                      <a:r>
                        <a:rPr lang="en-GB" sz="1400" b="1" dirty="0"/>
                        <a:t>I would like to challenge the view…</a:t>
                      </a:r>
                    </a:p>
                    <a:p>
                      <a:r>
                        <a:rPr lang="en-GB" sz="1400" b="1" dirty="0"/>
                        <a:t>Adding onto …’s point…</a:t>
                      </a:r>
                    </a:p>
                    <a:p>
                      <a:r>
                        <a:rPr lang="en-GB" sz="1400" b="1" dirty="0"/>
                        <a:t>In my opinion…</a:t>
                      </a:r>
                    </a:p>
                    <a:p>
                      <a:endParaRPr lang="en-GB" sz="14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40981001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48053EDB-FB85-4D6E-B38B-717C0B857B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1817577"/>
              </p:ext>
            </p:extLst>
          </p:nvPr>
        </p:nvGraphicFramePr>
        <p:xfrm>
          <a:off x="3422337" y="2043960"/>
          <a:ext cx="3826864" cy="378208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48425">
                  <a:extLst>
                    <a:ext uri="{9D8B030D-6E8A-4147-A177-3AD203B41FA5}">
                      <a16:colId xmlns:a16="http://schemas.microsoft.com/office/drawing/2014/main" val="1800091382"/>
                    </a:ext>
                  </a:extLst>
                </a:gridCol>
                <a:gridCol w="2178439">
                  <a:extLst>
                    <a:ext uri="{9D8B030D-6E8A-4147-A177-3AD203B41FA5}">
                      <a16:colId xmlns:a16="http://schemas.microsoft.com/office/drawing/2014/main" val="1336060009"/>
                    </a:ext>
                  </a:extLst>
                </a:gridCol>
              </a:tblGrid>
              <a:tr h="395705"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dirty="0" err="1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Oracy</a:t>
                      </a:r>
                      <a:r>
                        <a:rPr lang="en-GB" sz="1600" dirty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Skills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502035"/>
                  </a:ext>
                </a:extLst>
              </a:tr>
              <a:tr h="1501507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Social</a:t>
                      </a:r>
                    </a:p>
                    <a:p>
                      <a:pPr algn="ctr"/>
                      <a:r>
                        <a:rPr lang="en-GB" sz="1400" dirty="0"/>
                        <a:t>Not take different opinions personally</a:t>
                      </a:r>
                      <a:endParaRPr lang="en-GB" sz="1400" u="none" strike="noStrike" kern="1200" baseline="0" dirty="0"/>
                    </a:p>
                    <a:p>
                      <a:pPr algn="ctr"/>
                      <a:endParaRPr lang="en-GB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Cognitive</a:t>
                      </a:r>
                    </a:p>
                    <a:p>
                      <a:pPr algn="ctr"/>
                      <a:r>
                        <a:rPr lang="en-GB" sz="1400" dirty="0"/>
                        <a:t>To draw upon their knowledge to support their own point of view and explore different perspectives</a:t>
                      </a:r>
                      <a:r>
                        <a:rPr lang="en-GB" sz="1600" dirty="0"/>
                        <a:t>.</a:t>
                      </a:r>
                      <a:r>
                        <a:rPr lang="en-GB" sz="1200" u="none" strike="noStrike" kern="1200" baseline="0" dirty="0"/>
                        <a:t> </a:t>
                      </a:r>
                      <a:endParaRPr lang="en-GB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0950350"/>
                  </a:ext>
                </a:extLst>
              </a:tr>
              <a:tr h="188487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Linguistic</a:t>
                      </a:r>
                    </a:p>
                    <a:p>
                      <a:pPr algn="ctr"/>
                      <a:r>
                        <a:rPr lang="en-GB" sz="1400" u="none" strike="noStrike" kern="1200" baseline="0" dirty="0"/>
                        <a:t>Use a range of sentence stems with fluency and accuracy. To be able to paraphrase what has been said. </a:t>
                      </a:r>
                    </a:p>
                    <a:p>
                      <a:pPr algn="ctr"/>
                      <a:r>
                        <a:rPr lang="en-GB" sz="1200" u="none" strike="noStrike" kern="1200" baseline="0" dirty="0"/>
                        <a:t>.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Physical</a:t>
                      </a:r>
                    </a:p>
                    <a:p>
                      <a:pPr algn="ctr"/>
                      <a:r>
                        <a:rPr lang="en-GB" sz="1400" u="none" strike="noStrike" kern="1200" baseline="0" dirty="0"/>
                        <a:t>Project their voice to a large audience . To be able to speak with natural gestures and expressions</a:t>
                      </a:r>
                      <a:r>
                        <a:rPr lang="en-GB" sz="1600" u="none" strike="noStrike" kern="1200" baseline="0" dirty="0"/>
                        <a:t>. </a:t>
                      </a:r>
                      <a:endParaRPr lang="en-GB" sz="1800" u="none" strike="noStrike" kern="1200" baseline="0" dirty="0"/>
                    </a:p>
                    <a:p>
                      <a:pPr algn="ctr"/>
                      <a:endParaRPr lang="en-GB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9695232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07C99E05-6401-4939-AC48-DD0582AD12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3452221"/>
              </p:ext>
            </p:extLst>
          </p:nvPr>
        </p:nvGraphicFramePr>
        <p:xfrm>
          <a:off x="7238302" y="4668158"/>
          <a:ext cx="2583808" cy="201318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83808">
                  <a:extLst>
                    <a:ext uri="{9D8B030D-6E8A-4147-A177-3AD203B41FA5}">
                      <a16:colId xmlns:a16="http://schemas.microsoft.com/office/drawing/2014/main" val="2606679746"/>
                    </a:ext>
                  </a:extLst>
                </a:gridCol>
              </a:tblGrid>
              <a:tr h="423606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2"/>
                          </a:solidFill>
                        </a:rPr>
                        <a:t>Recommended Reads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405797"/>
                  </a:ext>
                </a:extLst>
              </a:tr>
              <a:tr h="158958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0981001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AF4D406D-FB77-48DB-993E-53CA2A529A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1758" y="1221221"/>
            <a:ext cx="762698" cy="762698"/>
          </a:xfrm>
          <a:prstGeom prst="rect">
            <a:avLst/>
          </a:prstGeom>
        </p:spPr>
      </p:pic>
      <p:sp>
        <p:nvSpPr>
          <p:cNvPr id="9" name="Thought Bubble: Cloud 8">
            <a:extLst>
              <a:ext uri="{FF2B5EF4-FFF2-40B4-BE49-F238E27FC236}">
                <a16:creationId xmlns:a16="http://schemas.microsoft.com/office/drawing/2014/main" id="{DBDD46B9-FCB6-4C8A-B723-1E16EDEE0953}"/>
              </a:ext>
            </a:extLst>
          </p:cNvPr>
          <p:cNvSpPr/>
          <p:nvPr/>
        </p:nvSpPr>
        <p:spPr>
          <a:xfrm>
            <a:off x="4790476" y="-188169"/>
            <a:ext cx="2491509" cy="1641673"/>
          </a:xfrm>
          <a:prstGeom prst="cloudCallout">
            <a:avLst>
              <a:gd name="adj1" fmla="val -20816"/>
              <a:gd name="adj2" fmla="val 8265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How does the position of Earth in the solar system affect our lives?</a:t>
            </a:r>
            <a:endParaRPr lang="en-GB" sz="1400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5DE0AB0E-A068-495B-9D98-FAB803F11A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16702" y="2429381"/>
            <a:ext cx="262492" cy="29041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195AB0B3-111A-4B2C-8C99-21848A0CB99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60430" y="2476930"/>
            <a:ext cx="262492" cy="36016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0148F80-67B5-4EE3-B71A-EB1D7FCA59D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10492" y="3862180"/>
            <a:ext cx="332615" cy="344494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DCEFD87C-4C93-43DE-95D3-F257DAEAB12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38926" y="5141057"/>
            <a:ext cx="320088" cy="388679"/>
          </a:xfrm>
          <a:prstGeom prst="rect">
            <a:avLst/>
          </a:prstGeom>
        </p:spPr>
      </p:pic>
      <p:sp>
        <p:nvSpPr>
          <p:cNvPr id="19" name="Flowchart: Sequential Access Storage 18">
            <a:extLst>
              <a:ext uri="{FF2B5EF4-FFF2-40B4-BE49-F238E27FC236}">
                <a16:creationId xmlns:a16="http://schemas.microsoft.com/office/drawing/2014/main" id="{F95344EC-BF05-41A0-8AD2-06F30EC41AF8}"/>
              </a:ext>
            </a:extLst>
          </p:cNvPr>
          <p:cNvSpPr/>
          <p:nvPr/>
        </p:nvSpPr>
        <p:spPr>
          <a:xfrm>
            <a:off x="9206630" y="3813858"/>
            <a:ext cx="561237" cy="540244"/>
          </a:xfrm>
          <a:prstGeom prst="flowChartMagnetic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0B85874A-208B-4456-BAA8-B387BFC2E7BC}"/>
              </a:ext>
            </a:extLst>
          </p:cNvPr>
          <p:cNvPicPr/>
          <p:nvPr/>
        </p:nvPicPr>
        <p:blipFill rotWithShape="1">
          <a:blip r:embed="rId8"/>
          <a:srcRect l="2174" t="51408" r="19832"/>
          <a:stretch/>
        </p:blipFill>
        <p:spPr bwMode="auto">
          <a:xfrm>
            <a:off x="5860027" y="5086748"/>
            <a:ext cx="4053268" cy="17685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06555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5061</TotalTime>
  <Words>278</Words>
  <Application>Microsoft Office PowerPoint</Application>
  <PresentationFormat>A4 Paper (210x297 mm)</PresentationFormat>
  <Paragraphs>55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Jill Murphy | Year One | Autumn 2</dc:title>
  <dc:creator>Jon Brunskill</dc:creator>
  <cp:lastModifiedBy>Emily Dalton</cp:lastModifiedBy>
  <cp:revision>174</cp:revision>
  <cp:lastPrinted>2021-11-01T11:31:29Z</cp:lastPrinted>
  <dcterms:created xsi:type="dcterms:W3CDTF">2017-10-15T20:56:30Z</dcterms:created>
  <dcterms:modified xsi:type="dcterms:W3CDTF">2023-01-09T16:24:35Z</dcterms:modified>
</cp:coreProperties>
</file>