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9906000" cy="6858000" type="A4"/>
  <p:notesSz cx="7053263" cy="10180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CC00CC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22" autoAdjust="0"/>
    <p:restoredTop sz="93995" autoAdjust="0"/>
  </p:normalViewPr>
  <p:slideViewPr>
    <p:cSldViewPr snapToGrid="0" snapToObjects="1">
      <p:cViewPr>
        <p:scale>
          <a:sx n="100" d="100"/>
          <a:sy n="100" d="100"/>
        </p:scale>
        <p:origin x="416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56414" cy="510800"/>
          </a:xfrm>
          <a:prstGeom prst="rect">
            <a:avLst/>
          </a:prstGeom>
        </p:spPr>
        <p:txBody>
          <a:bodyPr vert="horz" lIns="94081" tIns="47040" rIns="94081" bIns="47040" numCol="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510800"/>
          </a:xfrm>
          <a:prstGeom prst="rect">
            <a:avLst/>
          </a:prstGeom>
        </p:spPr>
        <p:txBody>
          <a:bodyPr vert="horz" lIns="94081" tIns="47040" rIns="94081" bIns="47040" numCol="1" rtlCol="0"/>
          <a:lstStyle>
            <a:lvl1pPr algn="r">
              <a:defRPr sz="1300"/>
            </a:lvl1pPr>
          </a:lstStyle>
          <a:p>
            <a:fld id="{74DA69C8-F84C-2947-85D9-F4E475966ECC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4575" y="1271588"/>
            <a:ext cx="4964113" cy="3436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81" tIns="47040" rIns="94081" bIns="47040" numCol="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899432"/>
            <a:ext cx="5642610" cy="4008626"/>
          </a:xfrm>
          <a:prstGeom prst="rect">
            <a:avLst/>
          </a:prstGeom>
        </p:spPr>
        <p:txBody>
          <a:bodyPr vert="horz" lIns="94081" tIns="47040" rIns="94081" bIns="47040" numCol="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669840"/>
            <a:ext cx="3056414" cy="510799"/>
          </a:xfrm>
          <a:prstGeom prst="rect">
            <a:avLst/>
          </a:prstGeom>
        </p:spPr>
        <p:txBody>
          <a:bodyPr vert="horz" lIns="94081" tIns="47040" rIns="94081" bIns="47040" numCol="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9669840"/>
            <a:ext cx="3056414" cy="510799"/>
          </a:xfrm>
          <a:prstGeom prst="rect">
            <a:avLst/>
          </a:prstGeom>
        </p:spPr>
        <p:txBody>
          <a:bodyPr vert="horz" lIns="94081" tIns="47040" rIns="94081" bIns="47040" numCol="1" rtlCol="0" anchor="b"/>
          <a:lstStyle>
            <a:lvl1pPr algn="r">
              <a:defRPr sz="1300"/>
            </a:lvl1pPr>
          </a:lstStyle>
          <a:p>
            <a:fld id="{90C8F01E-995B-8848-96E4-13733EB6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843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8F01E-995B-8848-96E4-13733EB6AA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92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numCol="1"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 numCol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numCol="1"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 numCol="1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numCol="1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7089A-8636-F64C-9D23-B4C3EC8D4BA5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6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0">
              <a:schemeClr val="accent6">
                <a:lumMod val="0"/>
                <a:lumOff val="10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0BCD6B-BA93-46F9-A5F6-58811D494BF1}"/>
              </a:ext>
            </a:extLst>
          </p:cNvPr>
          <p:cNvSpPr txBox="1"/>
          <p:nvPr/>
        </p:nvSpPr>
        <p:spPr>
          <a:xfrm>
            <a:off x="83890" y="109056"/>
            <a:ext cx="3873289" cy="369332"/>
          </a:xfrm>
          <a:prstGeom prst="rect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>
                <a:latin typeface="Arial" panose="020B0604020202020204" pitchFamily="34" charset="0"/>
                <a:cs typeface="Arial" panose="020B0604020202020204" pitchFamily="34" charset="0"/>
              </a:rPr>
              <a:t>Taming plants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– Year 5	</a:t>
            </a:r>
            <a:endParaRPr lang="en-GB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48F1B75-C2BC-47F9-9206-A152570118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011652"/>
              </p:ext>
            </p:extLst>
          </p:nvPr>
        </p:nvGraphicFramePr>
        <p:xfrm>
          <a:off x="83891" y="478388"/>
          <a:ext cx="4792909" cy="181375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9854">
                  <a:extLst>
                    <a:ext uri="{9D8B030D-6E8A-4147-A177-3AD203B41FA5}">
                      <a16:colId xmlns:a16="http://schemas.microsoft.com/office/drawing/2014/main" val="2316687726"/>
                    </a:ext>
                  </a:extLst>
                </a:gridCol>
                <a:gridCol w="4583055">
                  <a:extLst>
                    <a:ext uri="{9D8B030D-6E8A-4147-A177-3AD203B41FA5}">
                      <a16:colId xmlns:a16="http://schemas.microsoft.com/office/drawing/2014/main" val="2379496559"/>
                    </a:ext>
                  </a:extLst>
                </a:gridCol>
              </a:tblGrid>
              <a:tr h="260852">
                <a:tc gridSpan="2">
                  <a:txBody>
                    <a:bodyPr/>
                    <a:lstStyle/>
                    <a:p>
                      <a:pPr algn="ctr"/>
                      <a:r>
                        <a:rPr lang="en-GB" altLang="en-GB" sz="1600" dirty="0">
                          <a:solidFill>
                            <a:schemeClr val="tx2"/>
                          </a:solidFill>
                        </a:rPr>
                        <a:t>Discussion Topics and Enquiry Questions</a:t>
                      </a:r>
                      <a:endParaRPr lang="en-GB" altLang="en-GB" sz="16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altLang="en-GB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550516657"/>
                  </a:ext>
                </a:extLst>
              </a:tr>
              <a:tr h="277050">
                <a:tc>
                  <a:txBody>
                    <a:bodyPr/>
                    <a:lstStyle/>
                    <a:p>
                      <a:r>
                        <a:rPr lang="en-GB" altLang="en-GB" sz="1100" dirty="0"/>
                        <a:t>1</a:t>
                      </a:r>
                      <a:endParaRPr lang="en-GB" alt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What do plants need to grow?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63941051"/>
                  </a:ext>
                </a:extLst>
              </a:tr>
              <a:tr h="277050">
                <a:tc>
                  <a:txBody>
                    <a:bodyPr/>
                    <a:lstStyle/>
                    <a:p>
                      <a:r>
                        <a:rPr lang="en-GB" altLang="en-GB" sz="1100" dirty="0"/>
                        <a:t>2</a:t>
                      </a:r>
                      <a:endParaRPr lang="en-GB" alt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Where does my food come from?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29339964"/>
                  </a:ext>
                </a:extLst>
              </a:tr>
              <a:tr h="318509">
                <a:tc>
                  <a:txBody>
                    <a:bodyPr/>
                    <a:lstStyle/>
                    <a:p>
                      <a:r>
                        <a:rPr lang="en-GB" altLang="en-GB" sz="1100" dirty="0"/>
                        <a:t>3</a:t>
                      </a:r>
                      <a:endParaRPr lang="en-GB" alt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Why can’t we grow certain foods in Bracknell?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2759467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altLang="en-GB" sz="1100" dirty="0"/>
                        <a:t>4</a:t>
                      </a:r>
                      <a:endParaRPr lang="en-GB" alt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Why are bees important?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30945595"/>
                  </a:ext>
                </a:extLst>
              </a:tr>
              <a:tr h="381077">
                <a:tc>
                  <a:txBody>
                    <a:bodyPr/>
                    <a:lstStyle/>
                    <a:p>
                      <a:r>
                        <a:rPr lang="en-GB" altLang="en-GB" sz="1100" dirty="0"/>
                        <a:t>5</a:t>
                      </a:r>
                      <a:endParaRPr lang="en-GB" alt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What are the features of a plant?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560074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71AF0A6-DDF1-4497-93E7-7414C995CE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183896"/>
              </p:ext>
            </p:extLst>
          </p:nvPr>
        </p:nvGraphicFramePr>
        <p:xfrm>
          <a:off x="5176" y="2476930"/>
          <a:ext cx="3278144" cy="405156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50172">
                  <a:extLst>
                    <a:ext uri="{9D8B030D-6E8A-4147-A177-3AD203B41FA5}">
                      <a16:colId xmlns:a16="http://schemas.microsoft.com/office/drawing/2014/main" val="1819816150"/>
                    </a:ext>
                  </a:extLst>
                </a:gridCol>
                <a:gridCol w="1627972">
                  <a:extLst>
                    <a:ext uri="{9D8B030D-6E8A-4147-A177-3AD203B41FA5}">
                      <a16:colId xmlns:a16="http://schemas.microsoft.com/office/drawing/2014/main" val="2595832683"/>
                    </a:ext>
                  </a:extLst>
                </a:gridCol>
              </a:tblGrid>
              <a:tr h="361018"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2"/>
                          </a:solidFill>
                        </a:rPr>
                        <a:t>Key Vocabulary</a:t>
                      </a:r>
                      <a:endParaRPr lang="en-GB" sz="16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58538"/>
                  </a:ext>
                </a:extLst>
              </a:tr>
              <a:tr h="366902">
                <a:tc>
                  <a:txBody>
                    <a:bodyPr/>
                    <a:lstStyle/>
                    <a:p>
                      <a:r>
                        <a:rPr lang="en-GB" sz="1400" dirty="0"/>
                        <a:t>Food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Water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767074"/>
                  </a:ext>
                </a:extLst>
              </a:tr>
              <a:tr h="3669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Life cycles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Rivers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600"/>
                  </a:ext>
                </a:extLst>
              </a:tr>
              <a:tr h="3669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Arable 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Pollinators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625765"/>
                  </a:ext>
                </a:extLst>
              </a:tr>
              <a:tr h="366902">
                <a:tc>
                  <a:txBody>
                    <a:bodyPr/>
                    <a:lstStyle/>
                    <a:p>
                      <a:r>
                        <a:rPr lang="en-GB" sz="1400" dirty="0"/>
                        <a:t>Crops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Animals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18134"/>
                  </a:ext>
                </a:extLst>
              </a:tr>
              <a:tr h="366902">
                <a:tc>
                  <a:txBody>
                    <a:bodyPr/>
                    <a:lstStyle/>
                    <a:p>
                      <a:r>
                        <a:rPr lang="en-GB" sz="1400" dirty="0"/>
                        <a:t>Farming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Pastoral 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80788"/>
                  </a:ext>
                </a:extLst>
              </a:tr>
              <a:tr h="366902">
                <a:tc>
                  <a:txBody>
                    <a:bodyPr/>
                    <a:lstStyle/>
                    <a:p>
                      <a:r>
                        <a:rPr lang="en-GB" sz="1400" dirty="0"/>
                        <a:t>Pollen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Stigma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556498"/>
                  </a:ext>
                </a:extLst>
              </a:tr>
              <a:tr h="388430">
                <a:tc>
                  <a:txBody>
                    <a:bodyPr/>
                    <a:lstStyle/>
                    <a:p>
                      <a:r>
                        <a:rPr lang="en-GB" sz="1400" dirty="0"/>
                        <a:t>Stem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Reproduction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400113"/>
                  </a:ext>
                </a:extLst>
              </a:tr>
              <a:tr h="366902">
                <a:tc>
                  <a:txBody>
                    <a:bodyPr/>
                    <a:lstStyle/>
                    <a:p>
                      <a:r>
                        <a:rPr lang="en-GB" sz="1400" dirty="0"/>
                        <a:t>Mammal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Amphibian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706780"/>
                  </a:ext>
                </a:extLst>
              </a:tr>
              <a:tr h="366902">
                <a:tc>
                  <a:txBody>
                    <a:bodyPr/>
                    <a:lstStyle/>
                    <a:p>
                      <a:r>
                        <a:rPr lang="en-GB" sz="1400" dirty="0"/>
                        <a:t>Light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Root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771478"/>
                  </a:ext>
                </a:extLst>
              </a:tr>
              <a:tr h="3669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Leaf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Insect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0853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D0DBA9C-E502-4370-B4D7-F8280711F2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859299"/>
              </p:ext>
            </p:extLst>
          </p:nvPr>
        </p:nvGraphicFramePr>
        <p:xfrm>
          <a:off x="7222922" y="30262"/>
          <a:ext cx="2641131" cy="2490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1131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41736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FF00"/>
                          </a:solidFill>
                        </a:rPr>
                        <a:t>Core knowledge and skills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100000">
                          <a:srgbClr val="92D050">
                            <a:shade val="67500"/>
                            <a:satMod val="115000"/>
                          </a:srgbClr>
                        </a:gs>
                        <a:gs pos="100000">
                          <a:srgbClr val="92D050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1886732">
                <a:tc>
                  <a:txBody>
                    <a:bodyPr/>
                    <a:lstStyle/>
                    <a:p>
                      <a:r>
                        <a:rPr lang="en-GB" sz="1300" b="1" u="sng" dirty="0"/>
                        <a:t>Geography</a:t>
                      </a:r>
                      <a:r>
                        <a:rPr lang="en-GB" sz="1300" dirty="0"/>
                        <a:t>: Understand key aspects of physical Geography including climate zones. Some foods can’t grow in certain areas.</a:t>
                      </a:r>
                      <a:endParaRPr lang="en-GB" sz="1300" b="1" u="sng" dirty="0"/>
                    </a:p>
                    <a:p>
                      <a:r>
                        <a:rPr lang="en-GB" sz="1300" b="1" u="sng" dirty="0"/>
                        <a:t>Science: </a:t>
                      </a:r>
                      <a:r>
                        <a:rPr lang="en-GB" sz="1300" b="0" u="none" dirty="0"/>
                        <a:t>Understand the similarities and differences in the life cycle of one of the following; insect, bird, mammal or an amphibian. Understand the life process of plants 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94000">
                          <a:srgbClr val="92D050">
                            <a:shade val="67500"/>
                            <a:satMod val="115000"/>
                          </a:srgbClr>
                        </a:gs>
                        <a:gs pos="100000">
                          <a:srgbClr val="92D050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1B21355-C57A-41CE-9696-41478F6102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813251"/>
              </p:ext>
            </p:extLst>
          </p:nvPr>
        </p:nvGraphicFramePr>
        <p:xfrm>
          <a:off x="7238302" y="2545897"/>
          <a:ext cx="2583808" cy="2133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83808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32909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2"/>
                          </a:solidFill>
                        </a:rPr>
                        <a:t>Sentence Stems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1765160">
                <a:tc>
                  <a:txBody>
                    <a:bodyPr/>
                    <a:lstStyle/>
                    <a:p>
                      <a:endParaRPr lang="en-GB" sz="1400" b="1" dirty="0"/>
                    </a:p>
                    <a:p>
                      <a:r>
                        <a:rPr lang="en-GB" sz="1400" b="1" dirty="0"/>
                        <a:t>I would like to challenge the view…</a:t>
                      </a:r>
                    </a:p>
                    <a:p>
                      <a:r>
                        <a:rPr lang="en-GB" sz="1400" b="1" dirty="0"/>
                        <a:t>Adding onto …’s point…</a:t>
                      </a:r>
                    </a:p>
                    <a:p>
                      <a:r>
                        <a:rPr lang="en-GB" sz="1400" b="1" dirty="0"/>
                        <a:t>In my opinion…</a:t>
                      </a:r>
                    </a:p>
                    <a:p>
                      <a:r>
                        <a:rPr lang="en-GB" sz="1400" b="1" dirty="0"/>
                        <a:t>I agree with … and I would like to add…</a:t>
                      </a:r>
                    </a:p>
                    <a:p>
                      <a:endParaRPr lang="en-GB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8053EDB-FB85-4D6E-B38B-717C0B857B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383576"/>
              </p:ext>
            </p:extLst>
          </p:nvPr>
        </p:nvGraphicFramePr>
        <p:xfrm>
          <a:off x="3429946" y="2718140"/>
          <a:ext cx="3826864" cy="378208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48425">
                  <a:extLst>
                    <a:ext uri="{9D8B030D-6E8A-4147-A177-3AD203B41FA5}">
                      <a16:colId xmlns:a16="http://schemas.microsoft.com/office/drawing/2014/main" val="1800091382"/>
                    </a:ext>
                  </a:extLst>
                </a:gridCol>
                <a:gridCol w="2178439">
                  <a:extLst>
                    <a:ext uri="{9D8B030D-6E8A-4147-A177-3AD203B41FA5}">
                      <a16:colId xmlns:a16="http://schemas.microsoft.com/office/drawing/2014/main" val="1336060009"/>
                    </a:ext>
                  </a:extLst>
                </a:gridCol>
              </a:tblGrid>
              <a:tr h="395705"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 err="1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Oracy</a:t>
                      </a:r>
                      <a:r>
                        <a:rPr lang="en-GB" sz="1600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Skills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502035"/>
                  </a:ext>
                </a:extLst>
              </a:tr>
              <a:tr h="1501507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Social</a:t>
                      </a:r>
                    </a:p>
                    <a:p>
                      <a:pPr algn="ctr"/>
                      <a:r>
                        <a:rPr lang="en-GB" sz="1400" u="sng" strike="noStrike" kern="1200" baseline="0" dirty="0"/>
                        <a:t>Working with others</a:t>
                      </a:r>
                    </a:p>
                    <a:p>
                      <a:pPr algn="l"/>
                      <a:r>
                        <a:rPr lang="en-GB" sz="1100" b="0" dirty="0"/>
                        <a:t>To not take disagreements or different opinions personally.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Cognitive</a:t>
                      </a:r>
                    </a:p>
                    <a:p>
                      <a:pPr algn="ctr"/>
                      <a:r>
                        <a:rPr lang="en-GB" sz="1400" u="sng" dirty="0"/>
                        <a:t>Reasoning</a:t>
                      </a:r>
                    </a:p>
                    <a:p>
                      <a:pPr algn="l"/>
                      <a:r>
                        <a:rPr lang="en-GB" sz="1300" b="0" u="none" dirty="0"/>
                        <a:t>To negotiate an agreement by exploring other options.</a:t>
                      </a:r>
                    </a:p>
                    <a:p>
                      <a:pPr algn="ctr"/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950350"/>
                  </a:ext>
                </a:extLst>
              </a:tr>
              <a:tr h="188487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Linguistic</a:t>
                      </a:r>
                    </a:p>
                    <a:p>
                      <a:pPr algn="ctr"/>
                      <a:r>
                        <a:rPr lang="en-GB" sz="1400" u="sng" strike="noStrike" kern="1200" baseline="0" dirty="0"/>
                        <a:t>Vocabulary</a:t>
                      </a:r>
                      <a:r>
                        <a:rPr lang="en-GB" sz="1200" u="none" strike="noStrike" kern="1200" baseline="0" dirty="0"/>
                        <a:t> </a:t>
                      </a:r>
                    </a:p>
                    <a:p>
                      <a:pPr algn="l"/>
                      <a:r>
                        <a:rPr lang="en-GB" sz="1200" b="0" u="none" strike="noStrike" kern="1200" baseline="0" dirty="0"/>
                        <a:t>To use an increasingly sophisticated range of sentence stems with fluency and accuracy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Physical</a:t>
                      </a:r>
                    </a:p>
                    <a:p>
                      <a:pPr algn="ctr"/>
                      <a:r>
                        <a:rPr lang="en-GB" sz="1600" u="sng" strike="noStrike" kern="1200" baseline="0" dirty="0"/>
                        <a:t>Voice </a:t>
                      </a:r>
                    </a:p>
                    <a:p>
                      <a:pPr algn="l"/>
                      <a:r>
                        <a:rPr lang="en-GB" sz="1300" b="0" u="none" strike="noStrike" kern="1200" baseline="0" dirty="0"/>
                        <a:t>To project their voice to a large audience.</a:t>
                      </a:r>
                    </a:p>
                    <a:p>
                      <a:pPr algn="ctr"/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9695232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07C99E05-6401-4939-AC48-DD0582AD12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623159"/>
              </p:ext>
            </p:extLst>
          </p:nvPr>
        </p:nvGraphicFramePr>
        <p:xfrm>
          <a:off x="7238302" y="4679497"/>
          <a:ext cx="2583808" cy="21849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83808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38662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2"/>
                          </a:solidFill>
                        </a:rPr>
                        <a:t>Recommended Reads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164132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Last Tree in the City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The Colour of the Sun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Fruit is a Suitcase for Seeds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Whose Habitat is that?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The incredible Ecosystems of Planet Earth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Welcome to the Garden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AF4D406D-FB77-48DB-993E-53CA2A529A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5018" y="1417364"/>
            <a:ext cx="626596" cy="626596"/>
          </a:xfrm>
          <a:prstGeom prst="rect">
            <a:avLst/>
          </a:prstGeom>
        </p:spPr>
      </p:pic>
      <p:sp>
        <p:nvSpPr>
          <p:cNvPr id="9" name="Thought Bubble: Cloud 8">
            <a:extLst>
              <a:ext uri="{FF2B5EF4-FFF2-40B4-BE49-F238E27FC236}">
                <a16:creationId xmlns:a16="http://schemas.microsoft.com/office/drawing/2014/main" id="{DBDD46B9-FCB6-4C8A-B723-1E16EDEE0953}"/>
              </a:ext>
            </a:extLst>
          </p:cNvPr>
          <p:cNvSpPr/>
          <p:nvPr/>
        </p:nvSpPr>
        <p:spPr>
          <a:xfrm>
            <a:off x="4811797" y="80741"/>
            <a:ext cx="2491509" cy="1641673"/>
          </a:xfrm>
          <a:prstGeom prst="cloudCallout">
            <a:avLst>
              <a:gd name="adj1" fmla="val -51018"/>
              <a:gd name="adj2" fmla="val 8091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Where does our food come and why does it come from there?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DE0AB0E-A068-495B-9D98-FAB803F11A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5554" y="4259667"/>
            <a:ext cx="262492" cy="29041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95AB0B3-111A-4B2C-8C99-21848A0CB9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68316" y="4083005"/>
            <a:ext cx="262492" cy="36016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0148F80-67B5-4EE3-B71A-EB1D7FCA59D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44185" y="6035118"/>
            <a:ext cx="332615" cy="34449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CEFD87C-4C93-43DE-95D3-F257DAEAB12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08272" y="5948206"/>
            <a:ext cx="320088" cy="388679"/>
          </a:xfrm>
          <a:prstGeom prst="rect">
            <a:avLst/>
          </a:prstGeom>
        </p:spPr>
      </p:pic>
      <p:sp>
        <p:nvSpPr>
          <p:cNvPr id="19" name="Flowchart: Sequential Access Storage 18">
            <a:extLst>
              <a:ext uri="{FF2B5EF4-FFF2-40B4-BE49-F238E27FC236}">
                <a16:creationId xmlns:a16="http://schemas.microsoft.com/office/drawing/2014/main" id="{F95344EC-BF05-41A0-8AD2-06F30EC41AF8}"/>
              </a:ext>
            </a:extLst>
          </p:cNvPr>
          <p:cNvSpPr/>
          <p:nvPr/>
        </p:nvSpPr>
        <p:spPr>
          <a:xfrm>
            <a:off x="9087247" y="4080995"/>
            <a:ext cx="561237" cy="540244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555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5075</TotalTime>
  <Words>262</Words>
  <Application>Microsoft Office PowerPoint</Application>
  <PresentationFormat>A4 Paper (210x297 mm)</PresentationFormat>
  <Paragraphs>65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Jill Murphy | Year One | Autumn 2</dc:title>
  <dc:creator>Jon Brunskill</dc:creator>
  <cp:lastModifiedBy>Mark Dodds</cp:lastModifiedBy>
  <cp:revision>176</cp:revision>
  <cp:lastPrinted>2021-11-01T11:31:29Z</cp:lastPrinted>
  <dcterms:created xsi:type="dcterms:W3CDTF">2017-10-15T20:56:30Z</dcterms:created>
  <dcterms:modified xsi:type="dcterms:W3CDTF">2023-05-26T10:14:40Z</dcterms:modified>
</cp:coreProperties>
</file>