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EFC12-79F3-4A29-AF36-BEBF6FE84A4E}" type="datetimeFigureOut">
              <a:rPr lang="en-GB" smtClean="0"/>
              <a:t>09/01/2023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A4A4D-2AD3-4F5D-9DF4-115AE2F65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C8F01E-995B-8848-96E4-13733EB6AAD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692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8F01E-995B-8848-96E4-13733EB6AA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4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C6B9-C291-4B22-802B-5B5DF969C0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4F7FEA-2E54-4523-860C-ADF7A2AD5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2AF3D-39B9-4486-90F9-1A3AAC9C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F1681-FEAA-4306-98C5-A2773972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7DE7-3379-4016-BEA7-835234C8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B7EB-3ACE-40A1-87A9-92FCE8954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366E91-0613-460E-9E73-3208FE68C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110A1-B6F3-40CA-873B-7B0D509DD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60E36-0982-479F-91F4-6531357C2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1D4C6-1869-4CD0-A5C6-66B354EC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8DB70-4C33-450F-9078-950563877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B6A55-6C61-4397-AB25-D30DD4DB1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7A07-EB5C-4EAF-98B5-E3237088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0CF4D-C338-483B-A000-B4F2F599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4186B-6B1B-4AB6-BFEA-2F52A593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2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79CA-628A-4F6F-A322-E6DB109C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DD68A-95EE-4A3D-9560-4012969D0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39ED3-7EB4-45B5-95AA-96610961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AAC1E-8133-45C6-BEE1-41957B452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E6BCE-7515-45AE-B1BA-041B61AB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7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5325-7B4D-441A-8F2D-500F4C279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B8080-B207-464A-A642-9987C0973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5E9D4-EE40-4B58-8BE8-3116ED2B9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A9898-FC34-49F8-9695-3EBA7843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52A65-F519-44D2-8169-C0A24534E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1A0AE-5C0D-4DAA-AE16-0E3925B58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FA6DB-5BB7-4A7C-A039-03D77CB52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3127C-381D-428C-8D2E-200F9AFAA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0D065-6CBA-49E3-B480-15D99576F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4D6A7-F2A2-49D8-AE19-75FA5896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72C83-3465-4AE8-803E-55D1DFE5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6F3ED-13CD-4861-999B-5D3B339F8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87AB0-952A-4C2D-B531-2904234C1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E7D7D-FB48-473D-991A-E4C15DD23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714D6B-05B7-4681-B741-51486481D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D1B093-09C1-40D3-A750-DBF249708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C5462-2302-4B62-B958-EBF1D608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4D617A-9259-448F-9BFE-631FEDD7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8B799B-696F-403F-A01A-472469043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3F419-0D4A-4593-9092-313CB07F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A36C6-95EF-4E92-9F9E-F8B3E18CE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733808-CCA4-4CCF-8988-163E24A0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E6FE6-1320-40E8-B739-06A9F159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4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9119DB-245E-4F4A-9465-24A3970C3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5141A-4FA3-4DA0-9C43-2C2170A1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F9442-AD53-423D-A01C-5DE27FC3A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2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A2CE-74CE-4DFE-B548-9E7684F2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93134-9027-4517-A3B9-A5AA50FE9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BC077-1DDE-41D9-9A67-7C5D07958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F6AA0-5F99-4763-AFF3-F2A858858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669E8-0849-495C-8B78-8F42642A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9BA55-47E8-4F83-824F-960A16F4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5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85D40-18ED-42BE-8673-F9804254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C13F02-A1FD-4EAC-9609-89E7D7012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3EC8A-51DF-456F-A670-52CACF942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A1464-CA89-4D32-B5D5-9CC03661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8CFA7-A95A-4162-B0B5-60D4EACC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FE1B73-A3C0-4C1D-8456-B96C364F3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accent2">
                <a:lumMod val="60000"/>
                <a:lumOff val="40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07005-2D55-45D7-A237-34C68614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33B66-0ADF-4E4C-80E5-608DFD4FA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5D3BC-D2F2-4B25-88EC-DB812DFFA2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36ED0-6A4D-4F02-806C-FDB9DC5910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84768-DA10-4FB6-8918-9DB6F2B7C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5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1710526" y="107853"/>
            <a:ext cx="4247729" cy="646331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Anglo-Saxons and Vikings - Year 4 	</a:t>
            </a:r>
            <a:endParaRPr lang="en-GB" b="1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48F1B75-C2BC-47F9-9206-A152570118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2991" y="561660"/>
          <a:ext cx="4792909" cy="25673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9854">
                  <a:extLst>
                    <a:ext uri="{9D8B030D-6E8A-4147-A177-3AD203B41FA5}">
                      <a16:colId xmlns:a16="http://schemas.microsoft.com/office/drawing/2014/main" val="2316687726"/>
                    </a:ext>
                  </a:extLst>
                </a:gridCol>
                <a:gridCol w="4583055">
                  <a:extLst>
                    <a:ext uri="{9D8B030D-6E8A-4147-A177-3AD203B41FA5}">
                      <a16:colId xmlns:a16="http://schemas.microsoft.com/office/drawing/2014/main" val="2379496559"/>
                    </a:ext>
                  </a:extLst>
                </a:gridCol>
              </a:tblGrid>
              <a:tr h="251615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sz="160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Discussion Topics and Enquiry Questions</a:t>
                      </a:r>
                      <a:endParaRPr lang="en-GB" altLang="en-GB" sz="1600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550516657"/>
                  </a:ext>
                </a:extLst>
              </a:tr>
              <a:tr h="27705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1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Who were the Anglo-Saxons and why are they remembered in History?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63941051"/>
                  </a:ext>
                </a:extLst>
              </a:tr>
              <a:tr h="298486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2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n-lt"/>
                        </a:rPr>
                        <a:t>How did Anglo-Saxons live their daily life?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9339964"/>
                  </a:ext>
                </a:extLst>
              </a:tr>
              <a:tr h="318509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3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/>
                        <a:t>Where did the Saxons settle in Britain and how is this similar and different to where the Romans settled?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7594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4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Why do you think places are still named after St Bede?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0945595"/>
                  </a:ext>
                </a:extLst>
              </a:tr>
              <a:tr h="381077">
                <a:tc>
                  <a:txBody>
                    <a:bodyPr/>
                    <a:lstStyle/>
                    <a:p>
                      <a:r>
                        <a:rPr lang="en-GB" altLang="en-GB" sz="1100" dirty="0"/>
                        <a:t>5</a:t>
                      </a:r>
                      <a:endParaRPr lang="en-GB" altLang="en-GB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How did the Vikings live their daily life and where did they invade?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560074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1AF0A6-DDF1-4497-93E7-7414C995CE1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2991" y="3254782"/>
          <a:ext cx="3223903" cy="34205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2867">
                  <a:extLst>
                    <a:ext uri="{9D8B030D-6E8A-4147-A177-3AD203B41FA5}">
                      <a16:colId xmlns:a16="http://schemas.microsoft.com/office/drawing/2014/main" val="1819816150"/>
                    </a:ext>
                  </a:extLst>
                </a:gridCol>
                <a:gridCol w="1601036">
                  <a:extLst>
                    <a:ext uri="{9D8B030D-6E8A-4147-A177-3AD203B41FA5}">
                      <a16:colId xmlns:a16="http://schemas.microsoft.com/office/drawing/2014/main" val="2595832683"/>
                    </a:ext>
                  </a:extLst>
                </a:gridCol>
              </a:tblGrid>
              <a:tr h="35757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Vocabulary</a:t>
                      </a:r>
                      <a:endParaRPr lang="en-GB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58538"/>
                  </a:ext>
                </a:extLst>
              </a:tr>
              <a:tr h="3192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St Bede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Wessex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67074"/>
                  </a:ext>
                </a:extLst>
              </a:tr>
              <a:tr h="202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Runic Alphabet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oarsmen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600"/>
                  </a:ext>
                </a:extLst>
              </a:tr>
              <a:tr h="396805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Border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Briton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25765"/>
                  </a:ext>
                </a:extLst>
              </a:tr>
              <a:tr h="28945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carving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King Arthur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18134"/>
                  </a:ext>
                </a:extLst>
              </a:tr>
              <a:tr h="311733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Alfred the 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Knights of the Round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80788"/>
                  </a:ext>
                </a:extLst>
              </a:tr>
              <a:tr h="292564">
                <a:tc>
                  <a:txBody>
                    <a:bodyPr/>
                    <a:lstStyle/>
                    <a:p>
                      <a:r>
                        <a:rPr lang="en-GB" sz="1400" dirty="0"/>
                        <a:t>pagan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Mercia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556498"/>
                  </a:ext>
                </a:extLst>
              </a:tr>
              <a:tr h="27315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conquer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The Hall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400113"/>
                  </a:ext>
                </a:extLst>
              </a:tr>
              <a:tr h="229746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scramasax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Viking longhouses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706780"/>
                  </a:ext>
                </a:extLst>
              </a:tr>
              <a:tr h="223281">
                <a:tc>
                  <a:txBody>
                    <a:bodyPr/>
                    <a:lstStyle/>
                    <a:p>
                      <a:r>
                        <a:rPr lang="en-GB" sz="1400" dirty="0" err="1">
                          <a:solidFill>
                            <a:schemeClr val="tx1"/>
                          </a:solidFill>
                        </a:rPr>
                        <a:t>Thegn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tunics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77147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0DBA9C-E502-4370-B4D7-F8280711F2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67952" y="190610"/>
          <a:ext cx="4671059" cy="22965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71059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220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Core knowledge and skills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456960">
                <a:tc>
                  <a:txBody>
                    <a:bodyPr/>
                    <a:lstStyle/>
                    <a:p>
                      <a:r>
                        <a:rPr lang="en-GB" sz="1300" b="1" u="sng" dirty="0">
                          <a:solidFill>
                            <a:schemeClr val="tx1"/>
                          </a:solidFill>
                        </a:rPr>
                        <a:t>History 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</a:rPr>
                        <a:t>: learning about the Anglo-Saxons and Vikings about their importance, when they were relevant in History and how they lived and travelled. To understand their legacy and influence in Britain.</a:t>
                      </a:r>
                    </a:p>
                    <a:p>
                      <a:r>
                        <a:rPr lang="en-GB" sz="1300" b="1" u="sng" dirty="0">
                          <a:solidFill>
                            <a:schemeClr val="tx1"/>
                          </a:solidFill>
                        </a:rPr>
                        <a:t>Art/D&amp;T: </a:t>
                      </a:r>
                      <a:r>
                        <a:rPr lang="en-GB" sz="1300" b="0" u="none" dirty="0">
                          <a:solidFill>
                            <a:schemeClr val="tx1"/>
                          </a:solidFill>
                        </a:rPr>
                        <a:t>making a small Anglo-Saxon charm using historical sources and carving letters from the Runic Alphabet. Learn weaving techniques and make a small textile sample.</a:t>
                      </a:r>
                      <a:endParaRPr lang="en-GB" sz="1300" b="1" u="none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300" b="1" u="sng" dirty="0">
                          <a:solidFill>
                            <a:schemeClr val="tx1"/>
                          </a:solidFill>
                        </a:rPr>
                        <a:t>Geography</a:t>
                      </a:r>
                      <a:r>
                        <a:rPr lang="en-GB" sz="1300" b="1" u="none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GB" sz="1300" b="0" u="none" dirty="0">
                          <a:solidFill>
                            <a:schemeClr val="tx1"/>
                          </a:solidFill>
                        </a:rPr>
                        <a:t> reading and labelling a map, looking at routes of the Vikings and making a key of Viking settlements and homelands. </a:t>
                      </a:r>
                      <a:endParaRPr lang="en-GB" sz="13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1302" y="2602207"/>
          <a:ext cx="2583808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29177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Sentence Stems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379314">
                <a:tc>
                  <a:txBody>
                    <a:bodyPr/>
                    <a:lstStyle/>
                    <a:p>
                      <a:r>
                        <a:rPr lang="en-GB" sz="1400" b="1" dirty="0"/>
                        <a:t>I agree with… because…</a:t>
                      </a:r>
                    </a:p>
                    <a:p>
                      <a:r>
                        <a:rPr lang="en-GB" sz="1400" b="1" dirty="0"/>
                        <a:t>I disagree with… because…</a:t>
                      </a:r>
                    </a:p>
                    <a:p>
                      <a:r>
                        <a:rPr lang="en-GB" sz="1400" b="1" dirty="0"/>
                        <a:t>I would like to challenge the view…</a:t>
                      </a:r>
                    </a:p>
                    <a:p>
                      <a:r>
                        <a:rPr lang="en-GB" sz="1400" b="1" dirty="0"/>
                        <a:t>Adding onto …’s point…</a:t>
                      </a:r>
                    </a:p>
                    <a:p>
                      <a:r>
                        <a:rPr lang="en-GB" sz="1400" b="1" dirty="0"/>
                        <a:t>In my opinion…</a:t>
                      </a:r>
                    </a:p>
                    <a:p>
                      <a:r>
                        <a:rPr lang="en-GB" sz="1400" b="1" dirty="0"/>
                        <a:t>I know this because…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10135" y="4060860"/>
          <a:ext cx="3704546" cy="2458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3878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1780668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31673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ysClr val="windowText" lastClr="000000"/>
                          </a:solidFill>
                          <a:highlight>
                            <a:srgbClr val="FFFF00"/>
                          </a:highlight>
                        </a:rPr>
                        <a:t>Oracy Skills</a:t>
                      </a:r>
                      <a:endParaRPr lang="en-GB" sz="1600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965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Social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dirty="0"/>
                        <a:t>Working with others.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Cognitive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dirty="0"/>
                        <a:t>To ask probing questions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09416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Linguistic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u="none" strike="noStrike" kern="1200" baseline="0" dirty="0"/>
                        <a:t>To use specialist language to describe their own and others’ talk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Physical</a:t>
                      </a:r>
                      <a:endParaRPr lang="en-GB" sz="1400" u="none" strike="noStrike" kern="1200" baseline="0" dirty="0"/>
                    </a:p>
                    <a:p>
                      <a:pPr algn="ctr"/>
                      <a:r>
                        <a:rPr lang="en-GB" sz="1400" dirty="0"/>
                        <a:t>To consider movement when addressing an audience.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07C99E05-6401-4939-AC48-DD0582AD12C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1302" y="4522449"/>
          <a:ext cx="2583808" cy="22219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8380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2360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Recommended</a:t>
                      </a:r>
                      <a:r>
                        <a:rPr lang="en-GB" sz="1600" dirty="0">
                          <a:solidFill>
                            <a:srgbClr val="FFFF00"/>
                          </a:solidFill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Reads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58958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Beowulf by Michael Morpurgo and Michael Foreman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King Arthur and the Knights of the Round Table by Marcia Williams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Anglo-Saxon body by Tony Bradman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8CCFCA67-47BC-484E-B25F-D22C456D7A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431" y="2928770"/>
            <a:ext cx="2469666" cy="10004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026B6A-17C9-4CBF-BBB2-00382866D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4384" y="1109600"/>
            <a:ext cx="1045919" cy="5857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EC9C30-E483-4CD4-847E-EA2FD52C4B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7951" y="5029541"/>
            <a:ext cx="639088" cy="7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5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0BCD6B-BA93-46F9-A5F6-58811D494BF1}"/>
              </a:ext>
            </a:extLst>
          </p:cNvPr>
          <p:cNvSpPr txBox="1"/>
          <p:nvPr/>
        </p:nvSpPr>
        <p:spPr>
          <a:xfrm>
            <a:off x="1226890" y="109057"/>
            <a:ext cx="9722840" cy="36933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Anglo Saxons and Vikings - Year 4 	</a:t>
            </a:r>
            <a:endParaRPr lang="en-GB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1B21355-C57A-41CE-9696-41478F6102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789606" y="4355691"/>
          <a:ext cx="3085118" cy="20076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8511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37592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FFF00"/>
                          </a:solidFill>
                        </a:rPr>
                        <a:t>Sentence 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1631689">
                <a:tc>
                  <a:txBody>
                    <a:bodyPr/>
                    <a:lstStyle/>
                    <a:p>
                      <a:r>
                        <a:rPr lang="en-GB" sz="1400" b="1" dirty="0"/>
                        <a:t>I agree with… because…</a:t>
                      </a:r>
                    </a:p>
                    <a:p>
                      <a:r>
                        <a:rPr lang="en-GB" sz="1400" b="1" dirty="0"/>
                        <a:t>I disagree with… because…</a:t>
                      </a:r>
                    </a:p>
                    <a:p>
                      <a:r>
                        <a:rPr lang="en-GB" sz="1400" b="1" dirty="0"/>
                        <a:t>I would like to challenge the view…</a:t>
                      </a:r>
                    </a:p>
                    <a:p>
                      <a:r>
                        <a:rPr lang="en-GB" sz="1400" b="1" dirty="0"/>
                        <a:t>Adding onto …’s point…</a:t>
                      </a:r>
                    </a:p>
                    <a:p>
                      <a:r>
                        <a:rPr lang="en-GB" sz="1400" b="1" dirty="0"/>
                        <a:t>In my opinion…</a:t>
                      </a:r>
                    </a:p>
                    <a:p>
                      <a:r>
                        <a:rPr lang="en-GB" sz="1400" b="1" dirty="0"/>
                        <a:t>I know this because…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053EDB-FB85-4D6E-B38B-717C0B857B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209504" y="570427"/>
          <a:ext cx="3665221" cy="35582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84409">
                  <a:extLst>
                    <a:ext uri="{9D8B030D-6E8A-4147-A177-3AD203B41FA5}">
                      <a16:colId xmlns:a16="http://schemas.microsoft.com/office/drawing/2014/main" val="1800091382"/>
                    </a:ext>
                  </a:extLst>
                </a:gridCol>
                <a:gridCol w="2080812">
                  <a:extLst>
                    <a:ext uri="{9D8B030D-6E8A-4147-A177-3AD203B41FA5}">
                      <a16:colId xmlns:a16="http://schemas.microsoft.com/office/drawing/2014/main" val="1336060009"/>
                    </a:ext>
                  </a:extLst>
                </a:gridCol>
              </a:tblGrid>
              <a:tr h="3675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  <a:highlight>
                            <a:srgbClr val="FF0000"/>
                          </a:highlight>
                        </a:rPr>
                        <a:t>Oracy Skills</a:t>
                      </a:r>
                      <a:endParaRPr lang="en-GB" sz="1600" dirty="0">
                        <a:solidFill>
                          <a:srgbClr val="FFFF00"/>
                        </a:solidFill>
                        <a:highlight>
                          <a:srgbClr val="FF0000"/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502035"/>
                  </a:ext>
                </a:extLst>
              </a:tr>
              <a:tr h="1553584">
                <a:tc>
                  <a:txBody>
                    <a:bodyPr/>
                    <a:lstStyle/>
                    <a:p>
                      <a:r>
                        <a:rPr lang="en-GB" sz="1600" b="1" dirty="0"/>
                        <a:t>Social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consider the impact of their words on others when giving feedback </a:t>
                      </a:r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Cognitive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be able to give supporting evidence e.g. citing a text or previous example or historical event. </a:t>
                      </a:r>
                      <a:endParaRPr lang="en-GB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90950350"/>
                  </a:ext>
                </a:extLst>
              </a:tr>
              <a:tr h="1637110">
                <a:tc>
                  <a:txBody>
                    <a:bodyPr/>
                    <a:lstStyle/>
                    <a:p>
                      <a:r>
                        <a:rPr lang="en-GB" sz="1600" b="1" dirty="0"/>
                        <a:t>Linguistic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carefully consider words and phrases they use to express their ideas and how this supports the </a:t>
                      </a:r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Physical</a:t>
                      </a:r>
                      <a:endParaRPr lang="en-GB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consider movement when addressing an audience </a:t>
                      </a:r>
                      <a:endParaRPr lang="en-GB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0000">
                            <a:tint val="66000"/>
                            <a:satMod val="160000"/>
                          </a:srgbClr>
                        </a:gs>
                        <a:gs pos="50000">
                          <a:srgbClr val="FF0000">
                            <a:tint val="44500"/>
                            <a:satMod val="160000"/>
                          </a:srgbClr>
                        </a:gs>
                        <a:gs pos="100000">
                          <a:srgbClr val="FF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2969523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5B35C60-BA92-4B1F-A8C3-81100390F0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225960"/>
              </p:ext>
            </p:extLst>
          </p:nvPr>
        </p:nvGraphicFramePr>
        <p:xfrm>
          <a:off x="1108365" y="570427"/>
          <a:ext cx="5982248" cy="34985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82248">
                  <a:extLst>
                    <a:ext uri="{9D8B030D-6E8A-4147-A177-3AD203B41FA5}">
                      <a16:colId xmlns:a16="http://schemas.microsoft.com/office/drawing/2014/main" val="2606679746"/>
                    </a:ext>
                  </a:extLst>
                </a:gridCol>
              </a:tblGrid>
              <a:tr h="42007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Sticky Knowledge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405797"/>
                  </a:ext>
                </a:extLst>
              </a:tr>
              <a:tr h="3064262">
                <a:tc>
                  <a:txBody>
                    <a:bodyPr/>
                    <a:lstStyle/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Recognise why the Anglo Saxons and the Vikings invaded the UK and how they came to this shores. 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Understand the chronology involved in these invasions.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Understand the effect of these invasions in Britain and how they affected the way the land and kingdoms were organised in the Dark Ages. 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Understand that evidence from the past is obtained from artefacts and other evidence left by ancient civilizations.  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Recognise the influence of the different cultures in Britain and how it changed the way we organised life in the British Isles.  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Recognise that there were other groups of people inhabiting the British Isles and the understand the effect the invasion had on those peoples. </a:t>
                      </a:r>
                    </a:p>
                    <a:p>
                      <a:r>
                        <a:rPr lang="en-GB" sz="1400" b="1" u="none" dirty="0">
                          <a:solidFill>
                            <a:schemeClr val="tx1"/>
                          </a:solidFill>
                        </a:rPr>
                        <a:t>Understand how they influenced life culturally and learn about the legacy that is still present in our lives today. </a:t>
                      </a:r>
                    </a:p>
                    <a:p>
                      <a:endParaRPr lang="en-GB" sz="14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98100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314E259-36F6-40CC-9DB5-5EC34F1888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85" y="4198988"/>
            <a:ext cx="3594582" cy="23403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60F45F-D076-447D-981E-856E0C89AD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0991" y="4198988"/>
            <a:ext cx="2845954" cy="213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17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557</Words>
  <Application>Microsoft Office PowerPoint</Application>
  <PresentationFormat>Widescreen</PresentationFormat>
  <Paragraphs>84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Holland</dc:creator>
  <cp:lastModifiedBy>Alex Holland</cp:lastModifiedBy>
  <cp:revision>9</cp:revision>
  <dcterms:created xsi:type="dcterms:W3CDTF">2023-01-02T18:11:59Z</dcterms:created>
  <dcterms:modified xsi:type="dcterms:W3CDTF">2023-01-09T20:25:20Z</dcterms:modified>
</cp:coreProperties>
</file>