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4"/>
  </p:notesMasterIdLst>
  <p:sldIdLst>
    <p:sldId id="257" r:id="rId2"/>
    <p:sldId id="258" r:id="rId3"/>
  </p:sldIdLst>
  <p:sldSz cx="9906000" cy="6858000" type="A4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7F4"/>
    <a:srgbClr val="CC00CC"/>
    <a:srgbClr val="FF99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70" autoAdjust="0"/>
    <p:restoredTop sz="94627"/>
  </p:normalViewPr>
  <p:slideViewPr>
    <p:cSldViewPr snapToGrid="0" snapToObjects="1">
      <p:cViewPr varScale="1">
        <p:scale>
          <a:sx n="65" d="100"/>
          <a:sy n="65" d="100"/>
        </p:scale>
        <p:origin x="13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r">
              <a:defRPr sz="1200"/>
            </a:lvl1pPr>
          </a:lstStyle>
          <a:p>
            <a:fld id="{74DA69C8-F84C-2947-85D9-F4E475966ECC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3013"/>
            <a:ext cx="48466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numCol="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numCol="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r">
              <a:defRPr sz="1200"/>
            </a:lvl1pPr>
          </a:lstStyle>
          <a:p>
            <a:fld id="{90C8F01E-995B-8848-96E4-13733EB6A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843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numCol="1"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 numCol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numCol="1"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 numCol="1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numCol="1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">
              <a:schemeClr val="accent4"/>
            </a:gs>
            <a:gs pos="51000">
              <a:schemeClr val="accent4">
                <a:lumMod val="60000"/>
                <a:lumOff val="40000"/>
              </a:schemeClr>
            </a:gs>
            <a:gs pos="74000">
              <a:schemeClr val="accent4">
                <a:lumMod val="60000"/>
                <a:lumOff val="40000"/>
              </a:schemeClr>
            </a:gs>
            <a:gs pos="100000">
              <a:srgbClr val="FFFF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7089A-8636-F64C-9D23-B4C3EC8D4BA5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76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48F1B75-C2BC-47F9-9206-A152570118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608214"/>
              </p:ext>
            </p:extLst>
          </p:nvPr>
        </p:nvGraphicFramePr>
        <p:xfrm>
          <a:off x="6126528" y="3352529"/>
          <a:ext cx="3661007" cy="197358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2969">
                  <a:extLst>
                    <a:ext uri="{9D8B030D-6E8A-4147-A177-3AD203B41FA5}">
                      <a16:colId xmlns:a16="http://schemas.microsoft.com/office/drawing/2014/main" val="2316687726"/>
                    </a:ext>
                  </a:extLst>
                </a:gridCol>
                <a:gridCol w="3378038">
                  <a:extLst>
                    <a:ext uri="{9D8B030D-6E8A-4147-A177-3AD203B41FA5}">
                      <a16:colId xmlns:a16="http://schemas.microsoft.com/office/drawing/2014/main" val="2379496559"/>
                    </a:ext>
                  </a:extLst>
                </a:gridCol>
              </a:tblGrid>
              <a:tr h="225852">
                <a:tc gridSpan="2">
                  <a:txBody>
                    <a:bodyPr/>
                    <a:lstStyle/>
                    <a:p>
                      <a:pPr algn="ctr"/>
                      <a:r>
                        <a:rPr lang="en-GB" altLang="en-GB" sz="1200" dirty="0"/>
                        <a:t>Discussion Topics and Enquiry Questions</a:t>
                      </a:r>
                      <a:endParaRPr lang="en-GB" alt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altLang="en-GB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550516657"/>
                  </a:ext>
                </a:extLst>
              </a:tr>
              <a:tr h="252619">
                <a:tc>
                  <a:txBody>
                    <a:bodyPr/>
                    <a:lstStyle/>
                    <a:p>
                      <a:r>
                        <a:rPr lang="en-GB" altLang="en-GB" sz="1400" dirty="0"/>
                        <a:t>1</a:t>
                      </a:r>
                      <a:endParaRPr lang="en-GB" altLang="en-GB" sz="1400" b="0" dirty="0">
                        <a:latin typeface="+mn-lt"/>
                      </a:endParaRPr>
                    </a:p>
                  </a:txBody>
                  <a:tcPr marL="74295" marR="74295" marT="37148" marB="37148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+mn-lt"/>
                          <a:cs typeface="Arial" panose="020B0604020202020204" pitchFamily="34" charset="0"/>
                        </a:rPr>
                        <a:t>Who were the Greek Gods?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941051"/>
                  </a:ext>
                </a:extLst>
              </a:tr>
              <a:tr h="252619">
                <a:tc>
                  <a:txBody>
                    <a:bodyPr/>
                    <a:lstStyle/>
                    <a:p>
                      <a:r>
                        <a:rPr lang="en-GB" altLang="en-GB" sz="1400" dirty="0"/>
                        <a:t>2</a:t>
                      </a:r>
                      <a:endParaRPr lang="en-GB" altLang="en-GB" sz="1400" b="0" dirty="0">
                        <a:latin typeface="+mn-lt"/>
                      </a:endParaRPr>
                    </a:p>
                  </a:txBody>
                  <a:tcPr marL="74295" marR="74295" marT="37148" marB="37148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+mn-lt"/>
                        </a:rPr>
                        <a:t>How can we find out about and order events from the past?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339964"/>
                  </a:ext>
                </a:extLst>
              </a:tr>
              <a:tr h="252619">
                <a:tc>
                  <a:txBody>
                    <a:bodyPr/>
                    <a:lstStyle/>
                    <a:p>
                      <a:r>
                        <a:rPr lang="en-GB" altLang="en-GB" sz="1400" dirty="0"/>
                        <a:t>3</a:t>
                      </a:r>
                      <a:endParaRPr lang="en-GB" altLang="en-GB" sz="1400" b="0" dirty="0">
                        <a:latin typeface="+mn-lt"/>
                      </a:endParaRPr>
                    </a:p>
                  </a:txBody>
                  <a:tcPr marL="74295" marR="74295" marT="37148" marB="37148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+mn-lt"/>
                        </a:rPr>
                        <a:t>What was life like in Ancient Greece?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594675"/>
                  </a:ext>
                </a:extLst>
              </a:tr>
              <a:tr h="258176">
                <a:tc>
                  <a:txBody>
                    <a:bodyPr/>
                    <a:lstStyle/>
                    <a:p>
                      <a:r>
                        <a:rPr lang="en-GB" altLang="en-GB" sz="1400" dirty="0"/>
                        <a:t>4</a:t>
                      </a:r>
                      <a:endParaRPr lang="en-GB" altLang="en-GB" sz="1400" b="0" dirty="0">
                        <a:latin typeface="+mn-lt"/>
                      </a:endParaRPr>
                    </a:p>
                  </a:txBody>
                  <a:tcPr marL="74295" marR="74295" marT="37148" marB="37148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+mn-lt"/>
                        </a:rPr>
                        <a:t>What was it like to be a Greek soldier?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945595"/>
                  </a:ext>
                </a:extLst>
              </a:tr>
              <a:tr h="332704">
                <a:tc>
                  <a:txBody>
                    <a:bodyPr/>
                    <a:lstStyle/>
                    <a:p>
                      <a:r>
                        <a:rPr lang="en-GB" altLang="en-GB" sz="1400" dirty="0"/>
                        <a:t>5</a:t>
                      </a:r>
                      <a:endParaRPr lang="en-GB" altLang="en-GB" sz="1400" b="0" dirty="0">
                        <a:latin typeface="+mn-lt"/>
                      </a:endParaRPr>
                    </a:p>
                  </a:txBody>
                  <a:tcPr marL="74295" marR="74295" marT="37148" marB="37148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400" dirty="0"/>
                        <a:t>What is Athens like today compered to where we live?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0074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71AF0A6-DDF1-4497-93E7-7414C995CE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20995"/>
              </p:ext>
            </p:extLst>
          </p:nvPr>
        </p:nvGraphicFramePr>
        <p:xfrm>
          <a:off x="94883" y="1860103"/>
          <a:ext cx="5974235" cy="3196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974235">
                  <a:extLst>
                    <a:ext uri="{9D8B030D-6E8A-4147-A177-3AD203B41FA5}">
                      <a16:colId xmlns:a16="http://schemas.microsoft.com/office/drawing/2014/main" val="1819816150"/>
                    </a:ext>
                  </a:extLst>
                </a:gridCol>
              </a:tblGrid>
              <a:tr h="31962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Key Vocabulary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5853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1B21355-C57A-41CE-9696-41478F6102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650701"/>
              </p:ext>
            </p:extLst>
          </p:nvPr>
        </p:nvGraphicFramePr>
        <p:xfrm>
          <a:off x="6100731" y="5374175"/>
          <a:ext cx="3661006" cy="138261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61006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284619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Sentence Stems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1047331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sz="1400" dirty="0"/>
                        <a:t>I have learnt that…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sz="1400" dirty="0"/>
                        <a:t>The evidence suggests….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sz="1400" dirty="0"/>
                        <a:t>In comparison…..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sz="1400" dirty="0"/>
                        <a:t>In my opinion……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8053EDB-FB85-4D6E-B38B-717C0B857B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831152"/>
              </p:ext>
            </p:extLst>
          </p:nvPr>
        </p:nvGraphicFramePr>
        <p:xfrm>
          <a:off x="6069118" y="73587"/>
          <a:ext cx="3785246" cy="3230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92623">
                  <a:extLst>
                    <a:ext uri="{9D8B030D-6E8A-4147-A177-3AD203B41FA5}">
                      <a16:colId xmlns:a16="http://schemas.microsoft.com/office/drawing/2014/main" val="1800091382"/>
                    </a:ext>
                  </a:extLst>
                </a:gridCol>
                <a:gridCol w="1892623">
                  <a:extLst>
                    <a:ext uri="{9D8B030D-6E8A-4147-A177-3AD203B41FA5}">
                      <a16:colId xmlns:a16="http://schemas.microsoft.com/office/drawing/2014/main" val="1336060009"/>
                    </a:ext>
                  </a:extLst>
                </a:gridCol>
              </a:tblGrid>
              <a:tr h="276705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Oracy</a:t>
                      </a:r>
                      <a:r>
                        <a:rPr lang="en-GB" dirty="0"/>
                        <a:t> Skills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502035"/>
                  </a:ext>
                </a:extLst>
              </a:tr>
              <a:tr h="1245174">
                <a:tc>
                  <a:txBody>
                    <a:bodyPr/>
                    <a:lstStyle/>
                    <a:p>
                      <a:r>
                        <a:rPr lang="en-GB" dirty="0"/>
                        <a:t>Social</a:t>
                      </a:r>
                    </a:p>
                    <a:p>
                      <a:r>
                        <a:rPr lang="en-GB" sz="1400" dirty="0"/>
                        <a:t>To speak with confidence in front of an audience.</a:t>
                      </a:r>
                    </a:p>
                    <a:p>
                      <a:r>
                        <a:rPr lang="en-GB" sz="1400" dirty="0"/>
                        <a:t>To make sure that everyone in the group makes a contribution.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Cognitive</a:t>
                      </a:r>
                    </a:p>
                    <a:p>
                      <a:r>
                        <a:rPr lang="en-GB" sz="1400" dirty="0"/>
                        <a:t>To make what they are saying more exciting for the audience.</a:t>
                      </a:r>
                    </a:p>
                    <a:p>
                      <a:r>
                        <a:rPr lang="en-GB" sz="1400" dirty="0"/>
                        <a:t>To be able to summarise a discussion.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950350"/>
                  </a:ext>
                </a:extLst>
              </a:tr>
              <a:tr h="904773">
                <a:tc>
                  <a:txBody>
                    <a:bodyPr/>
                    <a:lstStyle/>
                    <a:p>
                      <a:r>
                        <a:rPr lang="en-GB" dirty="0"/>
                        <a:t>Linguistic</a:t>
                      </a:r>
                    </a:p>
                    <a:p>
                      <a:r>
                        <a:rPr lang="en-GB" sz="1400" dirty="0"/>
                        <a:t>To use specialist vocabulary and make precise vocabulary choices.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Physical</a:t>
                      </a:r>
                    </a:p>
                    <a:p>
                      <a:r>
                        <a:rPr lang="en-GB" sz="1400" dirty="0"/>
                        <a:t>To deliberately vary </a:t>
                      </a:r>
                    </a:p>
                    <a:p>
                      <a:r>
                        <a:rPr lang="en-GB" sz="1400" dirty="0"/>
                        <a:t>the tone of voice in order to convey meaning.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695232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07C99E05-6401-4939-AC48-DD0582AD12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445441"/>
              </p:ext>
            </p:extLst>
          </p:nvPr>
        </p:nvGraphicFramePr>
        <p:xfrm>
          <a:off x="3605713" y="87280"/>
          <a:ext cx="2408397" cy="148353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08397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35281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Recommended Reads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11177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2A1F32EC-D18D-4D49-9375-58EAFA3DEB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3456" y="472742"/>
            <a:ext cx="262492" cy="29041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4AA7765-5FD0-4D87-9165-CFB37B8562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4254" y="478817"/>
            <a:ext cx="218957" cy="30042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22F2287-E38E-4109-96A2-020B0C4F88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23333" y="2154273"/>
            <a:ext cx="332615" cy="34449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78FCF90-0F75-4DFD-AA71-4429E25AF6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93689" y="2110088"/>
            <a:ext cx="320088" cy="38867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2D7EB03-1405-4CE8-A421-E1237368F666}"/>
              </a:ext>
            </a:extLst>
          </p:cNvPr>
          <p:cNvSpPr/>
          <p:nvPr/>
        </p:nvSpPr>
        <p:spPr>
          <a:xfrm>
            <a:off x="80605" y="69189"/>
            <a:ext cx="3465283" cy="1561809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ascadeUp">
              <a:avLst/>
            </a:prstTxWarp>
            <a:spAutoFit/>
          </a:bodyPr>
          <a:lstStyle/>
          <a:p>
            <a:pPr algn="ctr"/>
            <a:r>
              <a:rPr lang="en-U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low Solid Italic" panose="04030604020F02020D02" pitchFamily="82" charset="0"/>
              </a:rPr>
              <a:t>Groovy Greeks</a:t>
            </a:r>
          </a:p>
          <a:p>
            <a:pPr algn="ctr"/>
            <a:r>
              <a:rPr lang="en-U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low Solid Italic" panose="04030604020F02020D02" pitchFamily="82" charset="0"/>
              </a:rPr>
              <a:t> Year 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CB92793-A85A-4804-AD8A-B96C92BEE73F}"/>
              </a:ext>
            </a:extLst>
          </p:cNvPr>
          <p:cNvSpPr txBox="1"/>
          <p:nvPr/>
        </p:nvSpPr>
        <p:spPr>
          <a:xfrm>
            <a:off x="-62230" y="1426615"/>
            <a:ext cx="4103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Who were the Ancient Greeks?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777AB5E-C68A-4465-8109-DEE43E388D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8464" y="2232262"/>
            <a:ext cx="2921454" cy="387230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F9FAFBA-2BF4-496C-A363-F4C4F972F03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38540" y="2187289"/>
            <a:ext cx="3008412" cy="3917278"/>
          </a:xfrm>
          <a:prstGeom prst="rect">
            <a:avLst/>
          </a:prstGeom>
        </p:spPr>
      </p:pic>
      <p:pic>
        <p:nvPicPr>
          <p:cNvPr id="1026" name="Picture 2" descr="Greek Myths for Young Children : Anna Milbourne : 9780746037256">
            <a:extLst>
              <a:ext uri="{FF2B5EF4-FFF2-40B4-BE49-F238E27FC236}">
                <a16:creationId xmlns:a16="http://schemas.microsoft.com/office/drawing/2014/main" id="{EC4F4E58-C511-4281-8B0E-E7EC29641C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5357" y="472742"/>
            <a:ext cx="822376" cy="1045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view: 'Horrible Histories: Groovy Greeks' – The Oxford Culture Review">
            <a:extLst>
              <a:ext uri="{FF2B5EF4-FFF2-40B4-BE49-F238E27FC236}">
                <a16:creationId xmlns:a16="http://schemas.microsoft.com/office/drawing/2014/main" id="{79BE612F-3225-46B6-855E-812542FBEE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7989" y="490794"/>
            <a:ext cx="685074" cy="1052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Who Let the Gods Out?: the first EPIC laugh-out-loud adventure in Maz  Evans's bestselling series: 1: Amazon.co.uk: Evans, Maz: 9781910655412:  Books">
            <a:extLst>
              <a:ext uri="{FF2B5EF4-FFF2-40B4-BE49-F238E27FC236}">
                <a16:creationId xmlns:a16="http://schemas.microsoft.com/office/drawing/2014/main" id="{01D3890D-5B6A-4FD7-B0BC-73C05996A6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2502" y="490794"/>
            <a:ext cx="685075" cy="1033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6555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33E266E-D207-4659-AA67-1420B4FA9E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861909"/>
              </p:ext>
            </p:extLst>
          </p:nvPr>
        </p:nvGraphicFramePr>
        <p:xfrm>
          <a:off x="123313" y="85738"/>
          <a:ext cx="9659373" cy="50172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659373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77767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Core knowledge and skills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423953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Understand what life was like in an Ancient culture.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Ordering events in chronological order.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Use different sources to find out information and evaluate it.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Learn about Greek mythology.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Compare a European city to where we live.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Learn about Greek Gods and Goddesses.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Learn about Greek art and pottery and design own Greek pot.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Learn about a key figure in Ancient Greek culture and the impact their had.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Understand the importance of the Olympics and plan their own event.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Look at key events e.g. Battles and their significance.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To know how fossils are formed.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To investigate different soils and what makes a good soil for growing plants.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Be able to identify different light sources.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Talk about how to stay safe in the sun.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Investigate how shadows are formed and find patterns in how they change.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  <p:pic>
        <p:nvPicPr>
          <p:cNvPr id="1026" name="Picture 2" descr="What is Ancient Greece? - Twinkl">
            <a:extLst>
              <a:ext uri="{FF2B5EF4-FFF2-40B4-BE49-F238E27FC236}">
                <a16:creationId xmlns:a16="http://schemas.microsoft.com/office/drawing/2014/main" id="{99E0F54C-0D9F-43BF-B9F1-03FF6AA556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680" y="5086064"/>
            <a:ext cx="3248639" cy="1686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912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4964</TotalTime>
  <Words>318</Words>
  <Application>Microsoft Office PowerPoint</Application>
  <PresentationFormat>A4 Paper (210x297 mm)</PresentationFormat>
  <Paragraphs>49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Harlow Solid Italic</vt:lpstr>
      <vt:lpstr>Wingdings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Jill Murphy | Year One | Autumn 2</dc:title>
  <dc:creator>Jon Brunskill</dc:creator>
  <cp:lastModifiedBy>Rebecca Holdaway</cp:lastModifiedBy>
  <cp:revision>125</cp:revision>
  <cp:lastPrinted>2017-10-30T10:21:12Z</cp:lastPrinted>
  <dcterms:created xsi:type="dcterms:W3CDTF">2017-10-15T20:56:30Z</dcterms:created>
  <dcterms:modified xsi:type="dcterms:W3CDTF">2023-12-14T20:21:52Z</dcterms:modified>
</cp:coreProperties>
</file>