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906000" cy="6858000" type="A4"/>
  <p:notesSz cx="7053263" cy="10180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00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2" autoAdjust="0"/>
    <p:restoredTop sz="93995" autoAdjust="0"/>
  </p:normalViewPr>
  <p:slideViewPr>
    <p:cSldViewPr snapToGrid="0" snapToObjects="1">
      <p:cViewPr varScale="1">
        <p:scale>
          <a:sx n="65" d="100"/>
          <a:sy n="65" d="100"/>
        </p:scale>
        <p:origin x="1520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414" cy="510800"/>
          </a:xfrm>
          <a:prstGeom prst="rect">
            <a:avLst/>
          </a:prstGeom>
        </p:spPr>
        <p:txBody>
          <a:bodyPr vert="horz" lIns="94081" tIns="47040" rIns="94081" bIns="47040" numCol="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510800"/>
          </a:xfrm>
          <a:prstGeom prst="rect">
            <a:avLst/>
          </a:prstGeom>
        </p:spPr>
        <p:txBody>
          <a:bodyPr vert="horz" lIns="94081" tIns="47040" rIns="94081" bIns="47040" numCol="1" rtlCol="0"/>
          <a:lstStyle>
            <a:lvl1pPr algn="r">
              <a:defRPr sz="1300"/>
            </a:lvl1pPr>
          </a:lstStyle>
          <a:p>
            <a:fld id="{74DA69C8-F84C-2947-85D9-F4E475966EC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4575" y="1271588"/>
            <a:ext cx="4964113" cy="3436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81" tIns="47040" rIns="94081" bIns="4704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899432"/>
            <a:ext cx="5642610" cy="4008626"/>
          </a:xfrm>
          <a:prstGeom prst="rect">
            <a:avLst/>
          </a:prstGeom>
        </p:spPr>
        <p:txBody>
          <a:bodyPr vert="horz" lIns="94081" tIns="47040" rIns="94081" bIns="4704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669840"/>
            <a:ext cx="3056414" cy="510799"/>
          </a:xfrm>
          <a:prstGeom prst="rect">
            <a:avLst/>
          </a:prstGeom>
        </p:spPr>
        <p:txBody>
          <a:bodyPr vert="horz" lIns="94081" tIns="47040" rIns="94081" bIns="47040" numCol="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9669840"/>
            <a:ext cx="3056414" cy="510799"/>
          </a:xfrm>
          <a:prstGeom prst="rect">
            <a:avLst/>
          </a:prstGeom>
        </p:spPr>
        <p:txBody>
          <a:bodyPr vert="horz" lIns="94081" tIns="47040" rIns="94081" bIns="47040" numCol="1" rtlCol="0" anchor="b"/>
          <a:lstStyle>
            <a:lvl1pPr algn="r">
              <a:defRPr sz="13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C8F01E-995B-8848-96E4-13733EB6AA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92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0BCD6B-BA93-46F9-A5F6-58811D494BF1}"/>
              </a:ext>
            </a:extLst>
          </p:cNvPr>
          <p:cNvSpPr txBox="1"/>
          <p:nvPr/>
        </p:nvSpPr>
        <p:spPr>
          <a:xfrm>
            <a:off x="83890" y="109057"/>
            <a:ext cx="972284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Victorians - Year 6 	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‘What’s so great about the Victorians?’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48F1B75-C2BC-47F9-9206-A15257011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12436"/>
              </p:ext>
            </p:extLst>
          </p:nvPr>
        </p:nvGraphicFramePr>
        <p:xfrm>
          <a:off x="83891" y="553049"/>
          <a:ext cx="4478278" cy="20072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078">
                  <a:extLst>
                    <a:ext uri="{9D8B030D-6E8A-4147-A177-3AD203B41FA5}">
                      <a16:colId xmlns:a16="http://schemas.microsoft.com/office/drawing/2014/main" val="2316687726"/>
                    </a:ext>
                  </a:extLst>
                </a:gridCol>
                <a:gridCol w="4282200">
                  <a:extLst>
                    <a:ext uri="{9D8B030D-6E8A-4147-A177-3AD203B41FA5}">
                      <a16:colId xmlns:a16="http://schemas.microsoft.com/office/drawing/2014/main" val="2379496559"/>
                    </a:ext>
                  </a:extLst>
                </a:gridCol>
              </a:tblGrid>
              <a:tr h="369610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600" dirty="0"/>
                        <a:t>Discussion Topics and Enquiry Questions</a:t>
                      </a:r>
                      <a:endParaRPr lang="en-GB" alt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550516657"/>
                  </a:ext>
                </a:extLst>
              </a:tr>
              <a:tr h="281081">
                <a:tc>
                  <a:txBody>
                    <a:bodyPr/>
                    <a:lstStyle/>
                    <a:p>
                      <a:r>
                        <a:rPr lang="en-GB" altLang="en-GB" sz="1100" dirty="0"/>
                        <a:t>1</a:t>
                      </a:r>
                      <a:endParaRPr lang="en-GB" altLang="en-GB" sz="1100" b="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What did the Victorians do for us?</a:t>
                      </a:r>
                      <a:endParaRPr lang="en-GB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63941051"/>
                  </a:ext>
                </a:extLst>
              </a:tr>
              <a:tr h="281081">
                <a:tc>
                  <a:txBody>
                    <a:bodyPr/>
                    <a:lstStyle/>
                    <a:p>
                      <a:r>
                        <a:rPr lang="en-GB" altLang="en-GB" sz="1100" dirty="0"/>
                        <a:t>2</a:t>
                      </a:r>
                      <a:endParaRPr lang="en-GB" altLang="en-GB" sz="1100" b="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What was life like for poor children in Victorian England?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9339964"/>
                  </a:ext>
                </a:extLst>
              </a:tr>
              <a:tr h="323143">
                <a:tc>
                  <a:txBody>
                    <a:bodyPr/>
                    <a:lstStyle/>
                    <a:p>
                      <a:r>
                        <a:rPr lang="en-GB" altLang="en-GB" sz="1100" dirty="0"/>
                        <a:t>3</a:t>
                      </a:r>
                      <a:endParaRPr lang="en-GB" altLang="en-GB" sz="1100" b="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How did life differ for the rich and a poor of Victorian England?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594675"/>
                  </a:ext>
                </a:extLst>
              </a:tr>
              <a:tr h="283784">
                <a:tc>
                  <a:txBody>
                    <a:bodyPr/>
                    <a:lstStyle/>
                    <a:p>
                      <a:r>
                        <a:rPr lang="en-GB" altLang="en-GB" sz="1100" dirty="0"/>
                        <a:t>4</a:t>
                      </a:r>
                      <a:endParaRPr lang="en-GB" altLang="en-GB" sz="1100" b="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What was ‘The Great Exhibition’ and why was it such a significant event?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0945595"/>
                  </a:ext>
                </a:extLst>
              </a:tr>
              <a:tr h="386621">
                <a:tc>
                  <a:txBody>
                    <a:bodyPr/>
                    <a:lstStyle/>
                    <a:p>
                      <a:r>
                        <a:rPr lang="en-GB" altLang="en-GB" sz="1100" dirty="0"/>
                        <a:t>5</a:t>
                      </a:r>
                      <a:endParaRPr lang="en-GB" altLang="en-GB" sz="1100" b="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How can I create an electrical circuit to solve a problem?</a:t>
                      </a:r>
                      <a:endParaRPr lang="en-GB" sz="12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60074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1AF0A6-DDF1-4497-93E7-7414C995C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43869"/>
              </p:ext>
            </p:extLst>
          </p:nvPr>
        </p:nvGraphicFramePr>
        <p:xfrm>
          <a:off x="83890" y="2602209"/>
          <a:ext cx="3441118" cy="40810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6425">
                  <a:extLst>
                    <a:ext uri="{9D8B030D-6E8A-4147-A177-3AD203B41FA5}">
                      <a16:colId xmlns:a16="http://schemas.microsoft.com/office/drawing/2014/main" val="1819816150"/>
                    </a:ext>
                  </a:extLst>
                </a:gridCol>
                <a:gridCol w="1694693">
                  <a:extLst>
                    <a:ext uri="{9D8B030D-6E8A-4147-A177-3AD203B41FA5}">
                      <a16:colId xmlns:a16="http://schemas.microsoft.com/office/drawing/2014/main" val="2595832683"/>
                    </a:ext>
                  </a:extLst>
                </a:gridCol>
              </a:tblGrid>
              <a:tr h="34412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Key Vocabulary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58538"/>
                  </a:ext>
                </a:extLst>
              </a:tr>
              <a:tr h="374375">
                <a:tc>
                  <a:txBody>
                    <a:bodyPr/>
                    <a:lstStyle/>
                    <a:p>
                      <a:r>
                        <a:rPr lang="en-GB" sz="1200" dirty="0"/>
                        <a:t>Industrial revolution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Workhouse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767074"/>
                  </a:ext>
                </a:extLst>
              </a:tr>
              <a:tr h="336884">
                <a:tc>
                  <a:txBody>
                    <a:bodyPr/>
                    <a:lstStyle/>
                    <a:p>
                      <a:r>
                        <a:rPr lang="en-GB" sz="1200" dirty="0"/>
                        <a:t>Monarchy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Descendant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600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r>
                        <a:rPr lang="en-GB" sz="1200" dirty="0"/>
                        <a:t>Economic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Poverty</a:t>
                      </a:r>
                    </a:p>
                    <a:p>
                      <a:r>
                        <a:rPr lang="en-GB" sz="1200" dirty="0"/>
                        <a:t>(Impoverished)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625765"/>
                  </a:ext>
                </a:extLst>
              </a:tr>
              <a:tr h="389823">
                <a:tc>
                  <a:txBody>
                    <a:bodyPr/>
                    <a:lstStyle/>
                    <a:p>
                      <a:r>
                        <a:rPr lang="en-GB" sz="1200" dirty="0"/>
                        <a:t>Prime minister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Punishment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18134"/>
                  </a:ext>
                </a:extLst>
              </a:tr>
              <a:tr h="346510">
                <a:tc>
                  <a:txBody>
                    <a:bodyPr/>
                    <a:lstStyle/>
                    <a:p>
                      <a:r>
                        <a:rPr lang="en-GB" sz="1200" dirty="0"/>
                        <a:t>Affluence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Slum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80788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r>
                        <a:rPr lang="en-GB" sz="1200" dirty="0"/>
                        <a:t>Compulsory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Vaccination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556498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400113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r>
                        <a:rPr lang="en-GB" sz="1200" dirty="0"/>
                        <a:t>Circuit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Components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706780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r>
                        <a:rPr lang="en-GB" sz="1200" dirty="0"/>
                        <a:t>Parallel (Circuit)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Simple (circuit)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771478"/>
                  </a:ext>
                </a:extLst>
              </a:tr>
              <a:tr h="571273">
                <a:tc>
                  <a:txBody>
                    <a:bodyPr/>
                    <a:lstStyle/>
                    <a:p>
                      <a:r>
                        <a:rPr lang="en-GB" sz="1200" dirty="0"/>
                        <a:t>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0853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0DBA9C-E502-4370-B4D7-F8280711F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017264"/>
              </p:ext>
            </p:extLst>
          </p:nvPr>
        </p:nvGraphicFramePr>
        <p:xfrm>
          <a:off x="4670323" y="561659"/>
          <a:ext cx="5151787" cy="20072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51787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620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Core knowledge and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645213">
                <a:tc>
                  <a:txBody>
                    <a:bodyPr/>
                    <a:lstStyle/>
                    <a:p>
                      <a:r>
                        <a:rPr lang="en-GB" sz="1200" b="1" u="sng" dirty="0"/>
                        <a:t>History</a:t>
                      </a:r>
                      <a:r>
                        <a:rPr lang="en-GB" sz="1200" dirty="0"/>
                        <a:t>: Make and draw connections and contrasts between historical periods. Describe how our lives have been influenced by historical changes. Explain impact of particular inventions and technical development. Analyse information from a range of sources on Queen Victoria and life of poor children.  Draw conclusions.</a:t>
                      </a:r>
                    </a:p>
                    <a:p>
                      <a:r>
                        <a:rPr lang="en-GB" sz="1200" dirty="0"/>
                        <a:t> </a:t>
                      </a:r>
                      <a:r>
                        <a:rPr lang="en-GB" sz="1200" b="1" u="sng" dirty="0"/>
                        <a:t>Science</a:t>
                      </a:r>
                      <a:r>
                        <a:rPr lang="en-GB" sz="1200" dirty="0"/>
                        <a:t>: To understand how electricity runs in a circuit and how to build upon and vary this. To recognise how to note circuit diagrams accurately. To recognise series and parallel circuits. Identify electrical conductors and insulators.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1B21355-C57A-41CE-9696-41478F610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591405"/>
              </p:ext>
            </p:extLst>
          </p:nvPr>
        </p:nvGraphicFramePr>
        <p:xfrm>
          <a:off x="7238302" y="2602208"/>
          <a:ext cx="2583808" cy="20326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83808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5491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Sentence 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677780">
                <a:tc>
                  <a:txBody>
                    <a:bodyPr/>
                    <a:lstStyle/>
                    <a:p>
                      <a:r>
                        <a:rPr lang="en-GB" sz="1400" dirty="0"/>
                        <a:t>I agree with… because…</a:t>
                      </a:r>
                    </a:p>
                    <a:p>
                      <a:r>
                        <a:rPr lang="en-GB" sz="1400" dirty="0"/>
                        <a:t>I disagree with… because…</a:t>
                      </a:r>
                    </a:p>
                    <a:p>
                      <a:r>
                        <a:rPr lang="en-GB" sz="1400" dirty="0"/>
                        <a:t>I would like to challenge the view…</a:t>
                      </a:r>
                    </a:p>
                    <a:p>
                      <a:r>
                        <a:rPr lang="en-GB" sz="1400" dirty="0"/>
                        <a:t>Adding onto …’s point…</a:t>
                      </a:r>
                    </a:p>
                    <a:p>
                      <a:r>
                        <a:rPr lang="en-GB" sz="1400" dirty="0"/>
                        <a:t>In my opinion…</a:t>
                      </a:r>
                    </a:p>
                    <a:p>
                      <a:r>
                        <a:rPr lang="en-GB" sz="1400" dirty="0"/>
                        <a:t>I know this because…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8053EDB-FB85-4D6E-B38B-717C0B857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15751"/>
              </p:ext>
            </p:extLst>
          </p:nvPr>
        </p:nvGraphicFramePr>
        <p:xfrm>
          <a:off x="3639424" y="2602209"/>
          <a:ext cx="3598878" cy="27305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9439">
                  <a:extLst>
                    <a:ext uri="{9D8B030D-6E8A-4147-A177-3AD203B41FA5}">
                      <a16:colId xmlns:a16="http://schemas.microsoft.com/office/drawing/2014/main" val="1800091382"/>
                    </a:ext>
                  </a:extLst>
                </a:gridCol>
                <a:gridCol w="1799439">
                  <a:extLst>
                    <a:ext uri="{9D8B030D-6E8A-4147-A177-3AD203B41FA5}">
                      <a16:colId xmlns:a16="http://schemas.microsoft.com/office/drawing/2014/main" val="1336060009"/>
                    </a:ext>
                  </a:extLst>
                </a:gridCol>
              </a:tblGrid>
              <a:tr h="31093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err="1"/>
                        <a:t>Oracy</a:t>
                      </a:r>
                      <a:r>
                        <a:rPr lang="en-GB" sz="1600" dirty="0"/>
                        <a:t> Skills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502035"/>
                  </a:ext>
                </a:extLst>
              </a:tr>
              <a:tr h="1045854">
                <a:tc>
                  <a:txBody>
                    <a:bodyPr/>
                    <a:lstStyle/>
                    <a:p>
                      <a:r>
                        <a:rPr lang="en-GB" sz="1600" b="1" dirty="0"/>
                        <a:t>Social</a:t>
                      </a:r>
                    </a:p>
                    <a:p>
                      <a:r>
                        <a:rPr lang="en-GB" sz="1200" dirty="0"/>
                        <a:t>To be able to present information fluently and confidently</a:t>
                      </a:r>
                      <a:endParaRPr lang="en-GB" sz="1600" dirty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Cognitive</a:t>
                      </a:r>
                    </a:p>
                    <a:p>
                      <a:r>
                        <a:rPr lang="en-GB" sz="1200" dirty="0"/>
                        <a:t>To construct a detailed argument and respond to more complex questioning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50350"/>
                  </a:ext>
                </a:extLst>
              </a:tr>
              <a:tr h="1267526">
                <a:tc>
                  <a:txBody>
                    <a:bodyPr/>
                    <a:lstStyle/>
                    <a:p>
                      <a:r>
                        <a:rPr lang="en-GB" sz="1600" b="1" dirty="0"/>
                        <a:t>Linguistic</a:t>
                      </a:r>
                    </a:p>
                    <a:p>
                      <a:r>
                        <a:rPr lang="en-GB" sz="1200" dirty="0"/>
                        <a:t>To respond using sophisticated sentence stem and give evidence support their suggestions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Physical</a:t>
                      </a:r>
                    </a:p>
                    <a:p>
                      <a:r>
                        <a:rPr lang="en-GB" sz="1200" dirty="0"/>
                        <a:t>To respond positively to others who may disagree with our opinions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69523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7C99E05-6401-4939-AC48-DD0582AD1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13787"/>
              </p:ext>
            </p:extLst>
          </p:nvPr>
        </p:nvGraphicFramePr>
        <p:xfrm>
          <a:off x="7238302" y="4668158"/>
          <a:ext cx="2583808" cy="20131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83808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42360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Recommended Reads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589583">
                <a:tc>
                  <a:txBody>
                    <a:bodyPr/>
                    <a:lstStyle/>
                    <a:p>
                      <a:r>
                        <a:rPr lang="en-GB" sz="1200" dirty="0"/>
                        <a:t>Oliver Twist – Charles Dickens</a:t>
                      </a:r>
                    </a:p>
                    <a:p>
                      <a:r>
                        <a:rPr lang="en-GB" sz="1200" dirty="0"/>
                        <a:t>A Christmas Carol – Charles Dickens</a:t>
                      </a:r>
                    </a:p>
                    <a:p>
                      <a:r>
                        <a:rPr lang="en-GB" sz="1200" dirty="0"/>
                        <a:t>Wolves of Willoughby Chase – Joan Aiken</a:t>
                      </a:r>
                    </a:p>
                    <a:p>
                      <a:r>
                        <a:rPr lang="en-GB" sz="1200" dirty="0" err="1"/>
                        <a:t>Cogheart</a:t>
                      </a:r>
                      <a:r>
                        <a:rPr lang="en-GB" sz="1200" dirty="0"/>
                        <a:t> – Peter Bunzl</a:t>
                      </a:r>
                    </a:p>
                    <a:p>
                      <a:r>
                        <a:rPr lang="en-GB" sz="1200" dirty="0"/>
                        <a:t>Street Child – </a:t>
                      </a:r>
                      <a:r>
                        <a:rPr lang="en-GB" sz="1200" dirty="0" err="1"/>
                        <a:t>Berlie</a:t>
                      </a:r>
                      <a:r>
                        <a:rPr lang="en-GB" sz="1200" dirty="0"/>
                        <a:t> Doherty</a:t>
                      </a:r>
                    </a:p>
                    <a:p>
                      <a:r>
                        <a:rPr lang="en-GB" sz="1200" dirty="0"/>
                        <a:t>Son of the Circus – E.L. </a:t>
                      </a:r>
                      <a:r>
                        <a:rPr lang="en-GB" sz="1200" dirty="0" err="1"/>
                        <a:t>Norry</a:t>
                      </a:r>
                      <a:endParaRPr lang="en-GB" sz="1200" dirty="0"/>
                    </a:p>
                    <a:p>
                      <a:r>
                        <a:rPr lang="en-GB" sz="1200" dirty="0"/>
                        <a:t>Vile Victorians – Horrible Histories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pic>
        <p:nvPicPr>
          <p:cNvPr id="1026" name="Picture 2" descr="Victorian England - Dan Tastic Education">
            <a:extLst>
              <a:ext uri="{FF2B5EF4-FFF2-40B4-BE49-F238E27FC236}">
                <a16:creationId xmlns:a16="http://schemas.microsoft.com/office/drawing/2014/main" id="{23BE4378-C537-4FD4-AE37-9A09D1354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644" y="5443655"/>
            <a:ext cx="3360019" cy="121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4DA275-145B-4704-8C69-93A6878A1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1575" y="4944096"/>
            <a:ext cx="320088" cy="3886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16DA97A-60D9-43D1-A6BC-EA586FB092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2184" y="2996360"/>
            <a:ext cx="218957" cy="3004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64B7EC-C8A2-4A50-A318-0A65C1C13D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9161" y="2996360"/>
            <a:ext cx="262492" cy="29041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7BF0B53-4930-4F6B-AB74-7057EA58F2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6265" y="4118128"/>
            <a:ext cx="332615" cy="34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55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4804</TotalTime>
  <Words>344</Words>
  <Application>Microsoft Office PowerPoint</Application>
  <PresentationFormat>A4 Paper (210x297 mm)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Robert Bradshaw</cp:lastModifiedBy>
  <cp:revision>90</cp:revision>
  <cp:lastPrinted>2021-11-01T11:31:29Z</cp:lastPrinted>
  <dcterms:created xsi:type="dcterms:W3CDTF">2017-10-15T20:56:30Z</dcterms:created>
  <dcterms:modified xsi:type="dcterms:W3CDTF">2022-09-05T15:20:19Z</dcterms:modified>
</cp:coreProperties>
</file>