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9" r:id="rId3"/>
  </p:sldIdLst>
  <p:sldSz cx="9906000" cy="6858000" type="A4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3995" autoAdjust="0"/>
  </p:normalViewPr>
  <p:slideViewPr>
    <p:cSldViewPr snapToGrid="0" snapToObjects="1">
      <p:cViewPr varScale="1">
        <p:scale>
          <a:sx n="65" d="100"/>
          <a:sy n="65" d="100"/>
        </p:scale>
        <p:origin x="152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510800"/>
          </a:xfrm>
          <a:prstGeom prst="rect">
            <a:avLst/>
          </a:prstGeom>
        </p:spPr>
        <p:txBody>
          <a:bodyPr vert="horz" lIns="94081" tIns="47040" rIns="94081" bIns="47040" numCol="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10800"/>
          </a:xfrm>
          <a:prstGeom prst="rect">
            <a:avLst/>
          </a:prstGeom>
        </p:spPr>
        <p:txBody>
          <a:bodyPr vert="horz" lIns="94081" tIns="47040" rIns="94081" bIns="47040" numCol="1" rtlCol="0"/>
          <a:lstStyle>
            <a:lvl1pPr algn="r">
              <a:defRPr sz="1300"/>
            </a:lvl1pPr>
          </a:lstStyle>
          <a:p>
            <a:fld id="{74DA69C8-F84C-2947-85D9-F4E475966E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1271588"/>
            <a:ext cx="4964113" cy="3436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81" tIns="47040" rIns="94081" bIns="4704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899432"/>
            <a:ext cx="5642610" cy="4008626"/>
          </a:xfrm>
          <a:prstGeom prst="rect">
            <a:avLst/>
          </a:prstGeom>
        </p:spPr>
        <p:txBody>
          <a:bodyPr vert="horz" lIns="94081" tIns="47040" rIns="94081" bIns="4704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669840"/>
            <a:ext cx="3056414" cy="510799"/>
          </a:xfrm>
          <a:prstGeom prst="rect">
            <a:avLst/>
          </a:prstGeom>
        </p:spPr>
        <p:txBody>
          <a:bodyPr vert="horz" lIns="94081" tIns="47040" rIns="94081" bIns="47040" numCol="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9669840"/>
            <a:ext cx="3056414" cy="510799"/>
          </a:xfrm>
          <a:prstGeom prst="rect">
            <a:avLst/>
          </a:prstGeom>
        </p:spPr>
        <p:txBody>
          <a:bodyPr vert="horz" lIns="94081" tIns="47040" rIns="94081" bIns="47040" numCol="1" rtlCol="0" anchor="b"/>
          <a:lstStyle>
            <a:lvl1pPr algn="r">
              <a:defRPr sz="13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8F01E-995B-8848-96E4-13733EB6A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92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8F01E-995B-8848-96E4-13733EB6AA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4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erceromirobriga.blogspot.com/2016/11/healthy-habits.html" TargetMode="External"/><Relationship Id="rId5" Type="http://schemas.openxmlformats.org/officeDocument/2006/relationships/image" Target="../media/image9.jpg"/><Relationship Id="rId4" Type="http://schemas.openxmlformats.org/officeDocument/2006/relationships/hyperlink" Target="https://www.dianuke.org/nuclear-waste-the-perfect-plagu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6"/>
            <a:ext cx="387328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Human Body - Year 4 	</a:t>
            </a:r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8F1B75-C2BC-47F9-9206-A15257011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696045"/>
              </p:ext>
            </p:extLst>
          </p:nvPr>
        </p:nvGraphicFramePr>
        <p:xfrm>
          <a:off x="83891" y="692727"/>
          <a:ext cx="4792909" cy="18137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854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  <a:gridCol w="4583055">
                  <a:extLst>
                    <a:ext uri="{9D8B030D-6E8A-4147-A177-3AD203B41FA5}">
                      <a16:colId xmlns:a16="http://schemas.microsoft.com/office/drawing/2014/main" val="2379496559"/>
                    </a:ext>
                  </a:extLst>
                </a:gridCol>
              </a:tblGrid>
              <a:tr h="260852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sz="1600" dirty="0">
                          <a:highlight>
                            <a:srgbClr val="008000"/>
                          </a:highlight>
                        </a:rPr>
                        <a:t>Discussion Topics and Enquiry Questions</a:t>
                      </a:r>
                      <a:endParaRPr lang="en-GB" altLang="en-GB" sz="1600" dirty="0">
                        <a:solidFill>
                          <a:schemeClr val="tx1"/>
                        </a:solidFill>
                        <a:highlight>
                          <a:srgbClr val="0080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27705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1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How many types of different teeth are there?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  <a:tr h="27705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2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Why do we have saliva and how is it used when we are eating?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9339964"/>
                  </a:ext>
                </a:extLst>
              </a:tr>
              <a:tr h="318509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3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How does the human digestive system work?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594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4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Which drinks could lead to more tooth decay?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0945595"/>
                  </a:ext>
                </a:extLst>
              </a:tr>
              <a:tr h="381077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5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How does an animal digestive compare to a human’s digestive system?</a:t>
                      </a:r>
                    </a:p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6007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1AF0A6-DDF1-4497-93E7-7414C995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42720"/>
              </p:ext>
            </p:extLst>
          </p:nvPr>
        </p:nvGraphicFramePr>
        <p:xfrm>
          <a:off x="138133" y="2546682"/>
          <a:ext cx="3223903" cy="4046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2867">
                  <a:extLst>
                    <a:ext uri="{9D8B030D-6E8A-4147-A177-3AD203B41FA5}">
                      <a16:colId xmlns:a16="http://schemas.microsoft.com/office/drawing/2014/main" val="1819816150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595832683"/>
                    </a:ext>
                  </a:extLst>
                </a:gridCol>
              </a:tblGrid>
              <a:tr h="35757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FF00"/>
                          </a:solidFill>
                        </a:rPr>
                        <a:t>Key Vocabulary</a:t>
                      </a:r>
                      <a:endParaRPr lang="en-GB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8538"/>
                  </a:ext>
                </a:extLst>
              </a:tr>
              <a:tr h="319230">
                <a:tc>
                  <a:txBody>
                    <a:bodyPr/>
                    <a:lstStyle/>
                    <a:p>
                      <a:r>
                        <a:rPr lang="en-GB" sz="1800" dirty="0"/>
                        <a:t>Abdomen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Enamel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767074"/>
                  </a:ext>
                </a:extLst>
              </a:tr>
              <a:tr h="202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/>
                        <a:t>Amilase</a:t>
                      </a:r>
                      <a:r>
                        <a:rPr lang="en-GB" sz="1800"/>
                        <a:t> </a:t>
                      </a:r>
                      <a:endParaRPr lang="en-GB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Enzyme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600"/>
                  </a:ext>
                </a:extLst>
              </a:tr>
              <a:tr h="396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Bile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Faeces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625765"/>
                  </a:ext>
                </a:extLst>
              </a:tr>
              <a:tr h="289457">
                <a:tc>
                  <a:txBody>
                    <a:bodyPr/>
                    <a:lstStyle/>
                    <a:p>
                      <a:r>
                        <a:rPr lang="en-GB" sz="1800" dirty="0"/>
                        <a:t>Bolus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Incisor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18134"/>
                  </a:ext>
                </a:extLst>
              </a:tr>
              <a:tr h="311733">
                <a:tc>
                  <a:txBody>
                    <a:bodyPr/>
                    <a:lstStyle/>
                    <a:p>
                      <a:r>
                        <a:rPr lang="en-GB" sz="1800" dirty="0"/>
                        <a:t>Bowel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Intestine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80788"/>
                  </a:ext>
                </a:extLst>
              </a:tr>
              <a:tr h="292564">
                <a:tc>
                  <a:txBody>
                    <a:bodyPr/>
                    <a:lstStyle/>
                    <a:p>
                      <a:r>
                        <a:rPr lang="en-GB" sz="1800" dirty="0"/>
                        <a:t>Canine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Mandible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556498"/>
                  </a:ext>
                </a:extLst>
              </a:tr>
              <a:tr h="273157">
                <a:tc>
                  <a:txBody>
                    <a:bodyPr/>
                    <a:lstStyle/>
                    <a:p>
                      <a:r>
                        <a:rPr lang="en-GB" sz="1800" dirty="0"/>
                        <a:t>Colon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Maxilla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00113"/>
                  </a:ext>
                </a:extLst>
              </a:tr>
              <a:tr h="229746">
                <a:tc>
                  <a:txBody>
                    <a:bodyPr/>
                    <a:lstStyle/>
                    <a:p>
                      <a:r>
                        <a:rPr lang="en-GB" sz="1800" dirty="0"/>
                        <a:t>Decay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Molar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706780"/>
                  </a:ext>
                </a:extLst>
              </a:tr>
              <a:tr h="223281">
                <a:tc>
                  <a:txBody>
                    <a:bodyPr/>
                    <a:lstStyle/>
                    <a:p>
                      <a:r>
                        <a:rPr lang="en-GB" sz="1800" dirty="0"/>
                        <a:t>Dentine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Oesophagus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71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Digestion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Saliva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853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0DBA9C-E502-4370-B4D7-F8280711F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43474"/>
              </p:ext>
            </p:extLst>
          </p:nvPr>
        </p:nvGraphicFramePr>
        <p:xfrm>
          <a:off x="7238302" y="561660"/>
          <a:ext cx="2568428" cy="184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6842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FF00"/>
                          </a:solidFill>
                        </a:rPr>
                        <a:t>Core knowledge and skills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shade val="30000"/>
                            <a:satMod val="115000"/>
                          </a:srgbClr>
                        </a:gs>
                        <a:gs pos="50000">
                          <a:srgbClr val="92D050">
                            <a:shade val="67500"/>
                            <a:satMod val="115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364474">
                <a:tc>
                  <a:txBody>
                    <a:bodyPr/>
                    <a:lstStyle/>
                    <a:p>
                      <a:r>
                        <a:rPr lang="en-GB" sz="1300" b="1" u="sng" dirty="0"/>
                        <a:t>Science</a:t>
                      </a:r>
                      <a:r>
                        <a:rPr lang="en-GB" sz="1300" dirty="0"/>
                        <a:t>: describe the simple functions of the basic parts of the digestive system in humans and identify different types of teeth in humans and their simple functions. </a:t>
                      </a:r>
                    </a:p>
                    <a:p>
                      <a:r>
                        <a:rPr lang="en-GB" sz="1300" b="1" u="sng" dirty="0"/>
                        <a:t>PSHE/RSHE: </a:t>
                      </a:r>
                      <a:r>
                        <a:rPr lang="en-GB" sz="1300" b="0" u="none" dirty="0"/>
                        <a:t>risks associated with unhealthy eating (tooth decay).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shade val="30000"/>
                            <a:satMod val="115000"/>
                          </a:srgbClr>
                        </a:gs>
                        <a:gs pos="50000">
                          <a:srgbClr val="92D050">
                            <a:shade val="67500"/>
                            <a:satMod val="115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104034"/>
              </p:ext>
            </p:extLst>
          </p:nvPr>
        </p:nvGraphicFramePr>
        <p:xfrm>
          <a:off x="3602182" y="2572226"/>
          <a:ext cx="3604863" cy="2882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8318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2046545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31093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FF00"/>
                          </a:solidFill>
                          <a:highlight>
                            <a:srgbClr val="008000"/>
                          </a:highlight>
                        </a:rPr>
                        <a:t>Oracy Skills</a:t>
                      </a:r>
                      <a:endParaRPr lang="en-GB" sz="1600" dirty="0">
                        <a:solidFill>
                          <a:srgbClr val="FFFF00"/>
                        </a:solidFill>
                        <a:highlight>
                          <a:srgbClr val="0080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90031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Social</a:t>
                      </a:r>
                      <a:endParaRPr lang="en-GB" sz="1800" u="none" strike="noStrike" kern="1200" baseline="0" dirty="0"/>
                    </a:p>
                    <a:p>
                      <a:pPr algn="ctr"/>
                      <a:r>
                        <a:rPr lang="en-GB" sz="1200" u="none" strike="noStrike" kern="1200" baseline="0" dirty="0"/>
                        <a:t>To consider the impact of their words on others when giving feedback. </a:t>
                      </a:r>
                    </a:p>
                    <a:p>
                      <a:pPr algn="ctr"/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Cognitive</a:t>
                      </a:r>
                      <a:endParaRPr lang="en-GB" sz="1800" u="none" strike="noStrike" kern="1200" baseline="0" dirty="0"/>
                    </a:p>
                    <a:p>
                      <a:pPr algn="ctr"/>
                      <a:r>
                        <a:rPr lang="en-GB" sz="1200" u="none" strike="noStrike" kern="1200" baseline="0" dirty="0"/>
                        <a:t>To be able to give supporting evidence e.g. citing a text or previous example or historical event. </a:t>
                      </a:r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126752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Linguistic</a:t>
                      </a:r>
                      <a:endParaRPr lang="en-GB" sz="1800" u="none" strike="noStrike" kern="1200" baseline="0" dirty="0"/>
                    </a:p>
                    <a:p>
                      <a:pPr algn="ctr"/>
                      <a:r>
                        <a:rPr lang="en-GB" sz="1200" u="none" strike="noStrike" kern="1200" baseline="0" dirty="0"/>
                        <a:t>To carefully consider words and phrases they use to express their ideas.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Physical</a:t>
                      </a:r>
                      <a:endParaRPr lang="en-GB" sz="1800" u="none" strike="noStrike" kern="1200" baseline="0" dirty="0"/>
                    </a:p>
                    <a:p>
                      <a:pPr algn="ctr"/>
                      <a:r>
                        <a:rPr lang="en-GB" sz="1200" u="none" strike="noStrike" kern="1200" baseline="0" dirty="0"/>
                        <a:t>To consider movement when addressing an audience. </a:t>
                      </a:r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26689"/>
              </p:ext>
            </p:extLst>
          </p:nvPr>
        </p:nvGraphicFramePr>
        <p:xfrm>
          <a:off x="7238302" y="4668158"/>
          <a:ext cx="2583808" cy="20131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8380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2360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FF00"/>
                          </a:solidFill>
                        </a:rPr>
                        <a:t>Recommended 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58958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Microbiology: It’s a small world by Dan Green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Disgusting Digestion by Nick Arnold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The Lucky Escape (Human body detectives) by Dr Heather Manley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066EEB1-4D2A-4593-9C5B-D75A2122E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6981" y="2546682"/>
            <a:ext cx="1533832" cy="202938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F4D406D-FB77-48DB-993E-53CA2A529A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787" y="1486220"/>
            <a:ext cx="762698" cy="762698"/>
          </a:xfrm>
          <a:prstGeom prst="rect">
            <a:avLst/>
          </a:prstGeom>
        </p:spPr>
      </p:pic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DBDD46B9-FCB6-4C8A-B723-1E16EDEE0953}"/>
              </a:ext>
            </a:extLst>
          </p:cNvPr>
          <p:cNvSpPr/>
          <p:nvPr/>
        </p:nvSpPr>
        <p:spPr>
          <a:xfrm>
            <a:off x="5566211" y="-41952"/>
            <a:ext cx="1878298" cy="1204864"/>
          </a:xfrm>
          <a:prstGeom prst="cloudCallout">
            <a:avLst>
              <a:gd name="adj1" fmla="val -51018"/>
              <a:gd name="adj2" fmla="val 809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C862E5-FA32-4361-BB24-15602A25CBA3}"/>
              </a:ext>
            </a:extLst>
          </p:cNvPr>
          <p:cNvSpPr/>
          <p:nvPr/>
        </p:nvSpPr>
        <p:spPr>
          <a:xfrm>
            <a:off x="5629271" y="248526"/>
            <a:ext cx="1609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How does the human body digest food?</a:t>
            </a:r>
            <a:endParaRPr lang="en-GB" sz="1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3DE4435-5674-49C1-9B05-AC8CE0A9840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636" t="21850" r="8873" b="29831"/>
          <a:stretch/>
        </p:blipFill>
        <p:spPr>
          <a:xfrm>
            <a:off x="4134513" y="75892"/>
            <a:ext cx="881716" cy="55109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DE0AB0E-A068-495B-9D98-FAB803F11A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3345" y="3875167"/>
            <a:ext cx="262492" cy="2904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5AB0B3-111A-4B2C-8C99-21848A0CB9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5812" y="3813857"/>
            <a:ext cx="262492" cy="36016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0148F80-67B5-4EE3-B71A-EB1D7FCA59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0479" y="5086748"/>
            <a:ext cx="332615" cy="34449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CEFD87C-4C93-43DE-95D3-F257DAEAB1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68811" y="5042563"/>
            <a:ext cx="320088" cy="38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900546" y="550607"/>
            <a:ext cx="7996110" cy="317459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Human Body - Year 4 	</a:t>
            </a:r>
            <a:endParaRPr lang="en-GB" sz="1463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196945"/>
              </p:ext>
            </p:extLst>
          </p:nvPr>
        </p:nvGraphicFramePr>
        <p:xfrm>
          <a:off x="3500284" y="4187329"/>
          <a:ext cx="2828771" cy="21200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28771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96979"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rgbClr val="FFFF00"/>
                          </a:solidFill>
                        </a:rPr>
                        <a:t>Sentence Stems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723084">
                <a:tc>
                  <a:txBody>
                    <a:bodyPr/>
                    <a:lstStyle/>
                    <a:p>
                      <a:r>
                        <a:rPr lang="en-GB" sz="1100" b="1" dirty="0"/>
                        <a:t>I agree with… because…</a:t>
                      </a:r>
                    </a:p>
                    <a:p>
                      <a:r>
                        <a:rPr lang="en-GB" sz="1100" b="1" dirty="0"/>
                        <a:t>I disagree with… because…</a:t>
                      </a:r>
                    </a:p>
                    <a:p>
                      <a:r>
                        <a:rPr lang="en-GB" sz="1100" b="1" dirty="0"/>
                        <a:t>I would like to challenge the view…</a:t>
                      </a:r>
                    </a:p>
                    <a:p>
                      <a:r>
                        <a:rPr lang="en-GB" sz="1100" b="1" dirty="0"/>
                        <a:t>Adding onto …’s point…</a:t>
                      </a:r>
                    </a:p>
                    <a:p>
                      <a:r>
                        <a:rPr lang="en-GB" sz="1100" b="1" dirty="0"/>
                        <a:t>In my opinion…</a:t>
                      </a:r>
                    </a:p>
                    <a:p>
                      <a:r>
                        <a:rPr lang="en-GB" sz="1100" b="1" dirty="0"/>
                        <a:t>I know this because…</a:t>
                      </a: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680417"/>
              </p:ext>
            </p:extLst>
          </p:nvPr>
        </p:nvGraphicFramePr>
        <p:xfrm>
          <a:off x="12911385" y="2642232"/>
          <a:ext cx="347980" cy="786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3990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173990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135324">
                <a:tc gridSpan="2">
                  <a:txBody>
                    <a:bodyPr/>
                    <a:lstStyle/>
                    <a:p>
                      <a:pPr algn="ctr"/>
                      <a:endParaRPr lang="en-GB" sz="1300" dirty="0">
                        <a:solidFill>
                          <a:srgbClr val="FFFF00"/>
                        </a:solidFill>
                        <a:highlight>
                          <a:srgbClr val="FF00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120183">
                <a:tc>
                  <a:txBody>
                    <a:bodyPr/>
                    <a:lstStyle/>
                    <a:p>
                      <a:endParaRPr lang="en-GB" sz="900" b="0" dirty="0"/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135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1" dirty="0"/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5B35C60-BA92-4B1F-A8C3-81100390F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889019"/>
              </p:ext>
            </p:extLst>
          </p:nvPr>
        </p:nvGraphicFramePr>
        <p:xfrm>
          <a:off x="900546" y="963561"/>
          <a:ext cx="5529751" cy="31475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29751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66629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Sticky Knowledge</a:t>
                      </a:r>
                    </a:p>
                  </a:txBody>
                  <a:tcPr marL="74295" marR="74295" marT="37148" marB="37148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780938">
                <a:tc>
                  <a:txBody>
                    <a:bodyPr/>
                    <a:lstStyle/>
                    <a:p>
                      <a:r>
                        <a:rPr lang="en-GB" sz="1100" b="1" u="none" dirty="0">
                          <a:solidFill>
                            <a:schemeClr val="tx1"/>
                          </a:solidFill>
                        </a:rPr>
                        <a:t>Recognise teeth have different functions depending on their shape and position in the human mouth. Compare human and other animal’s teeth.</a:t>
                      </a:r>
                    </a:p>
                    <a:p>
                      <a:r>
                        <a:rPr lang="en-GB" sz="1100" b="1" u="none" dirty="0">
                          <a:solidFill>
                            <a:schemeClr val="tx1"/>
                          </a:solidFill>
                        </a:rPr>
                        <a:t>Recognise that some foods can damage our teeth. Know the basic facts of mouth hygiene.</a:t>
                      </a:r>
                    </a:p>
                    <a:p>
                      <a:r>
                        <a:rPr lang="en-GB" sz="1100" b="1" u="none" dirty="0">
                          <a:solidFill>
                            <a:schemeClr val="tx1"/>
                          </a:solidFill>
                        </a:rPr>
                        <a:t>Understand that digestion begins in the mouth and that saliva has got an important role in this process.</a:t>
                      </a:r>
                    </a:p>
                    <a:p>
                      <a:r>
                        <a:rPr lang="en-GB" sz="1100" b="1" u="none" dirty="0">
                          <a:solidFill>
                            <a:schemeClr val="tx1"/>
                          </a:solidFill>
                        </a:rPr>
                        <a:t>Recognise that there are many organs in the human body involved in the digestion of food and they all have specific functions in this process. </a:t>
                      </a:r>
                    </a:p>
                    <a:p>
                      <a:r>
                        <a:rPr lang="en-GB" sz="1100" b="1" u="none" dirty="0">
                          <a:solidFill>
                            <a:schemeClr val="tx1"/>
                          </a:solidFill>
                        </a:rPr>
                        <a:t>Understand that our food choices can affect the digestion process and consequently our general health.</a:t>
                      </a:r>
                    </a:p>
                    <a:p>
                      <a:r>
                        <a:rPr lang="en-GB" sz="1100" b="1" u="none" dirty="0">
                          <a:solidFill>
                            <a:schemeClr val="tx1"/>
                          </a:solidFill>
                        </a:rPr>
                        <a:t>Recognise the gut is a very important organ in our body and has a varied flora to keep us healthy.</a:t>
                      </a:r>
                    </a:p>
                    <a:p>
                      <a:r>
                        <a:rPr lang="en-GB" sz="1100" b="1" u="none" dirty="0">
                          <a:solidFill>
                            <a:schemeClr val="tx1"/>
                          </a:solidFill>
                        </a:rPr>
                        <a:t>Recognise that humans are part of a food chain.  Be able to understand a human food chain compares with other food chains in nature. </a:t>
                      </a:r>
                    </a:p>
                    <a:p>
                      <a:r>
                        <a:rPr lang="en-GB" sz="1100" b="1" u="none" dirty="0">
                          <a:solidFill>
                            <a:schemeClr val="tx1"/>
                          </a:solidFill>
                        </a:rPr>
                        <a:t>Be able to compare and point out the similarities and differences between the human digestive system to other animal’s digestive systems. </a:t>
                      </a:r>
                    </a:p>
                  </a:txBody>
                  <a:tcPr marL="74295" marR="74295" marT="37148" marB="37148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314E259-36F6-40CC-9DB5-5EC34F188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09344" y="4187329"/>
            <a:ext cx="2205803" cy="23961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60F45F-D076-447D-981E-856E0C89AD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702681" y="4269711"/>
            <a:ext cx="2567601" cy="18141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DDB8F1A-EEFC-43D7-86C6-4050E2A870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4258" y="1177658"/>
            <a:ext cx="2321196" cy="278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1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5011</TotalTime>
  <Words>455</Words>
  <Application>Microsoft Office PowerPoint</Application>
  <PresentationFormat>A4 Paper (210x297 mm)</PresentationFormat>
  <Paragraphs>71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Alex Holland</cp:lastModifiedBy>
  <cp:revision>166</cp:revision>
  <cp:lastPrinted>2021-11-01T11:31:29Z</cp:lastPrinted>
  <dcterms:created xsi:type="dcterms:W3CDTF">2017-10-15T20:56:30Z</dcterms:created>
  <dcterms:modified xsi:type="dcterms:W3CDTF">2023-10-05T19:20:06Z</dcterms:modified>
</cp:coreProperties>
</file>