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5"/>
  </p:notesMasterIdLst>
  <p:sldIdLst>
    <p:sldId id="257" r:id="rId2"/>
    <p:sldId id="258" r:id="rId3"/>
    <p:sldId id="259" r:id="rId4"/>
  </p:sldIdLst>
  <p:sldSz cx="9906000" cy="6858000" type="A4"/>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00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79" autoAdjust="0"/>
    <p:restoredTop sz="94627"/>
  </p:normalViewPr>
  <p:slideViewPr>
    <p:cSldViewPr snapToGrid="0" snapToObjects="1">
      <p:cViewPr varScale="1">
        <p:scale>
          <a:sx n="83" d="100"/>
          <a:sy n="83"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74DA69C8-F84C-2947-85D9-F4E475966ECC}" type="datetimeFigureOut">
              <a:rPr lang="en-US" smtClean="0"/>
              <a:t>12/14/2023</a:t>
            </a:fld>
            <a:endParaRPr lang="en-US"/>
          </a:p>
        </p:txBody>
      </p:sp>
      <p:sp>
        <p:nvSpPr>
          <p:cNvPr id="4" name="Slide Image Placeholder 3"/>
          <p:cNvSpPr>
            <a:spLocks noGrp="1" noRot="1" noChangeAspect="1"/>
          </p:cNvSpPr>
          <p:nvPr>
            <p:ph type="sldImg" idx="2"/>
          </p:nvPr>
        </p:nvSpPr>
        <p:spPr>
          <a:xfrm>
            <a:off x="979488" y="1243013"/>
            <a:ext cx="4846637" cy="3355975"/>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0C8F01E-995B-8848-96E4-13733EB6AADD}" type="slidenum">
              <a:rPr lang="en-US" smtClean="0"/>
              <a:t>‹#›</a:t>
            </a:fld>
            <a:endParaRPr lang="en-US"/>
          </a:p>
        </p:txBody>
      </p:sp>
    </p:spTree>
    <p:extLst>
      <p:ext uri="{BB962C8B-B14F-4D97-AF65-F5344CB8AC3E}">
        <p14:creationId xmlns:p14="http://schemas.microsoft.com/office/powerpoint/2010/main" val="142684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C8F01E-995B-8848-96E4-13733EB6AADD}" type="slidenum">
              <a:rPr lang="en-US" smtClean="0"/>
              <a:t>1</a:t>
            </a:fld>
            <a:endParaRPr lang="en-US"/>
          </a:p>
        </p:txBody>
      </p:sp>
    </p:spTree>
    <p:extLst>
      <p:ext uri="{BB962C8B-B14F-4D97-AF65-F5344CB8AC3E}">
        <p14:creationId xmlns:p14="http://schemas.microsoft.com/office/powerpoint/2010/main" val="203347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numCol="1"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numCol="1"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numCol="1"/>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numCol="1"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numCol="1"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027089A-8636-F64C-9D23-B4C3EC8D4BA5}" type="datetimeFigureOut">
              <a:rPr lang="en-US" smtClean="0"/>
              <a:t>12/14/2023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lum/>
          </a:blip>
          <a:srcRect/>
          <a:stretch>
            <a:fillRect l="-24000" r="-2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4027089A-8636-F64C-9D23-B4C3EC8D4BA5}" type="datetimeFigureOut">
              <a:rPr lang="en-US" smtClean="0"/>
              <a:t>12/14/2023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3953B47E-519D-9549-9FB6-B83933F17F08}" type="slidenum">
              <a:rPr lang="en-US" smtClean="0"/>
              <a:t>‹#›</a:t>
            </a:fld>
            <a:endParaRPr lang="en-US"/>
          </a:p>
        </p:txBody>
      </p:sp>
    </p:spTree>
    <p:extLst>
      <p:ext uri="{BB962C8B-B14F-4D97-AF65-F5344CB8AC3E}">
        <p14:creationId xmlns:p14="http://schemas.microsoft.com/office/powerpoint/2010/main" val="76276294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48F1B75-C2BC-47F9-9206-A152570118C9}"/>
              </a:ext>
            </a:extLst>
          </p:cNvPr>
          <p:cNvGraphicFramePr>
            <a:graphicFrameLocks noGrp="1"/>
          </p:cNvGraphicFramePr>
          <p:nvPr>
            <p:extLst>
              <p:ext uri="{D42A27DB-BD31-4B8C-83A1-F6EECF244321}">
                <p14:modId xmlns:p14="http://schemas.microsoft.com/office/powerpoint/2010/main" val="2383226114"/>
              </p:ext>
            </p:extLst>
          </p:nvPr>
        </p:nvGraphicFramePr>
        <p:xfrm>
          <a:off x="131483" y="1789323"/>
          <a:ext cx="3775499" cy="1669719"/>
        </p:xfrm>
        <a:graphic>
          <a:graphicData uri="http://schemas.openxmlformats.org/drawingml/2006/table">
            <a:tbl>
              <a:tblPr firstRow="1" bandRow="1">
                <a:tableStyleId>{00A15C55-8517-42AA-B614-E9B94910E393}</a:tableStyleId>
              </a:tblPr>
              <a:tblGrid>
                <a:gridCol w="286821">
                  <a:extLst>
                    <a:ext uri="{9D8B030D-6E8A-4147-A177-3AD203B41FA5}">
                      <a16:colId xmlns:a16="http://schemas.microsoft.com/office/drawing/2014/main" val="2316687726"/>
                    </a:ext>
                  </a:extLst>
                </a:gridCol>
                <a:gridCol w="3488678">
                  <a:extLst>
                    <a:ext uri="{9D8B030D-6E8A-4147-A177-3AD203B41FA5}">
                      <a16:colId xmlns:a16="http://schemas.microsoft.com/office/drawing/2014/main" val="2379496559"/>
                    </a:ext>
                  </a:extLst>
                </a:gridCol>
              </a:tblGrid>
              <a:tr h="260015">
                <a:tc gridSpan="2">
                  <a:txBody>
                    <a:bodyPr/>
                    <a:lstStyle/>
                    <a:p>
                      <a:pPr algn="ctr"/>
                      <a:r>
                        <a:rPr lang="en-GB" altLang="en-GB" sz="1200" dirty="0">
                          <a:solidFill>
                            <a:schemeClr val="tx1"/>
                          </a:solidFill>
                          <a:latin typeface="Arial" panose="020B0604020202020204" pitchFamily="34" charset="0"/>
                          <a:cs typeface="Arial" panose="020B0604020202020204" pitchFamily="34" charset="0"/>
                        </a:rPr>
                        <a:t>Discussion Topics and Enquiry Questions</a:t>
                      </a:r>
                    </a:p>
                  </a:txBody>
                  <a:tcPr marL="74295" marR="74295" marT="37148" marB="37148">
                    <a:blipFill>
                      <a:blip r:embed="rId3"/>
                      <a:tile tx="0" ty="0" sx="100000" sy="100000" flip="none" algn="tl"/>
                    </a:blipFill>
                  </a:tcPr>
                </a:tc>
                <a:tc hMerge="1">
                  <a:txBody>
                    <a:bodyPr/>
                    <a:lstStyle/>
                    <a:p>
                      <a:endParaRPr lang="en-GB" altLang="en-GB" dirty="0"/>
                    </a:p>
                  </a:txBody>
                  <a:tcPr marL="74295" marR="74295" marT="37148" marB="37148"/>
                </a:tc>
                <a:extLst>
                  <a:ext uri="{0D108BD9-81ED-4DB2-BD59-A6C34878D82A}">
                    <a16:rowId xmlns:a16="http://schemas.microsoft.com/office/drawing/2014/main" val="1550516657"/>
                  </a:ext>
                </a:extLst>
              </a:tr>
              <a:tr h="234582">
                <a:tc>
                  <a:txBody>
                    <a:bodyPr/>
                    <a:lstStyle/>
                    <a:p>
                      <a:r>
                        <a:rPr lang="en-GB" altLang="en-GB" sz="1100" b="1" dirty="0">
                          <a:solidFill>
                            <a:schemeClr val="tx1"/>
                          </a:solidFill>
                        </a:rPr>
                        <a:t>1</a:t>
                      </a:r>
                    </a:p>
                  </a:txBody>
                  <a:tcPr marL="74295" marR="74295" marT="37148" marB="37148">
                    <a:solidFill>
                      <a:schemeClr val="accent6">
                        <a:lumMod val="40000"/>
                        <a:lumOff val="60000"/>
                      </a:schemeClr>
                    </a:solidFill>
                  </a:tcPr>
                </a:tc>
                <a:tc>
                  <a:txBody>
                    <a:bodyPr/>
                    <a:lstStyle/>
                    <a:p>
                      <a:r>
                        <a:rPr lang="en-GB" sz="1400" b="1" i="0" dirty="0">
                          <a:solidFill>
                            <a:schemeClr val="tx1"/>
                          </a:solidFill>
                          <a:effectLst/>
                          <a:latin typeface="+mn-lt"/>
                        </a:rPr>
                        <a:t>What makes trees different?</a:t>
                      </a:r>
                      <a:endParaRPr lang="en-GB" sz="1400" b="1" dirty="0">
                        <a:solidFill>
                          <a:schemeClr val="tx1"/>
                        </a:solidFill>
                        <a:latin typeface="+mn-lt"/>
                      </a:endParaRPr>
                    </a:p>
                  </a:txBody>
                  <a:tcPr marL="68580" marR="68580" marT="0" marB="0">
                    <a:solidFill>
                      <a:schemeClr val="accent6">
                        <a:lumMod val="40000"/>
                        <a:lumOff val="60000"/>
                      </a:schemeClr>
                    </a:solidFill>
                  </a:tcPr>
                </a:tc>
                <a:extLst>
                  <a:ext uri="{0D108BD9-81ED-4DB2-BD59-A6C34878D82A}">
                    <a16:rowId xmlns:a16="http://schemas.microsoft.com/office/drawing/2014/main" val="2963941051"/>
                  </a:ext>
                </a:extLst>
              </a:tr>
              <a:tr h="229476">
                <a:tc>
                  <a:txBody>
                    <a:bodyPr/>
                    <a:lstStyle/>
                    <a:p>
                      <a:r>
                        <a:rPr lang="en-GB" altLang="en-GB" sz="1100" b="1" dirty="0">
                          <a:solidFill>
                            <a:schemeClr val="tx1"/>
                          </a:solidFill>
                        </a:rPr>
                        <a:t>2</a:t>
                      </a:r>
                    </a:p>
                  </a:txBody>
                  <a:tcPr marL="74295" marR="74295" marT="37148" marB="37148">
                    <a:solidFill>
                      <a:schemeClr val="accent6">
                        <a:lumMod val="40000"/>
                        <a:lumOff val="60000"/>
                      </a:schemeClr>
                    </a:solidFill>
                  </a:tcPr>
                </a:tc>
                <a:tc>
                  <a:txBody>
                    <a:bodyPr/>
                    <a:lstStyle/>
                    <a:p>
                      <a:r>
                        <a:rPr lang="en-GB" sz="1400" b="1" dirty="0">
                          <a:solidFill>
                            <a:schemeClr val="tx1"/>
                          </a:solidFill>
                          <a:latin typeface="+mn-lt"/>
                        </a:rPr>
                        <a:t>What homes can you find in the woodland?</a:t>
                      </a:r>
                    </a:p>
                  </a:txBody>
                  <a:tcPr marL="68580" marR="68580" marT="0" marB="0">
                    <a:solidFill>
                      <a:schemeClr val="accent6">
                        <a:lumMod val="40000"/>
                        <a:lumOff val="60000"/>
                      </a:schemeClr>
                    </a:solidFill>
                  </a:tcPr>
                </a:tc>
                <a:extLst>
                  <a:ext uri="{0D108BD9-81ED-4DB2-BD59-A6C34878D82A}">
                    <a16:rowId xmlns:a16="http://schemas.microsoft.com/office/drawing/2014/main" val="2929339964"/>
                  </a:ext>
                </a:extLst>
              </a:tr>
              <a:tr h="232995">
                <a:tc>
                  <a:txBody>
                    <a:bodyPr/>
                    <a:lstStyle/>
                    <a:p>
                      <a:r>
                        <a:rPr lang="en-GB" altLang="en-GB" sz="1100" b="1" dirty="0">
                          <a:solidFill>
                            <a:schemeClr val="tx1"/>
                          </a:solidFill>
                        </a:rPr>
                        <a:t>3</a:t>
                      </a:r>
                    </a:p>
                  </a:txBody>
                  <a:tcPr marL="74295" marR="74295" marT="37148" marB="37148">
                    <a:solidFill>
                      <a:schemeClr val="accent6">
                        <a:lumMod val="40000"/>
                        <a:lumOff val="60000"/>
                      </a:schemeClr>
                    </a:solidFill>
                  </a:tcPr>
                </a:tc>
                <a:tc>
                  <a:txBody>
                    <a:bodyPr/>
                    <a:lstStyle/>
                    <a:p>
                      <a:r>
                        <a:rPr lang="en-GB" sz="1400" b="1" i="0" dirty="0">
                          <a:solidFill>
                            <a:schemeClr val="tx1"/>
                          </a:solidFill>
                          <a:effectLst/>
                          <a:latin typeface="+mn-lt"/>
                        </a:rPr>
                        <a:t>What does a habitat provide?</a:t>
                      </a:r>
                      <a:endParaRPr lang="en-GB" sz="1400" b="1" dirty="0">
                        <a:solidFill>
                          <a:schemeClr val="tx1"/>
                        </a:solidFill>
                        <a:latin typeface="+mn-lt"/>
                      </a:endParaRPr>
                    </a:p>
                  </a:txBody>
                  <a:tcPr marL="68580" marR="68580" marT="0" marB="0">
                    <a:solidFill>
                      <a:schemeClr val="accent6">
                        <a:lumMod val="40000"/>
                        <a:lumOff val="60000"/>
                      </a:schemeClr>
                    </a:solidFill>
                  </a:tcPr>
                </a:tc>
                <a:extLst>
                  <a:ext uri="{0D108BD9-81ED-4DB2-BD59-A6C34878D82A}">
                    <a16:rowId xmlns:a16="http://schemas.microsoft.com/office/drawing/2014/main" val="2127594675"/>
                  </a:ext>
                </a:extLst>
              </a:tr>
              <a:tr h="243931">
                <a:tc>
                  <a:txBody>
                    <a:bodyPr/>
                    <a:lstStyle/>
                    <a:p>
                      <a:r>
                        <a:rPr lang="en-GB" altLang="en-GB" sz="1200" b="1" dirty="0">
                          <a:solidFill>
                            <a:schemeClr val="tx1"/>
                          </a:solidFill>
                        </a:rPr>
                        <a:t>4</a:t>
                      </a:r>
                    </a:p>
                  </a:txBody>
                  <a:tcPr marL="74295" marR="74295" marT="37148" marB="37148">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Are trees and flowers the same?</a:t>
                      </a:r>
                    </a:p>
                  </a:txBody>
                  <a:tcPr marL="68580" marR="68580" marT="0" marB="0">
                    <a:solidFill>
                      <a:schemeClr val="accent6">
                        <a:lumMod val="40000"/>
                        <a:lumOff val="60000"/>
                      </a:schemeClr>
                    </a:solidFill>
                  </a:tcPr>
                </a:tc>
                <a:extLst>
                  <a:ext uri="{0D108BD9-81ED-4DB2-BD59-A6C34878D82A}">
                    <a16:rowId xmlns:a16="http://schemas.microsoft.com/office/drawing/2014/main" val="630945595"/>
                  </a:ext>
                </a:extLst>
              </a:tr>
              <a:tr h="323001">
                <a:tc>
                  <a:txBody>
                    <a:bodyPr/>
                    <a:lstStyle/>
                    <a:p>
                      <a:r>
                        <a:rPr lang="en-GB" altLang="en-GB" sz="1200" b="1" dirty="0">
                          <a:solidFill>
                            <a:schemeClr val="tx1"/>
                          </a:solidFill>
                        </a:rPr>
                        <a:t>5</a:t>
                      </a:r>
                    </a:p>
                  </a:txBody>
                  <a:tcPr marL="74295" marR="74295" marT="37148" marB="37148">
                    <a:solidFill>
                      <a:schemeClr val="accent6">
                        <a:lumMod val="40000"/>
                        <a:lumOff val="60000"/>
                      </a:schemeClr>
                    </a:solidFill>
                  </a:tcPr>
                </a:tc>
                <a:tc>
                  <a:txBody>
                    <a:bodyPr/>
                    <a:lstStyle/>
                    <a:p>
                      <a:r>
                        <a:rPr lang="en-GB" sz="1400" b="1" dirty="0">
                          <a:solidFill>
                            <a:schemeClr val="tx1"/>
                          </a:solidFill>
                        </a:rPr>
                        <a:t>How many countries are in the United Kingdom?</a:t>
                      </a:r>
                    </a:p>
                  </a:txBody>
                  <a:tcPr marL="68580" marR="68580" marT="0" marB="0">
                    <a:solidFill>
                      <a:schemeClr val="accent6">
                        <a:lumMod val="40000"/>
                        <a:lumOff val="60000"/>
                      </a:schemeClr>
                    </a:solidFill>
                  </a:tcPr>
                </a:tc>
                <a:extLst>
                  <a:ext uri="{0D108BD9-81ED-4DB2-BD59-A6C34878D82A}">
                    <a16:rowId xmlns:a16="http://schemas.microsoft.com/office/drawing/2014/main" val="245600744"/>
                  </a:ext>
                </a:extLst>
              </a:tr>
            </a:tbl>
          </a:graphicData>
        </a:graphic>
      </p:graphicFrame>
      <p:graphicFrame>
        <p:nvGraphicFramePr>
          <p:cNvPr id="6" name="Table 5">
            <a:extLst>
              <a:ext uri="{FF2B5EF4-FFF2-40B4-BE49-F238E27FC236}">
                <a16:creationId xmlns:a16="http://schemas.microsoft.com/office/drawing/2014/main" id="{0D0DBA9C-E502-4370-B4D7-F8280711F271}"/>
              </a:ext>
            </a:extLst>
          </p:cNvPr>
          <p:cNvGraphicFramePr>
            <a:graphicFrameLocks noGrp="1"/>
          </p:cNvGraphicFramePr>
          <p:nvPr>
            <p:extLst>
              <p:ext uri="{D42A27DB-BD31-4B8C-83A1-F6EECF244321}">
                <p14:modId xmlns:p14="http://schemas.microsoft.com/office/powerpoint/2010/main" val="1769425684"/>
              </p:ext>
            </p:extLst>
          </p:nvPr>
        </p:nvGraphicFramePr>
        <p:xfrm>
          <a:off x="123932" y="152215"/>
          <a:ext cx="3783049" cy="1584960"/>
        </p:xfrm>
        <a:graphic>
          <a:graphicData uri="http://schemas.openxmlformats.org/drawingml/2006/table">
            <a:tbl>
              <a:tblPr firstRow="1" bandRow="1">
                <a:tableStyleId>{5C22544A-7EE6-4342-B048-85BDC9FD1C3A}</a:tableStyleId>
              </a:tblPr>
              <a:tblGrid>
                <a:gridCol w="3783049">
                  <a:extLst>
                    <a:ext uri="{9D8B030D-6E8A-4147-A177-3AD203B41FA5}">
                      <a16:colId xmlns:a16="http://schemas.microsoft.com/office/drawing/2014/main" val="2606679746"/>
                    </a:ext>
                  </a:extLst>
                </a:gridCol>
              </a:tblGrid>
              <a:tr h="269059">
                <a:tc>
                  <a:txBody>
                    <a:bodyPr/>
                    <a:lstStyle/>
                    <a:p>
                      <a:pPr algn="ctr"/>
                      <a:r>
                        <a:rPr lang="en-GB" dirty="0">
                          <a:solidFill>
                            <a:schemeClr val="tx1"/>
                          </a:solidFill>
                        </a:rPr>
                        <a:t>Core knowledge and skills</a:t>
                      </a:r>
                    </a:p>
                  </a:txBody>
                  <a:tcPr>
                    <a:blipFill>
                      <a:blip r:embed="rId3"/>
                      <a:tile tx="0" ty="0" sx="100000" sy="100000" flip="none" algn="tl"/>
                    </a:blipFill>
                  </a:tcPr>
                </a:tc>
                <a:extLst>
                  <a:ext uri="{0D108BD9-81ED-4DB2-BD59-A6C34878D82A}">
                    <a16:rowId xmlns:a16="http://schemas.microsoft.com/office/drawing/2014/main" val="3820405797"/>
                  </a:ext>
                </a:extLst>
              </a:tr>
              <a:tr h="117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Develop children’s knowledge of British wildlife and woodland habitats. Children will observe and identify plants and animals, understand seasonal changes and appreciate the wonder of the woodland. The children will name the countries in the UK and locate them on a map</a:t>
                      </a:r>
                      <a:r>
                        <a:rPr lang="en-GB" sz="1400" b="1" i="0" kern="1200" dirty="0">
                          <a:solidFill>
                            <a:schemeClr val="tx1"/>
                          </a:solidFill>
                          <a:effectLst/>
                          <a:latin typeface="+mn-lt"/>
                          <a:ea typeface="+mn-ea"/>
                          <a:cs typeface="+mn-cs"/>
                        </a:rPr>
                        <a:t>.</a:t>
                      </a:r>
                      <a:endParaRPr lang="en-GB" sz="1400" b="1" kern="1200" dirty="0">
                        <a:solidFill>
                          <a:schemeClr val="tx1"/>
                        </a:solidFill>
                        <a:effectLst/>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graphicFrame>
        <p:nvGraphicFramePr>
          <p:cNvPr id="11" name="Table 10">
            <a:extLst>
              <a:ext uri="{FF2B5EF4-FFF2-40B4-BE49-F238E27FC236}">
                <a16:creationId xmlns:a16="http://schemas.microsoft.com/office/drawing/2014/main" id="{A1B21355-C57A-41CE-9696-41478F61025A}"/>
              </a:ext>
            </a:extLst>
          </p:cNvPr>
          <p:cNvGraphicFramePr>
            <a:graphicFrameLocks noGrp="1"/>
          </p:cNvGraphicFramePr>
          <p:nvPr>
            <p:extLst>
              <p:ext uri="{D42A27DB-BD31-4B8C-83A1-F6EECF244321}">
                <p14:modId xmlns:p14="http://schemas.microsoft.com/office/powerpoint/2010/main" val="2918694259"/>
              </p:ext>
            </p:extLst>
          </p:nvPr>
        </p:nvGraphicFramePr>
        <p:xfrm>
          <a:off x="4132659" y="1179891"/>
          <a:ext cx="2485119" cy="1737360"/>
        </p:xfrm>
        <a:graphic>
          <a:graphicData uri="http://schemas.openxmlformats.org/drawingml/2006/table">
            <a:tbl>
              <a:tblPr firstRow="1" bandRow="1">
                <a:tableStyleId>{5C22544A-7EE6-4342-B048-85BDC9FD1C3A}</a:tableStyleId>
              </a:tblPr>
              <a:tblGrid>
                <a:gridCol w="2485119">
                  <a:extLst>
                    <a:ext uri="{9D8B030D-6E8A-4147-A177-3AD203B41FA5}">
                      <a16:colId xmlns:a16="http://schemas.microsoft.com/office/drawing/2014/main" val="2606679746"/>
                    </a:ext>
                  </a:extLst>
                </a:gridCol>
              </a:tblGrid>
              <a:tr h="360569">
                <a:tc>
                  <a:txBody>
                    <a:bodyPr/>
                    <a:lstStyle/>
                    <a:p>
                      <a:pPr algn="ctr"/>
                      <a:r>
                        <a:rPr lang="en-GB" dirty="0">
                          <a:solidFill>
                            <a:schemeClr val="tx1"/>
                          </a:solidFill>
                        </a:rPr>
                        <a:t>Sentence Stems</a:t>
                      </a:r>
                    </a:p>
                  </a:txBody>
                  <a:tcPr>
                    <a:blipFill>
                      <a:blip r:embed="rId3"/>
                      <a:tile tx="0" ty="0" sx="100000" sy="100000" flip="none" algn="tl"/>
                    </a:blipFill>
                  </a:tcPr>
                </a:tc>
                <a:extLst>
                  <a:ext uri="{0D108BD9-81ED-4DB2-BD59-A6C34878D82A}">
                    <a16:rowId xmlns:a16="http://schemas.microsoft.com/office/drawing/2014/main" val="3820405797"/>
                  </a:ext>
                </a:extLst>
              </a:tr>
              <a:tr h="1352135">
                <a:tc>
                  <a: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agree with…</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disagree with…</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can see…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know…</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wonder…</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What if…</a:t>
                      </a:r>
                    </a:p>
                    <a:p>
                      <a:pPr lvl="0"/>
                      <a:endParaRPr lang="en-GB" sz="1200" kern="1200" dirty="0">
                        <a:solidFill>
                          <a:schemeClr val="dk1"/>
                        </a:solidFill>
                        <a:effectLst/>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graphicFrame>
        <p:nvGraphicFramePr>
          <p:cNvPr id="14" name="Table 13">
            <a:extLst>
              <a:ext uri="{FF2B5EF4-FFF2-40B4-BE49-F238E27FC236}">
                <a16:creationId xmlns:a16="http://schemas.microsoft.com/office/drawing/2014/main" id="{07C99E05-6401-4939-AC48-DD0582AD12CE}"/>
              </a:ext>
            </a:extLst>
          </p:cNvPr>
          <p:cNvGraphicFramePr>
            <a:graphicFrameLocks noGrp="1"/>
          </p:cNvGraphicFramePr>
          <p:nvPr>
            <p:extLst>
              <p:ext uri="{D42A27DB-BD31-4B8C-83A1-F6EECF244321}">
                <p14:modId xmlns:p14="http://schemas.microsoft.com/office/powerpoint/2010/main" val="3511937718"/>
              </p:ext>
            </p:extLst>
          </p:nvPr>
        </p:nvGraphicFramePr>
        <p:xfrm>
          <a:off x="6665533" y="1172356"/>
          <a:ext cx="2955239" cy="1720239"/>
        </p:xfrm>
        <a:graphic>
          <a:graphicData uri="http://schemas.openxmlformats.org/drawingml/2006/table">
            <a:tbl>
              <a:tblPr firstRow="1" bandRow="1">
                <a:tableStyleId>{5C22544A-7EE6-4342-B048-85BDC9FD1C3A}</a:tableStyleId>
              </a:tblPr>
              <a:tblGrid>
                <a:gridCol w="2955239">
                  <a:extLst>
                    <a:ext uri="{9D8B030D-6E8A-4147-A177-3AD203B41FA5}">
                      <a16:colId xmlns:a16="http://schemas.microsoft.com/office/drawing/2014/main" val="2606679746"/>
                    </a:ext>
                  </a:extLst>
                </a:gridCol>
              </a:tblGrid>
              <a:tr h="369511">
                <a:tc>
                  <a:txBody>
                    <a:bodyPr/>
                    <a:lstStyle/>
                    <a:p>
                      <a:pPr algn="ctr"/>
                      <a:r>
                        <a:rPr lang="en-GB" dirty="0">
                          <a:solidFill>
                            <a:schemeClr val="tx1"/>
                          </a:solidFill>
                        </a:rPr>
                        <a:t>Recommended Reads</a:t>
                      </a:r>
                    </a:p>
                  </a:txBody>
                  <a:tcPr>
                    <a:blipFill>
                      <a:blip r:embed="rId3"/>
                      <a:tile tx="0" ty="0" sx="100000" sy="100000" flip="none" algn="tl"/>
                    </a:blipFill>
                  </a:tcPr>
                </a:tc>
                <a:extLst>
                  <a:ext uri="{0D108BD9-81ED-4DB2-BD59-A6C34878D82A}">
                    <a16:rowId xmlns:a16="http://schemas.microsoft.com/office/drawing/2014/main" val="3820405797"/>
                  </a:ext>
                </a:extLst>
              </a:tr>
              <a:tr h="1350728">
                <a:tc>
                  <a:txBody>
                    <a:bodyPr/>
                    <a:lstStyle/>
                    <a:p>
                      <a:pPr marL="285750" indent="-285750">
                        <a:buFont typeface="Arial" panose="020B0604020202020204" pitchFamily="34" charset="0"/>
                        <a:buChar char="•"/>
                      </a:pPr>
                      <a:br>
                        <a:rPr lang="en-GB" sz="1200" kern="1200" dirty="0">
                          <a:solidFill>
                            <a:schemeClr val="dk1"/>
                          </a:solidFill>
                          <a:effectLst/>
                          <a:latin typeface="+mn-lt"/>
                          <a:ea typeface="+mn-ea"/>
                          <a:cs typeface="+mn-cs"/>
                        </a:rPr>
                      </a:br>
                      <a:endParaRPr lang="en-GB" dirty="0"/>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graphicFrame>
        <p:nvGraphicFramePr>
          <p:cNvPr id="9" name="Table 8">
            <a:extLst>
              <a:ext uri="{FF2B5EF4-FFF2-40B4-BE49-F238E27FC236}">
                <a16:creationId xmlns:a16="http://schemas.microsoft.com/office/drawing/2014/main" id="{D0CDE917-3EE4-43E0-928B-1A8ED12BB374}"/>
              </a:ext>
            </a:extLst>
          </p:cNvPr>
          <p:cNvGraphicFramePr>
            <a:graphicFrameLocks noGrp="1"/>
          </p:cNvGraphicFramePr>
          <p:nvPr>
            <p:extLst>
              <p:ext uri="{D42A27DB-BD31-4B8C-83A1-F6EECF244321}">
                <p14:modId xmlns:p14="http://schemas.microsoft.com/office/powerpoint/2010/main" val="4143287814"/>
              </p:ext>
            </p:extLst>
          </p:nvPr>
        </p:nvGraphicFramePr>
        <p:xfrm>
          <a:off x="4139805" y="2997545"/>
          <a:ext cx="5536858" cy="385377"/>
        </p:xfrm>
        <a:graphic>
          <a:graphicData uri="http://schemas.openxmlformats.org/drawingml/2006/table">
            <a:tbl>
              <a:tblPr firstRow="1" bandRow="1">
                <a:tableStyleId>{5C22544A-7EE6-4342-B048-85BDC9FD1C3A}</a:tableStyleId>
              </a:tblPr>
              <a:tblGrid>
                <a:gridCol w="5536858">
                  <a:extLst>
                    <a:ext uri="{9D8B030D-6E8A-4147-A177-3AD203B41FA5}">
                      <a16:colId xmlns:a16="http://schemas.microsoft.com/office/drawing/2014/main" val="1950250284"/>
                    </a:ext>
                  </a:extLst>
                </a:gridCol>
              </a:tblGrid>
              <a:tr h="385377">
                <a:tc>
                  <a:txBody>
                    <a:bodyPr/>
                    <a:lstStyle/>
                    <a:p>
                      <a:pPr algn="ctr">
                        <a:lnSpc>
                          <a:spcPct val="107000"/>
                        </a:lnSpc>
                        <a:spcAft>
                          <a:spcPts val="800"/>
                        </a:spcAft>
                      </a:pPr>
                      <a:r>
                        <a:rPr lang="en-GB" sz="1800" dirty="0">
                          <a:solidFill>
                            <a:schemeClr val="tx1"/>
                          </a:solidFill>
                          <a:effectLst/>
                        </a:rPr>
                        <a:t>Key Vocabulary</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16711573"/>
                  </a:ext>
                </a:extLst>
              </a:tr>
            </a:tbl>
          </a:graphicData>
        </a:graphic>
      </p:graphicFrame>
      <p:graphicFrame>
        <p:nvGraphicFramePr>
          <p:cNvPr id="17" name="Table 16">
            <a:extLst>
              <a:ext uri="{FF2B5EF4-FFF2-40B4-BE49-F238E27FC236}">
                <a16:creationId xmlns:a16="http://schemas.microsoft.com/office/drawing/2014/main" id="{2FEB5786-4789-4B46-9AD3-A326ACFBD53C}"/>
              </a:ext>
            </a:extLst>
          </p:cNvPr>
          <p:cNvGraphicFramePr>
            <a:graphicFrameLocks noGrp="1"/>
          </p:cNvGraphicFramePr>
          <p:nvPr>
            <p:extLst>
              <p:ext uri="{D42A27DB-BD31-4B8C-83A1-F6EECF244321}">
                <p14:modId xmlns:p14="http://schemas.microsoft.com/office/powerpoint/2010/main" val="2877683970"/>
              </p:ext>
            </p:extLst>
          </p:nvPr>
        </p:nvGraphicFramePr>
        <p:xfrm>
          <a:off x="123934" y="3502677"/>
          <a:ext cx="3801521" cy="3274669"/>
        </p:xfrm>
        <a:graphic>
          <a:graphicData uri="http://schemas.openxmlformats.org/drawingml/2006/table">
            <a:tbl>
              <a:tblPr firstRow="1" bandRow="1">
                <a:tableStyleId>{5C22544A-7EE6-4342-B048-85BDC9FD1C3A}</a:tableStyleId>
              </a:tblPr>
              <a:tblGrid>
                <a:gridCol w="1859217">
                  <a:extLst>
                    <a:ext uri="{9D8B030D-6E8A-4147-A177-3AD203B41FA5}">
                      <a16:colId xmlns:a16="http://schemas.microsoft.com/office/drawing/2014/main" val="1800091382"/>
                    </a:ext>
                  </a:extLst>
                </a:gridCol>
                <a:gridCol w="1942304">
                  <a:extLst>
                    <a:ext uri="{9D8B030D-6E8A-4147-A177-3AD203B41FA5}">
                      <a16:colId xmlns:a16="http://schemas.microsoft.com/office/drawing/2014/main" val="1336060009"/>
                    </a:ext>
                  </a:extLst>
                </a:gridCol>
              </a:tblGrid>
              <a:tr h="350413">
                <a:tc gridSpan="2">
                  <a:txBody>
                    <a:bodyPr/>
                    <a:lstStyle/>
                    <a:p>
                      <a:pPr algn="ctr"/>
                      <a:r>
                        <a:rPr lang="en-GB" dirty="0">
                          <a:solidFill>
                            <a:schemeClr val="tx1"/>
                          </a:solidFill>
                          <a:latin typeface="Arial" panose="020B0604020202020204" pitchFamily="34" charset="0"/>
                          <a:cs typeface="Arial" panose="020B0604020202020204" pitchFamily="34" charset="0"/>
                        </a:rPr>
                        <a:t>Oracy Skills</a:t>
                      </a:r>
                    </a:p>
                  </a:txBody>
                  <a:tcPr>
                    <a:blipFill>
                      <a:blip r:embed="rId3"/>
                      <a:tile tx="0" ty="0" sx="100000" sy="100000" flip="none" algn="tl"/>
                    </a:blipFill>
                  </a:tcPr>
                </a:tc>
                <a:tc hMerge="1">
                  <a:txBody>
                    <a:bodyPr/>
                    <a:lstStyle/>
                    <a:p>
                      <a:endParaRPr lang="en-GB" dirty="0"/>
                    </a:p>
                  </a:txBody>
                  <a:tcPr/>
                </a:tc>
                <a:extLst>
                  <a:ext uri="{0D108BD9-81ED-4DB2-BD59-A6C34878D82A}">
                    <a16:rowId xmlns:a16="http://schemas.microsoft.com/office/drawing/2014/main" val="4176502035"/>
                  </a:ext>
                </a:extLst>
              </a:tr>
              <a:tr h="1372453">
                <a:tc>
                  <a:txBody>
                    <a:bodyPr/>
                    <a:lstStyle/>
                    <a:p>
                      <a:r>
                        <a:rPr lang="en-GB" sz="1100" b="1" i="0" u="sng" dirty="0">
                          <a:solidFill>
                            <a:schemeClr val="tx1"/>
                          </a:solidFill>
                        </a:rPr>
                        <a:t>Social</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To take turns in group discussions with their peers </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To listen to others and be willing to change their mind based on what they have heard.</a:t>
                      </a:r>
                    </a:p>
                  </a:txBody>
                  <a:tcPr>
                    <a:solidFill>
                      <a:schemeClr val="accent6">
                        <a:lumMod val="40000"/>
                        <a:lumOff val="60000"/>
                      </a:schemeClr>
                    </a:solidFill>
                  </a:tcPr>
                </a:tc>
                <a:tc>
                  <a:txBody>
                    <a:bodyPr/>
                    <a:lstStyle/>
                    <a:p>
                      <a:pPr marL="0" indent="0">
                        <a:buFont typeface="Arial" panose="020B0604020202020204" pitchFamily="34" charset="0"/>
                        <a:buNone/>
                      </a:pPr>
                      <a:r>
                        <a:rPr lang="en-GB" sz="1100" b="0" u="sng" dirty="0">
                          <a:solidFill>
                            <a:schemeClr val="tx1"/>
                          </a:solidFill>
                        </a:rPr>
                        <a:t>Cognitive</a:t>
                      </a:r>
                      <a:endParaRPr lang="en-GB" sz="1100" b="0" u="sng" kern="1200" dirty="0">
                        <a:solidFill>
                          <a:schemeClr val="tx1"/>
                        </a:solidFill>
                        <a:effectLst/>
                        <a:latin typeface="+mn-lt"/>
                        <a:ea typeface="+mn-ea"/>
                        <a:cs typeface="+mn-cs"/>
                      </a:endParaRPr>
                    </a:p>
                    <a:p>
                      <a:pPr marL="285750" indent="-285750">
                        <a:buFont typeface="Arial" panose="020B0604020202020204" pitchFamily="34" charset="0"/>
                        <a:buChar char="•"/>
                      </a:pPr>
                      <a:r>
                        <a:rPr lang="en-GB" sz="1100" b="0" kern="1200" dirty="0">
                          <a:solidFill>
                            <a:schemeClr val="tx1"/>
                          </a:solidFill>
                          <a:effectLst/>
                          <a:latin typeface="+mn-lt"/>
                          <a:ea typeface="+mn-ea"/>
                          <a:cs typeface="+mn-cs"/>
                        </a:rPr>
                        <a:t>To be able to challenge someone else’s opinion or disagree politely </a:t>
                      </a:r>
                    </a:p>
                    <a:p>
                      <a:pPr marL="285750" indent="-285750">
                        <a:buFont typeface="Arial" panose="020B0604020202020204" pitchFamily="34" charset="0"/>
                        <a:buChar char="•"/>
                      </a:pPr>
                      <a:r>
                        <a:rPr lang="en-GB" sz="1100" b="0" kern="1200" dirty="0">
                          <a:solidFill>
                            <a:schemeClr val="tx1"/>
                          </a:solidFill>
                          <a:effectLst/>
                          <a:latin typeface="+mn-lt"/>
                          <a:ea typeface="+mn-ea"/>
                          <a:cs typeface="+mn-cs"/>
                        </a:rPr>
                        <a:t>To explain ideas and events in a logical order. </a:t>
                      </a:r>
                    </a:p>
                  </a:txBody>
                  <a:tcPr>
                    <a:solidFill>
                      <a:schemeClr val="accent6">
                        <a:lumMod val="40000"/>
                        <a:lumOff val="60000"/>
                      </a:schemeClr>
                    </a:solidFill>
                  </a:tcPr>
                </a:tc>
                <a:extLst>
                  <a:ext uri="{0D108BD9-81ED-4DB2-BD59-A6C34878D82A}">
                    <a16:rowId xmlns:a16="http://schemas.microsoft.com/office/drawing/2014/main" val="3790950350"/>
                  </a:ext>
                </a:extLst>
              </a:tr>
              <a:tr h="1476349">
                <a:tc>
                  <a:txBody>
                    <a:bodyPr/>
                    <a:lstStyle/>
                    <a:p>
                      <a:r>
                        <a:rPr lang="en-GB" sz="1100" b="1" u="sng" dirty="0">
                          <a:solidFill>
                            <a:schemeClr val="tx1"/>
                          </a:solidFill>
                        </a:rPr>
                        <a:t>Linguistic</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To use vocabulary appropriate to the specific topic at hand.</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To use conjunctions to organise and sequence ideas e.g. firstly, then, finally.</a:t>
                      </a:r>
                    </a:p>
                  </a:txBody>
                  <a:tcPr>
                    <a:solidFill>
                      <a:schemeClr val="accent6">
                        <a:lumMod val="40000"/>
                        <a:lumOff val="60000"/>
                      </a:schemeClr>
                    </a:solidFill>
                  </a:tcPr>
                </a:tc>
                <a:tc>
                  <a:txBody>
                    <a:bodyPr/>
                    <a:lstStyle/>
                    <a:p>
                      <a:r>
                        <a:rPr lang="en-GB" sz="1100" b="0" u="sng" dirty="0">
                          <a:solidFill>
                            <a:schemeClr val="tx1"/>
                          </a:solidFill>
                        </a:rPr>
                        <a:t>Physical</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To use the appropriate tone and volume of voice in different situations</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To use expression when speaking and reading </a:t>
                      </a:r>
                    </a:p>
                    <a:p>
                      <a:pPr marL="171450" indent="-171450">
                        <a:buFont typeface="Arial" panose="020B0604020202020204" pitchFamily="34" charset="0"/>
                        <a:buChar char="•"/>
                      </a:pPr>
                      <a:endParaRPr lang="en-GB" sz="1100" kern="1200" dirty="0">
                        <a:solidFill>
                          <a:schemeClr val="tx1"/>
                        </a:solidFill>
                        <a:effectLst/>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97112904"/>
                  </a:ext>
                </a:extLst>
              </a:tr>
            </a:tbl>
          </a:graphicData>
        </a:graphic>
      </p:graphicFrame>
      <p:pic>
        <p:nvPicPr>
          <p:cNvPr id="29" name="Picture 28">
            <a:extLst>
              <a:ext uri="{FF2B5EF4-FFF2-40B4-BE49-F238E27FC236}">
                <a16:creationId xmlns:a16="http://schemas.microsoft.com/office/drawing/2014/main" id="{3704AA52-2D45-4066-80E3-8EABECE9B395}"/>
              </a:ext>
            </a:extLst>
          </p:cNvPr>
          <p:cNvPicPr>
            <a:picLocks noChangeAspect="1"/>
          </p:cNvPicPr>
          <p:nvPr/>
        </p:nvPicPr>
        <p:blipFill>
          <a:blip r:embed="rId4"/>
          <a:stretch>
            <a:fillRect/>
          </a:stretch>
        </p:blipFill>
        <p:spPr>
          <a:xfrm>
            <a:off x="3470342" y="6340248"/>
            <a:ext cx="320088" cy="388679"/>
          </a:xfrm>
          <a:prstGeom prst="rect">
            <a:avLst/>
          </a:prstGeom>
        </p:spPr>
      </p:pic>
      <p:pic>
        <p:nvPicPr>
          <p:cNvPr id="30" name="Picture 29">
            <a:extLst>
              <a:ext uri="{FF2B5EF4-FFF2-40B4-BE49-F238E27FC236}">
                <a16:creationId xmlns:a16="http://schemas.microsoft.com/office/drawing/2014/main" id="{258ECB8A-4E46-43D9-B47E-CEC205B853AE}"/>
              </a:ext>
            </a:extLst>
          </p:cNvPr>
          <p:cNvPicPr>
            <a:picLocks noChangeAspect="1"/>
          </p:cNvPicPr>
          <p:nvPr/>
        </p:nvPicPr>
        <p:blipFill>
          <a:blip r:embed="rId5"/>
          <a:stretch>
            <a:fillRect/>
          </a:stretch>
        </p:blipFill>
        <p:spPr>
          <a:xfrm>
            <a:off x="3590936" y="4958544"/>
            <a:ext cx="218957" cy="300429"/>
          </a:xfrm>
          <a:prstGeom prst="rect">
            <a:avLst/>
          </a:prstGeom>
        </p:spPr>
      </p:pic>
      <p:pic>
        <p:nvPicPr>
          <p:cNvPr id="26" name="Picture 25">
            <a:extLst>
              <a:ext uri="{FF2B5EF4-FFF2-40B4-BE49-F238E27FC236}">
                <a16:creationId xmlns:a16="http://schemas.microsoft.com/office/drawing/2014/main" id="{BB746357-5248-439D-986C-37A1C7BBC6A1}"/>
              </a:ext>
            </a:extLst>
          </p:cNvPr>
          <p:cNvPicPr>
            <a:picLocks noChangeAspect="1"/>
          </p:cNvPicPr>
          <p:nvPr/>
        </p:nvPicPr>
        <p:blipFill>
          <a:blip r:embed="rId6"/>
          <a:stretch>
            <a:fillRect/>
          </a:stretch>
        </p:blipFill>
        <p:spPr>
          <a:xfrm>
            <a:off x="1572713" y="5324992"/>
            <a:ext cx="332615" cy="344494"/>
          </a:xfrm>
          <a:prstGeom prst="rect">
            <a:avLst/>
          </a:prstGeom>
        </p:spPr>
      </p:pic>
      <p:pic>
        <p:nvPicPr>
          <p:cNvPr id="27" name="Picture 26">
            <a:extLst>
              <a:ext uri="{FF2B5EF4-FFF2-40B4-BE49-F238E27FC236}">
                <a16:creationId xmlns:a16="http://schemas.microsoft.com/office/drawing/2014/main" id="{8C37834D-1235-4F44-95B2-E443B6A28924}"/>
              </a:ext>
            </a:extLst>
          </p:cNvPr>
          <p:cNvPicPr>
            <a:picLocks noChangeAspect="1"/>
          </p:cNvPicPr>
          <p:nvPr/>
        </p:nvPicPr>
        <p:blipFill>
          <a:blip r:embed="rId7"/>
          <a:stretch>
            <a:fillRect/>
          </a:stretch>
        </p:blipFill>
        <p:spPr>
          <a:xfrm>
            <a:off x="1680516" y="3948016"/>
            <a:ext cx="262492" cy="290417"/>
          </a:xfrm>
          <a:prstGeom prst="rect">
            <a:avLst/>
          </a:prstGeom>
        </p:spPr>
      </p:pic>
      <p:sp>
        <p:nvSpPr>
          <p:cNvPr id="7" name="Rectangle 6">
            <a:extLst>
              <a:ext uri="{FF2B5EF4-FFF2-40B4-BE49-F238E27FC236}">
                <a16:creationId xmlns:a16="http://schemas.microsoft.com/office/drawing/2014/main" id="{41554E9F-1F22-42A1-A840-A14975E36513}"/>
              </a:ext>
            </a:extLst>
          </p:cNvPr>
          <p:cNvSpPr/>
          <p:nvPr/>
        </p:nvSpPr>
        <p:spPr>
          <a:xfrm flipH="1">
            <a:off x="7188837" y="-1154686"/>
            <a:ext cx="2480680" cy="646331"/>
          </a:xfrm>
          <a:prstGeom prst="rect">
            <a:avLst/>
          </a:prstGeom>
        </p:spPr>
        <p:txBody>
          <a:bodyPr wrap="square">
            <a:spAutoFit/>
          </a:bodyPr>
          <a:lstStyle/>
          <a:p>
            <a:r>
              <a:rPr lang="en-GB" dirty="0"/>
              <a:t>https://www.booksfortopics.com/dinosaurs</a:t>
            </a:r>
          </a:p>
        </p:txBody>
      </p:sp>
      <p:sp>
        <p:nvSpPr>
          <p:cNvPr id="22" name="Flowchart: Terminator 21">
            <a:extLst>
              <a:ext uri="{FF2B5EF4-FFF2-40B4-BE49-F238E27FC236}">
                <a16:creationId xmlns:a16="http://schemas.microsoft.com/office/drawing/2014/main" id="{FC255FB8-E494-44DA-B395-296395F07E2F}"/>
              </a:ext>
            </a:extLst>
          </p:cNvPr>
          <p:cNvSpPr/>
          <p:nvPr/>
        </p:nvSpPr>
        <p:spPr>
          <a:xfrm>
            <a:off x="4006429" y="104007"/>
            <a:ext cx="3182408" cy="800156"/>
          </a:xfrm>
          <a:prstGeom prst="flowChartTerminator">
            <a:avLst/>
          </a:prstGeom>
          <a:blipFill>
            <a:blip r:embed="rId3"/>
            <a:tile tx="0" ty="0" sx="100000" sy="100000" flip="none" algn="tl"/>
          </a:blipFill>
          <a:ln w="4762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effectLst>
                  <a:outerShdw blurRad="38100" dist="38100" dir="2700000" algn="tl">
                    <a:srgbClr val="000000">
                      <a:alpha val="43137"/>
                    </a:srgbClr>
                  </a:outerShdw>
                </a:effectLst>
              </a:rPr>
              <a:t>Y1</a:t>
            </a:r>
            <a:r>
              <a:rPr lang="en-GB" b="1" dirty="0">
                <a:solidFill>
                  <a:schemeClr val="tx1"/>
                </a:solidFill>
                <a:effectLst>
                  <a:outerShdw blurRad="38100" dist="38100" dir="2700000" algn="tl">
                    <a:srgbClr val="000000">
                      <a:alpha val="43137"/>
                    </a:srgbClr>
                  </a:outerShdw>
                </a:effectLst>
              </a:rPr>
              <a:t> </a:t>
            </a:r>
            <a:r>
              <a:rPr lang="en-GB" sz="2800" b="1" dirty="0">
                <a:solidFill>
                  <a:schemeClr val="tx1"/>
                </a:solidFill>
                <a:effectLst>
                  <a:outerShdw blurRad="38100" dist="38100" dir="2700000" algn="tl">
                    <a:srgbClr val="000000">
                      <a:alpha val="43137"/>
                    </a:srgbClr>
                  </a:outerShdw>
                </a:effectLst>
              </a:rPr>
              <a:t>Enchanted Woodland.</a:t>
            </a:r>
          </a:p>
        </p:txBody>
      </p:sp>
      <p:pic>
        <p:nvPicPr>
          <p:cNvPr id="2" name="Picture 1">
            <a:extLst>
              <a:ext uri="{FF2B5EF4-FFF2-40B4-BE49-F238E27FC236}">
                <a16:creationId xmlns:a16="http://schemas.microsoft.com/office/drawing/2014/main" id="{D88884B6-7A9C-491C-9C04-CE6805255BDA}"/>
              </a:ext>
            </a:extLst>
          </p:cNvPr>
          <p:cNvPicPr>
            <a:picLocks noChangeAspect="1"/>
          </p:cNvPicPr>
          <p:nvPr/>
        </p:nvPicPr>
        <p:blipFill>
          <a:blip r:embed="rId8"/>
          <a:stretch>
            <a:fillRect/>
          </a:stretch>
        </p:blipFill>
        <p:spPr>
          <a:xfrm>
            <a:off x="4148508" y="3447441"/>
            <a:ext cx="2714407" cy="3322634"/>
          </a:xfrm>
          <a:prstGeom prst="rect">
            <a:avLst/>
          </a:prstGeom>
        </p:spPr>
      </p:pic>
      <p:pic>
        <p:nvPicPr>
          <p:cNvPr id="4" name="Picture 3">
            <a:extLst>
              <a:ext uri="{FF2B5EF4-FFF2-40B4-BE49-F238E27FC236}">
                <a16:creationId xmlns:a16="http://schemas.microsoft.com/office/drawing/2014/main" id="{7101F2B4-2280-4874-9558-CF94CA2E6AF2}"/>
              </a:ext>
            </a:extLst>
          </p:cNvPr>
          <p:cNvPicPr>
            <a:picLocks noChangeAspect="1"/>
          </p:cNvPicPr>
          <p:nvPr/>
        </p:nvPicPr>
        <p:blipFill>
          <a:blip r:embed="rId9"/>
          <a:stretch>
            <a:fillRect/>
          </a:stretch>
        </p:blipFill>
        <p:spPr>
          <a:xfrm>
            <a:off x="9045496" y="318007"/>
            <a:ext cx="789661" cy="655398"/>
          </a:xfrm>
          <a:prstGeom prst="rect">
            <a:avLst/>
          </a:prstGeom>
        </p:spPr>
      </p:pic>
      <p:sp>
        <p:nvSpPr>
          <p:cNvPr id="21" name="Speech Bubble: Oval 20">
            <a:extLst>
              <a:ext uri="{FF2B5EF4-FFF2-40B4-BE49-F238E27FC236}">
                <a16:creationId xmlns:a16="http://schemas.microsoft.com/office/drawing/2014/main" id="{6AB3F5D0-F45E-458A-927E-25A1D570C0D0}"/>
              </a:ext>
            </a:extLst>
          </p:cNvPr>
          <p:cNvSpPr/>
          <p:nvPr/>
        </p:nvSpPr>
        <p:spPr>
          <a:xfrm>
            <a:off x="7269480" y="65293"/>
            <a:ext cx="1747560" cy="1044231"/>
          </a:xfrm>
          <a:prstGeom prst="wedgeEllipseCallout">
            <a:avLst>
              <a:gd name="adj1" fmla="val 63118"/>
              <a:gd name="adj2" fmla="val 2531"/>
            </a:avLst>
          </a:prstGeom>
          <a:blipFill>
            <a:blip r:embed="rId3"/>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might you find in the Woodlands?</a:t>
            </a:r>
          </a:p>
        </p:txBody>
      </p:sp>
      <p:pic>
        <p:nvPicPr>
          <p:cNvPr id="8" name="Picture 7">
            <a:extLst>
              <a:ext uri="{FF2B5EF4-FFF2-40B4-BE49-F238E27FC236}">
                <a16:creationId xmlns:a16="http://schemas.microsoft.com/office/drawing/2014/main" id="{CE36FA90-2241-4EB2-92F3-A8D2646FB922}"/>
              </a:ext>
            </a:extLst>
          </p:cNvPr>
          <p:cNvPicPr>
            <a:picLocks noChangeAspect="1"/>
          </p:cNvPicPr>
          <p:nvPr/>
        </p:nvPicPr>
        <p:blipFill>
          <a:blip r:embed="rId10"/>
          <a:stretch>
            <a:fillRect/>
          </a:stretch>
        </p:blipFill>
        <p:spPr>
          <a:xfrm>
            <a:off x="7033055" y="3427320"/>
            <a:ext cx="2636462" cy="3350026"/>
          </a:xfrm>
          <a:prstGeom prst="rect">
            <a:avLst/>
          </a:prstGeom>
        </p:spPr>
      </p:pic>
      <p:pic>
        <p:nvPicPr>
          <p:cNvPr id="10" name="Picture 9">
            <a:extLst>
              <a:ext uri="{FF2B5EF4-FFF2-40B4-BE49-F238E27FC236}">
                <a16:creationId xmlns:a16="http://schemas.microsoft.com/office/drawing/2014/main" id="{317F20BE-3702-4C65-80A9-2377D30D7A8E}"/>
              </a:ext>
            </a:extLst>
          </p:cNvPr>
          <p:cNvPicPr>
            <a:picLocks noChangeAspect="1"/>
          </p:cNvPicPr>
          <p:nvPr/>
        </p:nvPicPr>
        <p:blipFill rotWithShape="1">
          <a:blip r:embed="rId11"/>
          <a:srcRect l="18079" t="14956" r="10282" b="18447"/>
          <a:stretch/>
        </p:blipFill>
        <p:spPr>
          <a:xfrm>
            <a:off x="5375218" y="2004995"/>
            <a:ext cx="1132401" cy="863898"/>
          </a:xfrm>
          <a:prstGeom prst="rect">
            <a:avLst/>
          </a:prstGeom>
        </p:spPr>
      </p:pic>
      <p:pic>
        <p:nvPicPr>
          <p:cNvPr id="3" name="Picture 2">
            <a:extLst>
              <a:ext uri="{FF2B5EF4-FFF2-40B4-BE49-F238E27FC236}">
                <a16:creationId xmlns:a16="http://schemas.microsoft.com/office/drawing/2014/main" id="{D3C014C2-D036-4E77-A856-288DCCB047CC}"/>
              </a:ext>
            </a:extLst>
          </p:cNvPr>
          <p:cNvPicPr>
            <a:picLocks noChangeAspect="1"/>
          </p:cNvPicPr>
          <p:nvPr/>
        </p:nvPicPr>
        <p:blipFill>
          <a:blip r:embed="rId12"/>
          <a:stretch>
            <a:fillRect/>
          </a:stretch>
        </p:blipFill>
        <p:spPr>
          <a:xfrm>
            <a:off x="7589349" y="1636174"/>
            <a:ext cx="978374" cy="850760"/>
          </a:xfrm>
          <a:prstGeom prst="rect">
            <a:avLst/>
          </a:prstGeom>
        </p:spPr>
      </p:pic>
      <p:pic>
        <p:nvPicPr>
          <p:cNvPr id="12" name="Picture 11">
            <a:extLst>
              <a:ext uri="{FF2B5EF4-FFF2-40B4-BE49-F238E27FC236}">
                <a16:creationId xmlns:a16="http://schemas.microsoft.com/office/drawing/2014/main" id="{9CFDA5C1-BBEC-4E8C-94FA-07AF131CC0E6}"/>
              </a:ext>
            </a:extLst>
          </p:cNvPr>
          <p:cNvPicPr>
            <a:picLocks noChangeAspect="1"/>
          </p:cNvPicPr>
          <p:nvPr/>
        </p:nvPicPr>
        <p:blipFill>
          <a:blip r:embed="rId13"/>
          <a:stretch>
            <a:fillRect/>
          </a:stretch>
        </p:blipFill>
        <p:spPr>
          <a:xfrm>
            <a:off x="8615479" y="1585028"/>
            <a:ext cx="978374" cy="1186642"/>
          </a:xfrm>
          <a:prstGeom prst="rect">
            <a:avLst/>
          </a:prstGeom>
        </p:spPr>
      </p:pic>
      <p:pic>
        <p:nvPicPr>
          <p:cNvPr id="13" name="Picture 12">
            <a:extLst>
              <a:ext uri="{FF2B5EF4-FFF2-40B4-BE49-F238E27FC236}">
                <a16:creationId xmlns:a16="http://schemas.microsoft.com/office/drawing/2014/main" id="{D740E57B-EF2B-4469-BB22-87D80A0A139F}"/>
              </a:ext>
            </a:extLst>
          </p:cNvPr>
          <p:cNvPicPr>
            <a:picLocks noChangeAspect="1"/>
          </p:cNvPicPr>
          <p:nvPr/>
        </p:nvPicPr>
        <p:blipFill>
          <a:blip r:embed="rId14"/>
          <a:stretch>
            <a:fillRect/>
          </a:stretch>
        </p:blipFill>
        <p:spPr>
          <a:xfrm>
            <a:off x="6714828" y="1580682"/>
            <a:ext cx="868568" cy="1142853"/>
          </a:xfrm>
          <a:prstGeom prst="rect">
            <a:avLst/>
          </a:prstGeom>
        </p:spPr>
      </p:pic>
    </p:spTree>
    <p:extLst>
      <p:ext uri="{BB962C8B-B14F-4D97-AF65-F5344CB8AC3E}">
        <p14:creationId xmlns:p14="http://schemas.microsoft.com/office/powerpoint/2010/main" val="80655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24000" r="-2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27059D-55DA-476C-AD17-9AE1D0E90C24}"/>
              </a:ext>
            </a:extLst>
          </p:cNvPr>
          <p:cNvSpPr txBox="1"/>
          <p:nvPr/>
        </p:nvSpPr>
        <p:spPr>
          <a:xfrm>
            <a:off x="4386081" y="720554"/>
            <a:ext cx="2709949" cy="2031325"/>
          </a:xfrm>
          <a:prstGeom prst="rect">
            <a:avLst/>
          </a:prstGeom>
          <a:noFill/>
        </p:spPr>
        <p:txBody>
          <a:bodyPr wrap="square" rtlCol="0">
            <a:spAutoFit/>
          </a:bodyPr>
          <a:lstStyle/>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5" name="TextBox 4">
            <a:extLst>
              <a:ext uri="{FF2B5EF4-FFF2-40B4-BE49-F238E27FC236}">
                <a16:creationId xmlns:a16="http://schemas.microsoft.com/office/drawing/2014/main" id="{10153024-46EB-494E-A910-225024FD3AB0}"/>
              </a:ext>
            </a:extLst>
          </p:cNvPr>
          <p:cNvSpPr txBox="1"/>
          <p:nvPr/>
        </p:nvSpPr>
        <p:spPr>
          <a:xfrm>
            <a:off x="571730" y="816494"/>
            <a:ext cx="2709949" cy="2031325"/>
          </a:xfrm>
          <a:prstGeom prst="rect">
            <a:avLst/>
          </a:prstGeom>
          <a:noFill/>
        </p:spPr>
        <p:txBody>
          <a:bodyPr wrap="square" rtlCol="0">
            <a:spAutoFit/>
          </a:bodyPr>
          <a:lstStyle/>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graphicFrame>
        <p:nvGraphicFramePr>
          <p:cNvPr id="6" name="Table 5">
            <a:extLst>
              <a:ext uri="{FF2B5EF4-FFF2-40B4-BE49-F238E27FC236}">
                <a16:creationId xmlns:a16="http://schemas.microsoft.com/office/drawing/2014/main" id="{F6962C79-6460-4AAB-90CB-089753108BCF}"/>
              </a:ext>
            </a:extLst>
          </p:cNvPr>
          <p:cNvGraphicFramePr>
            <a:graphicFrameLocks noGrp="1"/>
          </p:cNvGraphicFramePr>
          <p:nvPr>
            <p:extLst>
              <p:ext uri="{D42A27DB-BD31-4B8C-83A1-F6EECF244321}">
                <p14:modId xmlns:p14="http://schemas.microsoft.com/office/powerpoint/2010/main" val="1079367665"/>
              </p:ext>
            </p:extLst>
          </p:nvPr>
        </p:nvGraphicFramePr>
        <p:xfrm>
          <a:off x="4953000" y="161634"/>
          <a:ext cx="4761913" cy="2192831"/>
        </p:xfrm>
        <a:graphic>
          <a:graphicData uri="http://schemas.openxmlformats.org/drawingml/2006/table">
            <a:tbl>
              <a:tblPr firstRow="1" bandRow="1">
                <a:tableStyleId>{5C22544A-7EE6-4342-B048-85BDC9FD1C3A}</a:tableStyleId>
              </a:tblPr>
              <a:tblGrid>
                <a:gridCol w="4761913">
                  <a:extLst>
                    <a:ext uri="{9D8B030D-6E8A-4147-A177-3AD203B41FA5}">
                      <a16:colId xmlns:a16="http://schemas.microsoft.com/office/drawing/2014/main" val="2606679746"/>
                    </a:ext>
                  </a:extLst>
                </a:gridCol>
              </a:tblGrid>
              <a:tr h="384219">
                <a:tc>
                  <a:txBody>
                    <a:bodyPr/>
                    <a:lstStyle/>
                    <a:p>
                      <a:pPr algn="ctr"/>
                      <a:r>
                        <a:rPr lang="en-GB" dirty="0">
                          <a:solidFill>
                            <a:schemeClr val="tx1"/>
                          </a:solidFill>
                        </a:rPr>
                        <a:t>Art </a:t>
                      </a:r>
                    </a:p>
                  </a:txBody>
                  <a:tcPr>
                    <a:solidFill>
                      <a:srgbClr val="92D050"/>
                    </a:solidFill>
                  </a:tcPr>
                </a:tc>
                <a:extLst>
                  <a:ext uri="{0D108BD9-81ED-4DB2-BD59-A6C34878D82A}">
                    <a16:rowId xmlns:a16="http://schemas.microsoft.com/office/drawing/2014/main" val="3820405797"/>
                  </a:ext>
                </a:extLst>
              </a:tr>
              <a:tr h="1808612">
                <a:tc>
                  <a:txBody>
                    <a:bodyPr/>
                    <a:lstStyle/>
                    <a:p>
                      <a:pPr marL="171450" indent="-171450">
                        <a:buFont typeface="Arial" panose="020B0604020202020204" pitchFamily="34" charset="0"/>
                        <a:buChar char="•"/>
                      </a:pPr>
                      <a:r>
                        <a:rPr lang="en-GB" sz="1200" b="1" kern="1200" dirty="0">
                          <a:solidFill>
                            <a:schemeClr val="dk1"/>
                          </a:solidFill>
                          <a:effectLst/>
                          <a:latin typeface="+mn-lt"/>
                          <a:ea typeface="+mn-ea"/>
                          <a:cs typeface="+mn-cs"/>
                        </a:rPr>
                        <a:t>To find out about the modern artist Jackson Pollock. </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Jackson Pollock was born in America in 1912. He was famous for putting his canvas’ on the floor and he invented ‘drip painting.’ He used different tools to drip, pour and splatter paint onto canvas from above.</a:t>
                      </a:r>
                    </a:p>
                    <a:p>
                      <a:r>
                        <a:rPr lang="en-GB" sz="1200" kern="1200" dirty="0">
                          <a:solidFill>
                            <a:schemeClr val="dk1"/>
                          </a:solidFill>
                          <a:effectLst/>
                          <a:latin typeface="+mn-lt"/>
                          <a:ea typeface="+mn-ea"/>
                          <a:cs typeface="+mn-cs"/>
                        </a:rPr>
                        <a:t>Jackson’s paintings showed his feelings such as happiness and darkness. Many of his paintings showed sadness as he used lots of dark and gloomy colours. </a:t>
                      </a: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graphicFrame>
        <p:nvGraphicFramePr>
          <p:cNvPr id="10" name="Table 9">
            <a:extLst>
              <a:ext uri="{FF2B5EF4-FFF2-40B4-BE49-F238E27FC236}">
                <a16:creationId xmlns:a16="http://schemas.microsoft.com/office/drawing/2014/main" id="{22AA68D4-7845-41F7-A931-6763DB5ED0CA}"/>
              </a:ext>
            </a:extLst>
          </p:cNvPr>
          <p:cNvGraphicFramePr>
            <a:graphicFrameLocks noGrp="1"/>
          </p:cNvGraphicFramePr>
          <p:nvPr>
            <p:extLst>
              <p:ext uri="{D42A27DB-BD31-4B8C-83A1-F6EECF244321}">
                <p14:modId xmlns:p14="http://schemas.microsoft.com/office/powerpoint/2010/main" val="594290935"/>
              </p:ext>
            </p:extLst>
          </p:nvPr>
        </p:nvGraphicFramePr>
        <p:xfrm>
          <a:off x="158860" y="190833"/>
          <a:ext cx="4662545" cy="4378354"/>
        </p:xfrm>
        <a:graphic>
          <a:graphicData uri="http://schemas.openxmlformats.org/drawingml/2006/table">
            <a:tbl>
              <a:tblPr firstRow="1" bandRow="1">
                <a:tableStyleId>{5C22544A-7EE6-4342-B048-85BDC9FD1C3A}</a:tableStyleId>
              </a:tblPr>
              <a:tblGrid>
                <a:gridCol w="4662545">
                  <a:extLst>
                    <a:ext uri="{9D8B030D-6E8A-4147-A177-3AD203B41FA5}">
                      <a16:colId xmlns:a16="http://schemas.microsoft.com/office/drawing/2014/main" val="2606679746"/>
                    </a:ext>
                  </a:extLst>
                </a:gridCol>
              </a:tblGrid>
              <a:tr h="359337">
                <a:tc>
                  <a:txBody>
                    <a:bodyPr/>
                    <a:lstStyle/>
                    <a:p>
                      <a:pPr algn="ctr"/>
                      <a:r>
                        <a:rPr lang="en-GB" dirty="0">
                          <a:solidFill>
                            <a:schemeClr val="tx1"/>
                          </a:solidFill>
                        </a:rPr>
                        <a:t>Science</a:t>
                      </a:r>
                    </a:p>
                  </a:txBody>
                  <a:tcPr>
                    <a:solidFill>
                      <a:srgbClr val="92D050"/>
                    </a:solidFill>
                  </a:tcPr>
                </a:tc>
                <a:extLst>
                  <a:ext uri="{0D108BD9-81ED-4DB2-BD59-A6C34878D82A}">
                    <a16:rowId xmlns:a16="http://schemas.microsoft.com/office/drawing/2014/main" val="3820405797"/>
                  </a:ext>
                </a:extLst>
              </a:tr>
              <a:tr h="4012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children will be able to identify deciduous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evergreen trees.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tx1"/>
                          </a:solidFill>
                        </a:rPr>
                        <a:t>An </a:t>
                      </a:r>
                      <a:r>
                        <a:rPr lang="en-GB" altLang="en-US" sz="1200" b="1" dirty="0">
                          <a:solidFill>
                            <a:srgbClr val="00B050"/>
                          </a:solidFill>
                        </a:rPr>
                        <a:t>evergreen</a:t>
                      </a:r>
                      <a:r>
                        <a:rPr lang="en-GB" altLang="en-US" sz="1200" dirty="0">
                          <a:solidFill>
                            <a:schemeClr val="tx1"/>
                          </a:solidFill>
                        </a:rPr>
                        <a:t> tree keeps its green leaves all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tx1"/>
                          </a:solidFill>
                        </a:rPr>
                        <a:t>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tx1"/>
                          </a:solidFill>
                        </a:rPr>
                        <a:t>A </a:t>
                      </a:r>
                      <a:r>
                        <a:rPr lang="en-GB" altLang="en-US" sz="1200" b="1" dirty="0">
                          <a:solidFill>
                            <a:srgbClr val="00B050"/>
                          </a:solidFill>
                        </a:rPr>
                        <a:t>deciduous</a:t>
                      </a:r>
                      <a:r>
                        <a:rPr lang="en-GB" altLang="en-US" sz="1200" dirty="0">
                          <a:solidFill>
                            <a:schemeClr val="tx1"/>
                          </a:solidFill>
                        </a:rPr>
                        <a:t> tree loses its leaves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children will be able to describe a Woodland habitat.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will identify the different homes inside the woodland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Oak trees, dens and setts. They will identify some of the animals that live in the Woodland such as badger, rabbit, fox and squirrel.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children will be able to name and compare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parts of a tree and a flowering plant.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effectLst/>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pic>
        <p:nvPicPr>
          <p:cNvPr id="16" name="Picture 15">
            <a:extLst>
              <a:ext uri="{FF2B5EF4-FFF2-40B4-BE49-F238E27FC236}">
                <a16:creationId xmlns:a16="http://schemas.microsoft.com/office/drawing/2014/main" id="{1C049162-5A67-4F78-8573-07C6265CF07D}"/>
              </a:ext>
            </a:extLst>
          </p:cNvPr>
          <p:cNvPicPr>
            <a:picLocks noChangeAspect="1"/>
          </p:cNvPicPr>
          <p:nvPr/>
        </p:nvPicPr>
        <p:blipFill>
          <a:blip r:embed="rId3"/>
          <a:stretch>
            <a:fillRect/>
          </a:stretch>
        </p:blipFill>
        <p:spPr>
          <a:xfrm>
            <a:off x="540735" y="3193509"/>
            <a:ext cx="1454320" cy="1144291"/>
          </a:xfrm>
          <a:prstGeom prst="rect">
            <a:avLst/>
          </a:prstGeom>
        </p:spPr>
      </p:pic>
      <p:pic>
        <p:nvPicPr>
          <p:cNvPr id="17" name="Picture 16">
            <a:extLst>
              <a:ext uri="{FF2B5EF4-FFF2-40B4-BE49-F238E27FC236}">
                <a16:creationId xmlns:a16="http://schemas.microsoft.com/office/drawing/2014/main" id="{A540D38D-97E8-4E2B-9B03-59897064274B}"/>
              </a:ext>
            </a:extLst>
          </p:cNvPr>
          <p:cNvPicPr>
            <a:picLocks noChangeAspect="1"/>
          </p:cNvPicPr>
          <p:nvPr/>
        </p:nvPicPr>
        <p:blipFill>
          <a:blip r:embed="rId4"/>
          <a:stretch>
            <a:fillRect/>
          </a:stretch>
        </p:blipFill>
        <p:spPr>
          <a:xfrm>
            <a:off x="3495269" y="706700"/>
            <a:ext cx="1159140" cy="732253"/>
          </a:xfrm>
          <a:prstGeom prst="rect">
            <a:avLst/>
          </a:prstGeom>
        </p:spPr>
      </p:pic>
      <p:pic>
        <p:nvPicPr>
          <p:cNvPr id="19" name="Picture 18">
            <a:extLst>
              <a:ext uri="{FF2B5EF4-FFF2-40B4-BE49-F238E27FC236}">
                <a16:creationId xmlns:a16="http://schemas.microsoft.com/office/drawing/2014/main" id="{FE6807A3-AF95-4DCB-A68F-3586A59A6340}"/>
              </a:ext>
            </a:extLst>
          </p:cNvPr>
          <p:cNvPicPr>
            <a:picLocks noChangeAspect="1"/>
          </p:cNvPicPr>
          <p:nvPr/>
        </p:nvPicPr>
        <p:blipFill>
          <a:blip r:embed="rId5"/>
          <a:stretch>
            <a:fillRect/>
          </a:stretch>
        </p:blipFill>
        <p:spPr>
          <a:xfrm>
            <a:off x="2683731" y="2847819"/>
            <a:ext cx="2021636" cy="1474469"/>
          </a:xfrm>
          <a:prstGeom prst="rect">
            <a:avLst/>
          </a:prstGeom>
        </p:spPr>
      </p:pic>
      <p:graphicFrame>
        <p:nvGraphicFramePr>
          <p:cNvPr id="21" name="Table 20">
            <a:extLst>
              <a:ext uri="{FF2B5EF4-FFF2-40B4-BE49-F238E27FC236}">
                <a16:creationId xmlns:a16="http://schemas.microsoft.com/office/drawing/2014/main" id="{090B719A-C8A6-44DA-A052-F9E192BBBDAD}"/>
              </a:ext>
            </a:extLst>
          </p:cNvPr>
          <p:cNvGraphicFramePr>
            <a:graphicFrameLocks noGrp="1"/>
          </p:cNvGraphicFramePr>
          <p:nvPr>
            <p:extLst>
              <p:ext uri="{D42A27DB-BD31-4B8C-83A1-F6EECF244321}">
                <p14:modId xmlns:p14="http://schemas.microsoft.com/office/powerpoint/2010/main" val="3462503505"/>
              </p:ext>
            </p:extLst>
          </p:nvPr>
        </p:nvGraphicFramePr>
        <p:xfrm>
          <a:off x="215226" y="4736852"/>
          <a:ext cx="4571839" cy="1818972"/>
        </p:xfrm>
        <a:graphic>
          <a:graphicData uri="http://schemas.openxmlformats.org/drawingml/2006/table">
            <a:tbl>
              <a:tblPr firstRow="1" bandRow="1">
                <a:tableStyleId>{5C22544A-7EE6-4342-B048-85BDC9FD1C3A}</a:tableStyleId>
              </a:tblPr>
              <a:tblGrid>
                <a:gridCol w="4571839">
                  <a:extLst>
                    <a:ext uri="{9D8B030D-6E8A-4147-A177-3AD203B41FA5}">
                      <a16:colId xmlns:a16="http://schemas.microsoft.com/office/drawing/2014/main" val="2606679746"/>
                    </a:ext>
                  </a:extLst>
                </a:gridCol>
              </a:tblGrid>
              <a:tr h="341932">
                <a:tc>
                  <a:txBody>
                    <a:bodyPr/>
                    <a:lstStyle/>
                    <a:p>
                      <a:pPr algn="ctr"/>
                      <a:r>
                        <a:rPr lang="en-GB" dirty="0">
                          <a:solidFill>
                            <a:schemeClr val="tx1"/>
                          </a:solidFill>
                        </a:rPr>
                        <a:t>History</a:t>
                      </a:r>
                    </a:p>
                  </a:txBody>
                  <a:tcPr>
                    <a:solidFill>
                      <a:schemeClr val="accent6"/>
                    </a:solidFill>
                  </a:tcPr>
                </a:tc>
                <a:extLst>
                  <a:ext uri="{0D108BD9-81ED-4DB2-BD59-A6C34878D82A}">
                    <a16:rowId xmlns:a16="http://schemas.microsoft.com/office/drawing/2014/main" val="3820405797"/>
                  </a:ext>
                </a:extLst>
              </a:tr>
              <a:tr h="1453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We will find out about the significance of an area in our own locality.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We will visit and find out about the importance of Bill Hill.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Bill Hill  has been an Ancient Monument since the 1950s. At the top of the hill, on its eastern side, is a circular mound of earth, hollowed out in the centre. This is the remains of a Bronze Age tumulus or round barrow, an example of a prehistoric monument that can be found all over Britain.</a:t>
                      </a:r>
                      <a:endParaRPr lang="en-GB" sz="1200" b="0" kern="1200" dirty="0">
                        <a:solidFill>
                          <a:schemeClr val="tx1"/>
                        </a:solidFill>
                        <a:effectLst/>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graphicFrame>
        <p:nvGraphicFramePr>
          <p:cNvPr id="24" name="Table 23">
            <a:extLst>
              <a:ext uri="{FF2B5EF4-FFF2-40B4-BE49-F238E27FC236}">
                <a16:creationId xmlns:a16="http://schemas.microsoft.com/office/drawing/2014/main" id="{C70939B7-BEEE-4DE6-9625-654E1CD2A4B6}"/>
              </a:ext>
            </a:extLst>
          </p:cNvPr>
          <p:cNvGraphicFramePr>
            <a:graphicFrameLocks noGrp="1"/>
          </p:cNvGraphicFramePr>
          <p:nvPr>
            <p:extLst>
              <p:ext uri="{D42A27DB-BD31-4B8C-83A1-F6EECF244321}">
                <p14:modId xmlns:p14="http://schemas.microsoft.com/office/powerpoint/2010/main" val="2417183669"/>
              </p:ext>
            </p:extLst>
          </p:nvPr>
        </p:nvGraphicFramePr>
        <p:xfrm>
          <a:off x="4997033" y="2609717"/>
          <a:ext cx="4571839" cy="2311876"/>
        </p:xfrm>
        <a:graphic>
          <a:graphicData uri="http://schemas.openxmlformats.org/drawingml/2006/table">
            <a:tbl>
              <a:tblPr firstRow="1" bandRow="1">
                <a:tableStyleId>{5C22544A-7EE6-4342-B048-85BDC9FD1C3A}</a:tableStyleId>
              </a:tblPr>
              <a:tblGrid>
                <a:gridCol w="4571839">
                  <a:extLst>
                    <a:ext uri="{9D8B030D-6E8A-4147-A177-3AD203B41FA5}">
                      <a16:colId xmlns:a16="http://schemas.microsoft.com/office/drawing/2014/main" val="2606679746"/>
                    </a:ext>
                  </a:extLst>
                </a:gridCol>
              </a:tblGrid>
              <a:tr h="372883">
                <a:tc>
                  <a:txBody>
                    <a:bodyPr/>
                    <a:lstStyle/>
                    <a:p>
                      <a:pPr algn="ctr"/>
                      <a:r>
                        <a:rPr lang="en-GB" sz="1400" dirty="0"/>
                        <a:t>Geography: Locate countries in the UK</a:t>
                      </a:r>
                    </a:p>
                  </a:txBody>
                  <a:tcPr>
                    <a:solidFill>
                      <a:srgbClr val="92D050"/>
                    </a:solidFill>
                  </a:tcPr>
                </a:tc>
                <a:extLst>
                  <a:ext uri="{0D108BD9-81ED-4DB2-BD59-A6C34878D82A}">
                    <a16:rowId xmlns:a16="http://schemas.microsoft.com/office/drawing/2014/main" val="3820405797"/>
                  </a:ext>
                </a:extLst>
              </a:tr>
              <a:tr h="1938993">
                <a:tc>
                  <a:txBody>
                    <a:bodyPr/>
                    <a:lstStyle/>
                    <a:p>
                      <a:pPr marL="285750" indent="-285750">
                        <a:buFont typeface="Arial" panose="020B0604020202020204" pitchFamily="34" charset="0"/>
                        <a:buChar char="•"/>
                      </a:pPr>
                      <a:r>
                        <a:rPr lang="en-GB" sz="1400" dirty="0"/>
                        <a:t>The UK is made up of the island of Great Britain and Northern Ireland.</a:t>
                      </a:r>
                    </a:p>
                    <a:p>
                      <a:pPr marL="0" indent="0">
                        <a:buFont typeface="Arial" panose="020B0604020202020204" pitchFamily="34" charset="0"/>
                        <a:buNone/>
                      </a:pPr>
                      <a:r>
                        <a:rPr lang="en-GB" sz="1400" dirty="0"/>
                        <a:t>Children to name the capital cities:</a:t>
                      </a:r>
                    </a:p>
                    <a:p>
                      <a:pPr marL="285750" indent="-285750">
                        <a:buFont typeface="Arial" panose="020B0604020202020204" pitchFamily="34" charset="0"/>
                        <a:buChar char="•"/>
                      </a:pPr>
                      <a:r>
                        <a:rPr lang="en-GB" sz="1400" dirty="0"/>
                        <a:t>England- London</a:t>
                      </a:r>
                    </a:p>
                    <a:p>
                      <a:pPr marL="285750" indent="-285750">
                        <a:buFont typeface="Arial" panose="020B0604020202020204" pitchFamily="34" charset="0"/>
                        <a:buChar char="•"/>
                      </a:pPr>
                      <a:r>
                        <a:rPr lang="en-GB" sz="1400" dirty="0"/>
                        <a:t>Wales- Cardiff</a:t>
                      </a:r>
                    </a:p>
                    <a:p>
                      <a:pPr marL="285750" indent="-285750">
                        <a:buFont typeface="Arial" panose="020B0604020202020204" pitchFamily="34" charset="0"/>
                        <a:buChar char="•"/>
                      </a:pPr>
                      <a:r>
                        <a:rPr lang="en-GB" sz="1400" dirty="0"/>
                        <a:t>Scotland- Edinburgh</a:t>
                      </a:r>
                    </a:p>
                    <a:p>
                      <a:pPr marL="285750" indent="-285750">
                        <a:buFont typeface="Arial" panose="020B0604020202020204" pitchFamily="34" charset="0"/>
                        <a:buChar char="•"/>
                      </a:pPr>
                      <a:r>
                        <a:rPr lang="en-GB" sz="1400" dirty="0"/>
                        <a:t>Northern Ireland- Belfast</a:t>
                      </a: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graphicFrame>
        <p:nvGraphicFramePr>
          <p:cNvPr id="15" name="Table 14">
            <a:extLst>
              <a:ext uri="{FF2B5EF4-FFF2-40B4-BE49-F238E27FC236}">
                <a16:creationId xmlns:a16="http://schemas.microsoft.com/office/drawing/2014/main" id="{81F4F0AE-A1E8-4188-82BF-072052E5E818}"/>
              </a:ext>
            </a:extLst>
          </p:cNvPr>
          <p:cNvGraphicFramePr>
            <a:graphicFrameLocks noGrp="1"/>
          </p:cNvGraphicFramePr>
          <p:nvPr>
            <p:extLst>
              <p:ext uri="{D42A27DB-BD31-4B8C-83A1-F6EECF244321}">
                <p14:modId xmlns:p14="http://schemas.microsoft.com/office/powerpoint/2010/main" val="2715987842"/>
              </p:ext>
            </p:extLst>
          </p:nvPr>
        </p:nvGraphicFramePr>
        <p:xfrm>
          <a:off x="6059054" y="5119844"/>
          <a:ext cx="3509817" cy="1676400"/>
        </p:xfrm>
        <a:graphic>
          <a:graphicData uri="http://schemas.openxmlformats.org/drawingml/2006/table">
            <a:tbl>
              <a:tblPr firstRow="1" bandRow="1">
                <a:tableStyleId>{5C22544A-7EE6-4342-B048-85BDC9FD1C3A}</a:tableStyleId>
              </a:tblPr>
              <a:tblGrid>
                <a:gridCol w="3509817">
                  <a:extLst>
                    <a:ext uri="{9D8B030D-6E8A-4147-A177-3AD203B41FA5}">
                      <a16:colId xmlns:a16="http://schemas.microsoft.com/office/drawing/2014/main" val="2606679746"/>
                    </a:ext>
                  </a:extLst>
                </a:gridCol>
              </a:tblGrid>
              <a:tr h="243547">
                <a:tc>
                  <a:txBody>
                    <a:bodyPr/>
                    <a:lstStyle/>
                    <a:p>
                      <a:pPr algn="ctr"/>
                      <a:r>
                        <a:rPr lang="en-GB" sz="1400" dirty="0"/>
                        <a:t>Geography: Human and Physical features</a:t>
                      </a:r>
                    </a:p>
                  </a:txBody>
                  <a:tcPr>
                    <a:solidFill>
                      <a:srgbClr val="92D050"/>
                    </a:solidFill>
                  </a:tcPr>
                </a:tc>
                <a:extLst>
                  <a:ext uri="{0D108BD9-81ED-4DB2-BD59-A6C34878D82A}">
                    <a16:rowId xmlns:a16="http://schemas.microsoft.com/office/drawing/2014/main" val="3820405797"/>
                  </a:ext>
                </a:extLst>
              </a:tr>
              <a:tr h="1145261">
                <a:tc>
                  <a:txBody>
                    <a:bodyPr/>
                    <a:lstStyle/>
                    <a:p>
                      <a:pPr marL="285750" indent="-285750">
                        <a:buFont typeface="Arial" panose="020B0604020202020204" pitchFamily="34" charset="0"/>
                        <a:buChar char="•"/>
                      </a:pPr>
                      <a:r>
                        <a:rPr lang="en-GB" sz="1400" dirty="0"/>
                        <a:t>To identify human and physical features.</a:t>
                      </a:r>
                    </a:p>
                    <a:p>
                      <a:pPr marL="285750" indent="-285750">
                        <a:buFont typeface="Arial" panose="020B0604020202020204" pitchFamily="34" charset="0"/>
                        <a:buChar char="•"/>
                      </a:pPr>
                      <a:r>
                        <a:rPr lang="en-GB" sz="1400" dirty="0"/>
                        <a:t>Human features are things that are made or built by humans.</a:t>
                      </a:r>
                    </a:p>
                    <a:p>
                      <a:pPr marL="285750" indent="-285750">
                        <a:buFont typeface="Arial" panose="020B0604020202020204" pitchFamily="34" charset="0"/>
                        <a:buChar char="•"/>
                      </a:pPr>
                      <a:r>
                        <a:rPr lang="en-GB" sz="1400" dirty="0"/>
                        <a:t>Physical features are features on the Earth's surface, such as water, lakes, mountains, and desert.</a:t>
                      </a:r>
                    </a:p>
                  </a:txBody>
                  <a:tcPr>
                    <a:solidFill>
                      <a:schemeClr val="accent6">
                        <a:lumMod val="40000"/>
                        <a:lumOff val="60000"/>
                      </a:schemeClr>
                    </a:solidFill>
                  </a:tcPr>
                </a:tc>
                <a:extLst>
                  <a:ext uri="{0D108BD9-81ED-4DB2-BD59-A6C34878D82A}">
                    <a16:rowId xmlns:a16="http://schemas.microsoft.com/office/drawing/2014/main" val="3140981001"/>
                  </a:ext>
                </a:extLst>
              </a:tr>
            </a:tbl>
          </a:graphicData>
        </a:graphic>
      </p:graphicFrame>
      <p:pic>
        <p:nvPicPr>
          <p:cNvPr id="18" name="Picture 17">
            <a:extLst>
              <a:ext uri="{FF2B5EF4-FFF2-40B4-BE49-F238E27FC236}">
                <a16:creationId xmlns:a16="http://schemas.microsoft.com/office/drawing/2014/main" id="{34174FA4-4C6F-40BE-BA5A-71AD1CFFFD81}"/>
              </a:ext>
            </a:extLst>
          </p:cNvPr>
          <p:cNvPicPr>
            <a:picLocks noChangeAspect="1"/>
          </p:cNvPicPr>
          <p:nvPr/>
        </p:nvPicPr>
        <p:blipFill>
          <a:blip r:embed="rId6"/>
          <a:stretch>
            <a:fillRect/>
          </a:stretch>
        </p:blipFill>
        <p:spPr>
          <a:xfrm>
            <a:off x="8890145" y="1946759"/>
            <a:ext cx="678727" cy="929414"/>
          </a:xfrm>
          <a:prstGeom prst="rect">
            <a:avLst/>
          </a:prstGeom>
          <a:ln w="12700">
            <a:solidFill>
              <a:schemeClr val="tx1"/>
            </a:solidFill>
          </a:ln>
        </p:spPr>
      </p:pic>
      <p:pic>
        <p:nvPicPr>
          <p:cNvPr id="20" name="Picture 19">
            <a:extLst>
              <a:ext uri="{FF2B5EF4-FFF2-40B4-BE49-F238E27FC236}">
                <a16:creationId xmlns:a16="http://schemas.microsoft.com/office/drawing/2014/main" id="{78FEC1E8-27DD-4277-9C49-D8F9E2D4B90B}"/>
              </a:ext>
            </a:extLst>
          </p:cNvPr>
          <p:cNvPicPr>
            <a:picLocks noChangeAspect="1"/>
          </p:cNvPicPr>
          <p:nvPr/>
        </p:nvPicPr>
        <p:blipFill>
          <a:blip r:embed="rId7"/>
          <a:stretch>
            <a:fillRect/>
          </a:stretch>
        </p:blipFill>
        <p:spPr>
          <a:xfrm>
            <a:off x="7799382" y="3301097"/>
            <a:ext cx="1469454" cy="1580777"/>
          </a:xfrm>
          <a:prstGeom prst="rect">
            <a:avLst/>
          </a:prstGeom>
        </p:spPr>
      </p:pic>
      <p:pic>
        <p:nvPicPr>
          <p:cNvPr id="23" name="Picture 22">
            <a:extLst>
              <a:ext uri="{FF2B5EF4-FFF2-40B4-BE49-F238E27FC236}">
                <a16:creationId xmlns:a16="http://schemas.microsoft.com/office/drawing/2014/main" id="{DE0F8C95-CE4E-4B59-B596-C4FC486F3A87}"/>
              </a:ext>
            </a:extLst>
          </p:cNvPr>
          <p:cNvPicPr>
            <a:picLocks noChangeAspect="1"/>
          </p:cNvPicPr>
          <p:nvPr/>
        </p:nvPicPr>
        <p:blipFill>
          <a:blip r:embed="rId8"/>
          <a:stretch>
            <a:fillRect/>
          </a:stretch>
        </p:blipFill>
        <p:spPr>
          <a:xfrm>
            <a:off x="4975453" y="5119844"/>
            <a:ext cx="895213" cy="1388807"/>
          </a:xfrm>
          <a:prstGeom prst="rect">
            <a:avLst/>
          </a:prstGeom>
          <a:ln w="25400">
            <a:solidFill>
              <a:schemeClr val="tx1"/>
            </a:solidFill>
          </a:ln>
        </p:spPr>
      </p:pic>
    </p:spTree>
    <p:extLst>
      <p:ext uri="{BB962C8B-B14F-4D97-AF65-F5344CB8AC3E}">
        <p14:creationId xmlns:p14="http://schemas.microsoft.com/office/powerpoint/2010/main" val="205973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838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5021</TotalTime>
  <Words>609</Words>
  <Application>Microsoft Office PowerPoint</Application>
  <PresentationFormat>A4 Paper (210x297 mm)</PresentationFormat>
  <Paragraphs>87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Jill Murphy | Year One | Autumn 2</dc:title>
  <dc:creator>Jon Brunskill</dc:creator>
  <cp:lastModifiedBy>Kathryn Cole</cp:lastModifiedBy>
  <cp:revision>179</cp:revision>
  <cp:lastPrinted>2017-10-30T10:21:12Z</cp:lastPrinted>
  <dcterms:created xsi:type="dcterms:W3CDTF">2017-10-15T20:56:30Z</dcterms:created>
  <dcterms:modified xsi:type="dcterms:W3CDTF">2023-12-14T14:14:09Z</dcterms:modified>
</cp:coreProperties>
</file>