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906000" cy="6858000" type="A4"/>
  <p:notesSz cx="7053263" cy="10180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00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22" autoAdjust="0"/>
    <p:restoredTop sz="93995" autoAdjust="0"/>
  </p:normalViewPr>
  <p:slideViewPr>
    <p:cSldViewPr snapToGrid="0" snapToObjects="1">
      <p:cViewPr>
        <p:scale>
          <a:sx n="66" d="100"/>
          <a:sy n="66" d="100"/>
        </p:scale>
        <p:origin x="1476" y="-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414" cy="510800"/>
          </a:xfrm>
          <a:prstGeom prst="rect">
            <a:avLst/>
          </a:prstGeom>
        </p:spPr>
        <p:txBody>
          <a:bodyPr vert="horz" lIns="94081" tIns="47040" rIns="94081" bIns="47040" numCol="1" rtlCol="0"/>
          <a:lstStyle>
            <a:lvl1pPr algn="l">
              <a:defRPr sz="1300"/>
            </a:lvl1pPr>
          </a:lstStyle>
          <a:p>
            <a:endParaRPr lang="en-US"/>
          </a:p>
        </p:txBody>
      </p:sp>
      <p:sp>
        <p:nvSpPr>
          <p:cNvPr id="3" name="Date Placeholder 2"/>
          <p:cNvSpPr>
            <a:spLocks noGrp="1"/>
          </p:cNvSpPr>
          <p:nvPr>
            <p:ph type="dt" idx="1"/>
          </p:nvPr>
        </p:nvSpPr>
        <p:spPr>
          <a:xfrm>
            <a:off x="3995217" y="0"/>
            <a:ext cx="3056414" cy="510800"/>
          </a:xfrm>
          <a:prstGeom prst="rect">
            <a:avLst/>
          </a:prstGeom>
        </p:spPr>
        <p:txBody>
          <a:bodyPr vert="horz" lIns="94081" tIns="47040" rIns="94081" bIns="47040" numCol="1" rtlCol="0"/>
          <a:lstStyle>
            <a:lvl1pPr algn="r">
              <a:defRPr sz="1300"/>
            </a:lvl1pPr>
          </a:lstStyle>
          <a:p>
            <a:fld id="{74DA69C8-F84C-2947-85D9-F4E475966ECC}" type="datetimeFigureOut">
              <a:rPr lang="en-US" smtClean="0"/>
              <a:t>9/25/2023</a:t>
            </a:fld>
            <a:endParaRPr lang="en-US"/>
          </a:p>
        </p:txBody>
      </p:sp>
      <p:sp>
        <p:nvSpPr>
          <p:cNvPr id="4" name="Slide Image Placeholder 3"/>
          <p:cNvSpPr>
            <a:spLocks noGrp="1" noRot="1" noChangeAspect="1"/>
          </p:cNvSpPr>
          <p:nvPr>
            <p:ph type="sldImg" idx="2"/>
          </p:nvPr>
        </p:nvSpPr>
        <p:spPr>
          <a:xfrm>
            <a:off x="1044575" y="1271588"/>
            <a:ext cx="4964113" cy="3436937"/>
          </a:xfrm>
          <a:prstGeom prst="rect">
            <a:avLst/>
          </a:prstGeom>
          <a:noFill/>
          <a:ln w="12700">
            <a:solidFill>
              <a:prstClr val="black"/>
            </a:solidFill>
          </a:ln>
        </p:spPr>
        <p:txBody>
          <a:bodyPr vert="horz" lIns="94081" tIns="47040" rIns="94081" bIns="47040" numCol="1" rtlCol="0" anchor="ctr"/>
          <a:lstStyle/>
          <a:p>
            <a:endParaRPr lang="en-US"/>
          </a:p>
        </p:txBody>
      </p:sp>
      <p:sp>
        <p:nvSpPr>
          <p:cNvPr id="5" name="Notes Placeholder 4"/>
          <p:cNvSpPr>
            <a:spLocks noGrp="1"/>
          </p:cNvSpPr>
          <p:nvPr>
            <p:ph type="body" sz="quarter" idx="3"/>
          </p:nvPr>
        </p:nvSpPr>
        <p:spPr>
          <a:xfrm>
            <a:off x="705327" y="4899432"/>
            <a:ext cx="5642610" cy="4008626"/>
          </a:xfrm>
          <a:prstGeom prst="rect">
            <a:avLst/>
          </a:prstGeom>
        </p:spPr>
        <p:txBody>
          <a:bodyPr vert="horz" lIns="94081" tIns="47040" rIns="94081" bIns="4704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669840"/>
            <a:ext cx="3056414" cy="510799"/>
          </a:xfrm>
          <a:prstGeom prst="rect">
            <a:avLst/>
          </a:prstGeom>
        </p:spPr>
        <p:txBody>
          <a:bodyPr vert="horz" lIns="94081" tIns="47040" rIns="94081" bIns="47040" numCol="1" rtlCol="0" anchor="b"/>
          <a:lstStyle>
            <a:lvl1pPr algn="l">
              <a:defRPr sz="1300"/>
            </a:lvl1pPr>
          </a:lstStyle>
          <a:p>
            <a:endParaRPr lang="en-US"/>
          </a:p>
        </p:txBody>
      </p:sp>
      <p:sp>
        <p:nvSpPr>
          <p:cNvPr id="7" name="Slide Number Placeholder 6"/>
          <p:cNvSpPr>
            <a:spLocks noGrp="1"/>
          </p:cNvSpPr>
          <p:nvPr>
            <p:ph type="sldNum" sz="quarter" idx="5"/>
          </p:nvPr>
        </p:nvSpPr>
        <p:spPr>
          <a:xfrm>
            <a:off x="3995217" y="9669840"/>
            <a:ext cx="3056414" cy="510799"/>
          </a:xfrm>
          <a:prstGeom prst="rect">
            <a:avLst/>
          </a:prstGeom>
        </p:spPr>
        <p:txBody>
          <a:bodyPr vert="horz" lIns="94081" tIns="47040" rIns="94081" bIns="47040" numCol="1" rtlCol="0" anchor="b"/>
          <a:lstStyle>
            <a:lvl1pPr algn="r">
              <a:defRPr sz="1300"/>
            </a:lvl1pPr>
          </a:lstStyle>
          <a:p>
            <a:fld id="{90C8F01E-995B-8848-96E4-13733EB6AADD}" type="slidenum">
              <a:rPr lang="en-US" smtClean="0"/>
              <a:t>‹#›</a:t>
            </a:fld>
            <a:endParaRPr lang="en-US"/>
          </a:p>
        </p:txBody>
      </p:sp>
    </p:spTree>
    <p:extLst>
      <p:ext uri="{BB962C8B-B14F-4D97-AF65-F5344CB8AC3E}">
        <p14:creationId xmlns:p14="http://schemas.microsoft.com/office/powerpoint/2010/main" val="142684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90C8F01E-995B-8848-96E4-13733EB6AADD}" type="slidenum">
              <a:rPr lang="en-US" smtClean="0"/>
              <a:t>1</a:t>
            </a:fld>
            <a:endParaRPr lang="en-US"/>
          </a:p>
        </p:txBody>
      </p:sp>
    </p:spTree>
    <p:extLst>
      <p:ext uri="{BB962C8B-B14F-4D97-AF65-F5344CB8AC3E}">
        <p14:creationId xmlns:p14="http://schemas.microsoft.com/office/powerpoint/2010/main" val="143069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9906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5160" y="1"/>
            <a:ext cx="990084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1475" y="4960137"/>
            <a:ext cx="6315075"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996113" y="4960137"/>
            <a:ext cx="2600325"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027089A-8636-F64C-9D23-B4C3EC8D4BA5}"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3B47E-519D-9549-9FB6-B83933F17F08}" type="slidenum">
              <a:rPr lang="en-US" smtClean="0"/>
              <a:t>‹#›</a:t>
            </a:fld>
            <a:endParaRPr lang="en-US"/>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58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7089A-8636-F64C-9D23-B4C3EC8D4BA5}"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3B47E-519D-9549-9FB6-B83933F17F08}" type="slidenum">
              <a:rPr lang="en-US" smtClean="0"/>
              <a:t>‹#›</a:t>
            </a:fld>
            <a:endParaRPr lang="en-US"/>
          </a:p>
        </p:txBody>
      </p:sp>
    </p:spTree>
    <p:extLst>
      <p:ext uri="{BB962C8B-B14F-4D97-AF65-F5344CB8AC3E}">
        <p14:creationId xmlns:p14="http://schemas.microsoft.com/office/powerpoint/2010/main" val="31986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762000"/>
            <a:ext cx="2135981"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804864" y="762000"/>
            <a:ext cx="616029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7089A-8636-F64C-9D23-B4C3EC8D4BA5}"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3B47E-519D-9549-9FB6-B83933F17F08}" type="slidenum">
              <a:rPr lang="en-US" smtClean="0"/>
              <a:t>‹#›</a:t>
            </a:fld>
            <a:endParaRPr lang="en-US"/>
          </a:p>
        </p:txBody>
      </p:sp>
      <p:cxnSp>
        <p:nvCxnSpPr>
          <p:cNvPr id="7" name="Straight Connector 6"/>
          <p:cNvCxnSpPr/>
          <p:nvPr/>
        </p:nvCxnSpPr>
        <p:spPr>
          <a:xfrm rot="5400000" flipV="1">
            <a:off x="8172450" y="144988"/>
            <a:ext cx="0" cy="7429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13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7089A-8636-F64C-9D23-B4C3EC8D4BA5}"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3B47E-519D-9549-9FB6-B83933F17F08}" type="slidenum">
              <a:rPr lang="en-US" smtClean="0"/>
              <a:t>‹#›</a:t>
            </a:fld>
            <a:endParaRPr lang="en-US"/>
          </a:p>
        </p:txBody>
      </p:sp>
    </p:spTree>
    <p:extLst>
      <p:ext uri="{BB962C8B-B14F-4D97-AF65-F5344CB8AC3E}">
        <p14:creationId xmlns:p14="http://schemas.microsoft.com/office/powerpoint/2010/main" val="45272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906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5160" y="1"/>
            <a:ext cx="990084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4960137"/>
            <a:ext cx="6315075"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996113" y="4960137"/>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7089A-8636-F64C-9D23-B4C3EC8D4BA5}"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3B47E-519D-9549-9FB6-B83933F17F08}" type="slidenum">
              <a:rPr lang="en-US" smtClean="0"/>
              <a:t>‹#›</a:t>
            </a:fld>
            <a:endParaRPr lang="en-US"/>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6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2104" y="585216"/>
            <a:ext cx="7897559"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2104" y="2286000"/>
            <a:ext cx="386334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6323" y="2286000"/>
            <a:ext cx="386334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7089A-8636-F64C-9D23-B4C3EC8D4BA5}"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3B47E-519D-9549-9FB6-B83933F17F08}" type="slidenum">
              <a:rPr lang="en-US" smtClean="0"/>
              <a:t>‹#›</a:t>
            </a:fld>
            <a:endParaRPr lang="en-US"/>
          </a:p>
        </p:txBody>
      </p:sp>
    </p:spTree>
    <p:extLst>
      <p:ext uri="{BB962C8B-B14F-4D97-AF65-F5344CB8AC3E}">
        <p14:creationId xmlns:p14="http://schemas.microsoft.com/office/powerpoint/2010/main" val="424732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32104" y="585216"/>
            <a:ext cx="7897559"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2104" y="2179636"/>
            <a:ext cx="386334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2104" y="2967788"/>
            <a:ext cx="386334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6323" y="2179636"/>
            <a:ext cx="386334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866323" y="2967788"/>
            <a:ext cx="386334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7089A-8636-F64C-9D23-B4C3EC8D4BA5}"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3B47E-519D-9549-9FB6-B83933F17F08}" type="slidenum">
              <a:rPr lang="en-US" smtClean="0"/>
              <a:t>‹#›</a:t>
            </a:fld>
            <a:endParaRPr lang="en-US"/>
          </a:p>
        </p:txBody>
      </p:sp>
    </p:spTree>
    <p:extLst>
      <p:ext uri="{BB962C8B-B14F-4D97-AF65-F5344CB8AC3E}">
        <p14:creationId xmlns:p14="http://schemas.microsoft.com/office/powerpoint/2010/main" val="405813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7089A-8636-F64C-9D23-B4C3EC8D4BA5}"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3B47E-519D-9549-9FB6-B83933F17F08}" type="slidenum">
              <a:rPr lang="en-US" smtClean="0"/>
              <a:t>‹#›</a:t>
            </a:fld>
            <a:endParaRPr lang="en-US"/>
          </a:p>
        </p:txBody>
      </p:sp>
    </p:spTree>
    <p:extLst>
      <p:ext uri="{BB962C8B-B14F-4D97-AF65-F5344CB8AC3E}">
        <p14:creationId xmlns:p14="http://schemas.microsoft.com/office/powerpoint/2010/main" val="17880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7089A-8636-F64C-9D23-B4C3EC8D4BA5}"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3B47E-519D-9549-9FB6-B83933F17F08}" type="slidenum">
              <a:rPr lang="en-US" smtClean="0"/>
              <a:t>‹#›</a:t>
            </a:fld>
            <a:endParaRPr lang="en-US"/>
          </a:p>
        </p:txBody>
      </p:sp>
    </p:spTree>
    <p:extLst>
      <p:ext uri="{BB962C8B-B14F-4D97-AF65-F5344CB8AC3E}">
        <p14:creationId xmlns:p14="http://schemas.microsoft.com/office/powerpoint/2010/main" val="159665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832104" y="471509"/>
            <a:ext cx="356616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643437" y="822960"/>
            <a:ext cx="4613720"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2104" y="2257506"/>
            <a:ext cx="356616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27089A-8636-F64C-9D23-B4C3EC8D4BA5}"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3B47E-519D-9549-9FB6-B83933F17F08}" type="slidenum">
              <a:rPr lang="en-US" smtClean="0"/>
              <a:t>‹#›</a:t>
            </a:fld>
            <a:endParaRPr lang="en-US"/>
          </a:p>
        </p:txBody>
      </p:sp>
    </p:spTree>
    <p:extLst>
      <p:ext uri="{BB962C8B-B14F-4D97-AF65-F5344CB8AC3E}">
        <p14:creationId xmlns:p14="http://schemas.microsoft.com/office/powerpoint/2010/main" val="231054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8"/>
            <a:ext cx="6315075"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90352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996113" y="4960138"/>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027089A-8636-F64C-9D23-B4C3EC8D4BA5}"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3B47E-519D-9549-9FB6-B83933F17F08}" type="slidenum">
              <a:rPr lang="en-US" smtClean="0"/>
              <a:t>‹#›</a:t>
            </a:fld>
            <a:endParaRPr lang="en-US"/>
          </a:p>
        </p:txBody>
      </p:sp>
      <p:cxnSp>
        <p:nvCxnSpPr>
          <p:cNvPr id="8" name="Straight Connector 7"/>
          <p:cNvCxnSpPr/>
          <p:nvPr/>
        </p:nvCxnSpPr>
        <p:spPr>
          <a:xfrm flipV="1">
            <a:off x="6814310"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21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2104" y="585216"/>
            <a:ext cx="7897559"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2104" y="2286000"/>
            <a:ext cx="7897560"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2106" y="6470704"/>
            <a:ext cx="1750241"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027089A-8636-F64C-9D23-B4C3EC8D4BA5}" type="datetimeFigureOut">
              <a:rPr lang="en-US" smtClean="0"/>
              <a:t>9/25/2023</a:t>
            </a:fld>
            <a:endParaRPr lang="en-US"/>
          </a:p>
        </p:txBody>
      </p:sp>
      <p:sp>
        <p:nvSpPr>
          <p:cNvPr id="5" name="Footer Placeholder 4"/>
          <p:cNvSpPr>
            <a:spLocks noGrp="1"/>
          </p:cNvSpPr>
          <p:nvPr>
            <p:ph type="ftr" sz="quarter" idx="3"/>
          </p:nvPr>
        </p:nvSpPr>
        <p:spPr>
          <a:xfrm>
            <a:off x="3934883" y="6470704"/>
            <a:ext cx="4794935"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805333" y="6470704"/>
            <a:ext cx="791104"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953B47E-519D-9549-9FB6-B83933F17F08}" type="slidenum">
              <a:rPr lang="en-US" smtClean="0"/>
              <a:t>‹#›</a:t>
            </a:fld>
            <a:endParaRPr lang="en-US"/>
          </a:p>
        </p:txBody>
      </p:sp>
      <p:cxnSp>
        <p:nvCxnSpPr>
          <p:cNvPr id="7" name="Straight Connector 6"/>
          <p:cNvCxnSpPr/>
          <p:nvPr/>
        </p:nvCxnSpPr>
        <p:spPr>
          <a:xfrm flipV="1">
            <a:off x="61912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82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0BCD6B-BA93-46F9-A5F6-58811D494BF1}"/>
              </a:ext>
            </a:extLst>
          </p:cNvPr>
          <p:cNvSpPr txBox="1"/>
          <p:nvPr/>
        </p:nvSpPr>
        <p:spPr>
          <a:xfrm>
            <a:off x="83890" y="62688"/>
            <a:ext cx="9722840" cy="584775"/>
          </a:xfrm>
          <a:prstGeom prst="rect">
            <a:avLst/>
          </a:prstGeom>
          <a:solidFill>
            <a:schemeClr val="bg1">
              <a:lumMod val="85000"/>
            </a:schemeClr>
          </a:solidFill>
          <a:ln w="1905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Adapting to climate change – Year 6 </a:t>
            </a:r>
            <a:r>
              <a:rPr lang="en-GB" sz="1600" b="1" dirty="0">
                <a:latin typeface="Arial" panose="020B0604020202020204" pitchFamily="34" charset="0"/>
                <a:cs typeface="Arial" panose="020B0604020202020204" pitchFamily="34" charset="0"/>
              </a:rPr>
              <a:t> - ‘What is happening to our planet and how will the animals cope?’</a:t>
            </a:r>
            <a:endParaRPr lang="en-GB" i="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48F1B75-C2BC-47F9-9206-A152570118C9}"/>
              </a:ext>
            </a:extLst>
          </p:cNvPr>
          <p:cNvGraphicFramePr>
            <a:graphicFrameLocks noGrp="1"/>
          </p:cNvGraphicFramePr>
          <p:nvPr>
            <p:extLst>
              <p:ext uri="{D42A27DB-BD31-4B8C-83A1-F6EECF244321}">
                <p14:modId xmlns:p14="http://schemas.microsoft.com/office/powerpoint/2010/main" val="1531115526"/>
              </p:ext>
            </p:extLst>
          </p:nvPr>
        </p:nvGraphicFramePr>
        <p:xfrm>
          <a:off x="83890" y="707260"/>
          <a:ext cx="5530329" cy="2445542"/>
        </p:xfrm>
        <a:graphic>
          <a:graphicData uri="http://schemas.openxmlformats.org/drawingml/2006/table">
            <a:tbl>
              <a:tblPr firstRow="1" bandRow="1">
                <a:tableStyleId>{F5AB1C69-6EDB-4FF4-983F-18BD219EF322}</a:tableStyleId>
              </a:tblPr>
              <a:tblGrid>
                <a:gridCol w="242142">
                  <a:extLst>
                    <a:ext uri="{9D8B030D-6E8A-4147-A177-3AD203B41FA5}">
                      <a16:colId xmlns:a16="http://schemas.microsoft.com/office/drawing/2014/main" val="2316687726"/>
                    </a:ext>
                  </a:extLst>
                </a:gridCol>
                <a:gridCol w="5288187">
                  <a:extLst>
                    <a:ext uri="{9D8B030D-6E8A-4147-A177-3AD203B41FA5}">
                      <a16:colId xmlns:a16="http://schemas.microsoft.com/office/drawing/2014/main" val="2379496559"/>
                    </a:ext>
                  </a:extLst>
                </a:gridCol>
              </a:tblGrid>
              <a:tr h="364310">
                <a:tc gridSpan="2">
                  <a:txBody>
                    <a:bodyPr/>
                    <a:lstStyle/>
                    <a:p>
                      <a:pPr algn="ctr"/>
                      <a:r>
                        <a:rPr lang="en-GB" altLang="en-GB" sz="1600" dirty="0"/>
                        <a:t>Discussion Topics and Enquiry Questions</a:t>
                      </a:r>
                      <a:endParaRPr lang="en-GB" altLang="en-GB" sz="1600" dirty="0">
                        <a:latin typeface="Arial" panose="020B0604020202020204" pitchFamily="34" charset="0"/>
                        <a:cs typeface="Arial" panose="020B0604020202020204" pitchFamily="34" charset="0"/>
                      </a:endParaRPr>
                    </a:p>
                  </a:txBody>
                  <a:tcPr marL="74295" marR="74295" marT="37148" marB="37148"/>
                </a:tc>
                <a:tc hMerge="1">
                  <a:txBody>
                    <a:bodyPr/>
                    <a:lstStyle/>
                    <a:p>
                      <a:endParaRPr lang="en-GB" altLang="en-GB" dirty="0"/>
                    </a:p>
                  </a:txBody>
                  <a:tcPr marL="74295" marR="74295" marT="37148" marB="37148"/>
                </a:tc>
                <a:extLst>
                  <a:ext uri="{0D108BD9-81ED-4DB2-BD59-A6C34878D82A}">
                    <a16:rowId xmlns:a16="http://schemas.microsoft.com/office/drawing/2014/main" val="1550516657"/>
                  </a:ext>
                </a:extLst>
              </a:tr>
              <a:tr h="277050">
                <a:tc>
                  <a:txBody>
                    <a:bodyPr/>
                    <a:lstStyle/>
                    <a:p>
                      <a:r>
                        <a:rPr lang="en-GB" altLang="en-GB" sz="1100" dirty="0"/>
                        <a:t>1</a:t>
                      </a:r>
                      <a:endParaRPr lang="en-GB" altLang="en-GB" sz="1100" b="0" dirty="0"/>
                    </a:p>
                  </a:txBody>
                  <a:tcPr marL="74295" marR="74295" marT="37148" marB="37148" anchor="ctr"/>
                </a:tc>
                <a:tc>
                  <a:txBody>
                    <a:bodyPr/>
                    <a:lstStyle/>
                    <a:p>
                      <a:pPr algn="l"/>
                      <a:r>
                        <a:rPr lang="en-GB" sz="1400" dirty="0">
                          <a:latin typeface="Calibri Light" panose="020F0302020204030204" pitchFamily="34" charset="0"/>
                          <a:cs typeface="Calibri Light" panose="020F0302020204030204" pitchFamily="34" charset="0"/>
                        </a:rPr>
                        <a:t>Why is a polar bear white? How is it suited to its environment?</a:t>
                      </a:r>
                    </a:p>
                  </a:txBody>
                  <a:tcPr marL="68580" marR="68580" marT="0" marB="0" anchor="ctr"/>
                </a:tc>
                <a:extLst>
                  <a:ext uri="{0D108BD9-81ED-4DB2-BD59-A6C34878D82A}">
                    <a16:rowId xmlns:a16="http://schemas.microsoft.com/office/drawing/2014/main" val="2963941051"/>
                  </a:ext>
                </a:extLst>
              </a:tr>
              <a:tr h="277050">
                <a:tc>
                  <a:txBody>
                    <a:bodyPr/>
                    <a:lstStyle/>
                    <a:p>
                      <a:r>
                        <a:rPr lang="en-GB" altLang="en-GB" sz="1100" dirty="0"/>
                        <a:t>2</a:t>
                      </a:r>
                      <a:endParaRPr lang="en-GB" altLang="en-GB" sz="1100" b="0" dirty="0"/>
                    </a:p>
                  </a:txBody>
                  <a:tcPr marL="74295" marR="74295" marT="37148" marB="37148" anchor="ctr"/>
                </a:tc>
                <a:tc>
                  <a:txBody>
                    <a:bodyPr/>
                    <a:lstStyle/>
                    <a:p>
                      <a:pPr algn="l">
                        <a:lnSpc>
                          <a:spcPct val="107000"/>
                        </a:lnSpc>
                        <a:spcAft>
                          <a:spcPts val="800"/>
                        </a:spcAft>
                      </a:pPr>
                      <a:r>
                        <a:rPr lang="en-GB" sz="1400" kern="1200" dirty="0">
                          <a:solidFill>
                            <a:schemeClr val="dk1"/>
                          </a:solidFill>
                          <a:effectLst/>
                          <a:latin typeface="Calibri Light" panose="020F0302020204030204" pitchFamily="34" charset="0"/>
                          <a:ea typeface="+mn-ea"/>
                          <a:cs typeface="Calibri Light" panose="020F0302020204030204" pitchFamily="34" charset="0"/>
                        </a:rPr>
                        <a:t>How do we know dinosaurs existed? What does the evidence tell us?</a:t>
                      </a:r>
                      <a:endParaRPr lang="en-GB" sz="1050" dirty="0">
                        <a:effectLst/>
                        <a:latin typeface="Calibri Light" panose="020F0302020204030204" pitchFamily="34" charset="0"/>
                        <a:ea typeface="Calibri" panose="020F0502020204030204" pitchFamily="34" charset="0"/>
                        <a:cs typeface="Calibri Light" panose="020F0302020204030204" pitchFamily="34" charset="0"/>
                      </a:endParaRPr>
                    </a:p>
                  </a:txBody>
                  <a:tcPr marL="114300" marR="114300" marT="0" marB="0" anchor="ctr"/>
                </a:tc>
                <a:extLst>
                  <a:ext uri="{0D108BD9-81ED-4DB2-BD59-A6C34878D82A}">
                    <a16:rowId xmlns:a16="http://schemas.microsoft.com/office/drawing/2014/main" val="2929339964"/>
                  </a:ext>
                </a:extLst>
              </a:tr>
              <a:tr h="318509">
                <a:tc>
                  <a:txBody>
                    <a:bodyPr/>
                    <a:lstStyle/>
                    <a:p>
                      <a:r>
                        <a:rPr lang="en-GB" altLang="en-GB" sz="1100" dirty="0"/>
                        <a:t>3</a:t>
                      </a:r>
                      <a:endParaRPr lang="en-GB" altLang="en-GB" sz="1100" b="0" dirty="0"/>
                    </a:p>
                  </a:txBody>
                  <a:tcPr marL="74295" marR="74295" marT="37148" marB="37148" anchor="ctr"/>
                </a:tc>
                <a:tc>
                  <a:txBody>
                    <a:bodyPr/>
                    <a:lstStyle/>
                    <a:p>
                      <a:pPr algn="l"/>
                      <a:r>
                        <a:rPr lang="en-GB" sz="1400" dirty="0">
                          <a:latin typeface="Calibri Light" panose="020F0302020204030204" pitchFamily="34" charset="0"/>
                          <a:cs typeface="Calibri Light" panose="020F0302020204030204" pitchFamily="34" charset="0"/>
                        </a:rPr>
                        <a:t>Why do animals live in their environments?</a:t>
                      </a:r>
                    </a:p>
                  </a:txBody>
                  <a:tcPr marL="68580" marR="68580" marT="0" marB="0" anchor="ctr"/>
                </a:tc>
                <a:extLst>
                  <a:ext uri="{0D108BD9-81ED-4DB2-BD59-A6C34878D82A}">
                    <a16:rowId xmlns:a16="http://schemas.microsoft.com/office/drawing/2014/main" val="2127594675"/>
                  </a:ext>
                </a:extLst>
              </a:tr>
              <a:tr h="279715">
                <a:tc>
                  <a:txBody>
                    <a:bodyPr/>
                    <a:lstStyle/>
                    <a:p>
                      <a:r>
                        <a:rPr lang="en-GB" altLang="en-GB" sz="1100" dirty="0"/>
                        <a:t>4</a:t>
                      </a:r>
                      <a:endParaRPr lang="en-GB" altLang="en-GB" sz="1100" b="0" dirty="0"/>
                    </a:p>
                  </a:txBody>
                  <a:tcPr marL="74295" marR="74295" marT="37148" marB="37148" anchor="ctr"/>
                </a:tc>
                <a:tc>
                  <a:txBody>
                    <a:bodyPr/>
                    <a:lstStyle/>
                    <a:p>
                      <a:pPr algn="l">
                        <a:lnSpc>
                          <a:spcPct val="107000"/>
                        </a:lnSpc>
                        <a:spcAft>
                          <a:spcPts val="800"/>
                        </a:spcAft>
                      </a:pPr>
                      <a:r>
                        <a:rPr lang="en-GB" sz="1400" dirty="0">
                          <a:effectLst/>
                          <a:latin typeface="Calibri Light" panose="020F0302020204030204" pitchFamily="34" charset="0"/>
                          <a:ea typeface="Calibri" panose="020F0502020204030204" pitchFamily="34" charset="0"/>
                          <a:cs typeface="Calibri Light" panose="020F0302020204030204" pitchFamily="34" charset="0"/>
                        </a:rPr>
                        <a:t>How do animals stay alive in their habitats? How are they adapted to their environment?</a:t>
                      </a:r>
                    </a:p>
                  </a:txBody>
                  <a:tcPr marL="114300" marR="114300" marT="0" marB="0" anchor="ctr"/>
                </a:tc>
                <a:extLst>
                  <a:ext uri="{0D108BD9-81ED-4DB2-BD59-A6C34878D82A}">
                    <a16:rowId xmlns:a16="http://schemas.microsoft.com/office/drawing/2014/main" val="630945595"/>
                  </a:ext>
                </a:extLst>
              </a:tr>
              <a:tr h="381077">
                <a:tc>
                  <a:txBody>
                    <a:bodyPr/>
                    <a:lstStyle/>
                    <a:p>
                      <a:r>
                        <a:rPr lang="en-GB" altLang="en-GB" sz="1100" dirty="0"/>
                        <a:t>5</a:t>
                      </a:r>
                      <a:endParaRPr lang="en-GB" altLang="en-GB" sz="1100" b="0" dirty="0"/>
                    </a:p>
                  </a:txBody>
                  <a:tcPr marL="74295" marR="74295" marT="37148" marB="37148" anchor="ctr"/>
                </a:tc>
                <a:tc>
                  <a:txBody>
                    <a:bodyPr/>
                    <a:lstStyle/>
                    <a:p>
                      <a:pPr algn="l">
                        <a:lnSpc>
                          <a:spcPct val="107000"/>
                        </a:lnSpc>
                        <a:spcAft>
                          <a:spcPts val="800"/>
                        </a:spcAft>
                      </a:pPr>
                      <a:r>
                        <a:rPr lang="en-GB" sz="1400" dirty="0">
                          <a:effectLst/>
                          <a:latin typeface="Calibri Light" panose="020F0302020204030204" pitchFamily="34" charset="0"/>
                          <a:ea typeface="Calibri" panose="020F0502020204030204" pitchFamily="34" charset="0"/>
                          <a:cs typeface="Calibri Light" panose="020F0302020204030204" pitchFamily="34" charset="0"/>
                        </a:rPr>
                        <a:t>Why do I have brown hair when my mum has blonde? </a:t>
                      </a:r>
                    </a:p>
                  </a:txBody>
                  <a:tcPr marL="114300" marR="114300" marT="0" marB="0" anchor="ctr"/>
                </a:tc>
                <a:extLst>
                  <a:ext uri="{0D108BD9-81ED-4DB2-BD59-A6C34878D82A}">
                    <a16:rowId xmlns:a16="http://schemas.microsoft.com/office/drawing/2014/main" val="245600744"/>
                  </a:ext>
                </a:extLst>
              </a:tr>
              <a:tr h="381077">
                <a:tc>
                  <a:txBody>
                    <a:bodyPr/>
                    <a:lstStyle/>
                    <a:p>
                      <a:r>
                        <a:rPr lang="en-GB" altLang="en-GB" sz="1100" b="0" dirty="0"/>
                        <a:t>6</a:t>
                      </a:r>
                    </a:p>
                  </a:txBody>
                  <a:tcPr marL="74295" marR="74295" marT="37148" marB="37148" anchor="ctr"/>
                </a:tc>
                <a:tc>
                  <a:txBody>
                    <a:bodyPr/>
                    <a:lstStyle/>
                    <a:p>
                      <a:pPr algn="l">
                        <a:lnSpc>
                          <a:spcPct val="107000"/>
                        </a:lnSpc>
                        <a:spcAft>
                          <a:spcPts val="800"/>
                        </a:spcAft>
                      </a:pPr>
                      <a:r>
                        <a:rPr lang="en-GB" sz="1400" dirty="0">
                          <a:effectLst/>
                          <a:latin typeface="Calibri Light" panose="020F0302020204030204" pitchFamily="34" charset="0"/>
                          <a:ea typeface="Calibri" panose="020F0502020204030204" pitchFamily="34" charset="0"/>
                          <a:cs typeface="Calibri Light" panose="020F0302020204030204" pitchFamily="34" charset="0"/>
                        </a:rPr>
                        <a:t>Why do different countries experience different weathers?</a:t>
                      </a:r>
                    </a:p>
                  </a:txBody>
                  <a:tcPr marL="114300" marR="114300" marT="0" marB="0" anchor="ctr"/>
                </a:tc>
                <a:extLst>
                  <a:ext uri="{0D108BD9-81ED-4DB2-BD59-A6C34878D82A}">
                    <a16:rowId xmlns:a16="http://schemas.microsoft.com/office/drawing/2014/main" val="134960758"/>
                  </a:ext>
                </a:extLst>
              </a:tr>
            </a:tbl>
          </a:graphicData>
        </a:graphic>
      </p:graphicFrame>
      <p:graphicFrame>
        <p:nvGraphicFramePr>
          <p:cNvPr id="7" name="Table 6">
            <a:extLst>
              <a:ext uri="{FF2B5EF4-FFF2-40B4-BE49-F238E27FC236}">
                <a16:creationId xmlns:a16="http://schemas.microsoft.com/office/drawing/2014/main" id="{971AF0A6-DDF1-4497-93E7-7414C995CE15}"/>
              </a:ext>
            </a:extLst>
          </p:cNvPr>
          <p:cNvGraphicFramePr>
            <a:graphicFrameLocks noGrp="1"/>
          </p:cNvGraphicFramePr>
          <p:nvPr>
            <p:extLst>
              <p:ext uri="{D42A27DB-BD31-4B8C-83A1-F6EECF244321}">
                <p14:modId xmlns:p14="http://schemas.microsoft.com/office/powerpoint/2010/main" val="3275431428"/>
              </p:ext>
            </p:extLst>
          </p:nvPr>
        </p:nvGraphicFramePr>
        <p:xfrm>
          <a:off x="112235" y="3240733"/>
          <a:ext cx="5501983" cy="3525904"/>
        </p:xfrm>
        <a:graphic>
          <a:graphicData uri="http://schemas.openxmlformats.org/drawingml/2006/table">
            <a:tbl>
              <a:tblPr firstRow="1" bandRow="1">
                <a:tableStyleId>{F5AB1C69-6EDB-4FF4-983F-18BD219EF322}</a:tableStyleId>
              </a:tblPr>
              <a:tblGrid>
                <a:gridCol w="1327098">
                  <a:extLst>
                    <a:ext uri="{9D8B030D-6E8A-4147-A177-3AD203B41FA5}">
                      <a16:colId xmlns:a16="http://schemas.microsoft.com/office/drawing/2014/main" val="1819816150"/>
                    </a:ext>
                  </a:extLst>
                </a:gridCol>
                <a:gridCol w="1473200">
                  <a:extLst>
                    <a:ext uri="{9D8B030D-6E8A-4147-A177-3AD203B41FA5}">
                      <a16:colId xmlns:a16="http://schemas.microsoft.com/office/drawing/2014/main" val="2595832683"/>
                    </a:ext>
                  </a:extLst>
                </a:gridCol>
                <a:gridCol w="1261534">
                  <a:extLst>
                    <a:ext uri="{9D8B030D-6E8A-4147-A177-3AD203B41FA5}">
                      <a16:colId xmlns:a16="http://schemas.microsoft.com/office/drawing/2014/main" val="263310861"/>
                    </a:ext>
                  </a:extLst>
                </a:gridCol>
                <a:gridCol w="1440151">
                  <a:extLst>
                    <a:ext uri="{9D8B030D-6E8A-4147-A177-3AD203B41FA5}">
                      <a16:colId xmlns:a16="http://schemas.microsoft.com/office/drawing/2014/main" val="3629966910"/>
                    </a:ext>
                  </a:extLst>
                </a:gridCol>
              </a:tblGrid>
              <a:tr h="340667">
                <a:tc gridSpan="4">
                  <a:txBody>
                    <a:bodyPr/>
                    <a:lstStyle/>
                    <a:p>
                      <a:pPr algn="ctr"/>
                      <a:r>
                        <a:rPr lang="en-GB" sz="1400" dirty="0">
                          <a:latin typeface="Calibri Light" panose="020F0302020204030204" pitchFamily="34" charset="0"/>
                          <a:cs typeface="Calibri Light" panose="020F0302020204030204" pitchFamily="34" charset="0"/>
                        </a:rPr>
                        <a:t>Key Vocabulary</a:t>
                      </a:r>
                    </a:p>
                  </a:txBody>
                  <a:tcPr/>
                </a:tc>
                <a:tc hMerge="1">
                  <a:txBody>
                    <a:bodyPr/>
                    <a:lstStyle/>
                    <a:p>
                      <a:endParaRPr lang="en-GB" dirty="0"/>
                    </a:p>
                  </a:txBody>
                  <a:tcPr/>
                </a:tc>
                <a:tc hMerge="1">
                  <a:txBody>
                    <a:bodyPr/>
                    <a:lstStyle/>
                    <a:p>
                      <a:pPr algn="ctr"/>
                      <a:endParaRPr lang="en-GB" sz="1400" dirty="0">
                        <a:latin typeface="Calibri Light" panose="020F0302020204030204" pitchFamily="34" charset="0"/>
                        <a:cs typeface="Calibri Light" panose="020F0302020204030204" pitchFamily="34" charset="0"/>
                      </a:endParaRPr>
                    </a:p>
                  </a:txBody>
                  <a:tcPr/>
                </a:tc>
                <a:tc hMerge="1">
                  <a:txBody>
                    <a:bodyPr/>
                    <a:lstStyle/>
                    <a:p>
                      <a:pPr algn="ctr"/>
                      <a:endParaRPr lang="en-GB" sz="14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68058538"/>
                  </a:ext>
                </a:extLst>
              </a:tr>
              <a:tr h="289567">
                <a:tc>
                  <a:txBody>
                    <a:bodyPr/>
                    <a:lstStyle/>
                    <a:p>
                      <a:r>
                        <a:rPr lang="en-GB" sz="1100" dirty="0">
                          <a:latin typeface="Calibri Light" panose="020F0302020204030204" pitchFamily="34" charset="0"/>
                          <a:cs typeface="Calibri Light" panose="020F0302020204030204" pitchFamily="34" charset="0"/>
                        </a:rPr>
                        <a:t>Polar regions</a:t>
                      </a:r>
                    </a:p>
                  </a:txBody>
                  <a:tcPr/>
                </a:tc>
                <a:tc>
                  <a:txBody>
                    <a:bodyPr/>
                    <a:lstStyle/>
                    <a:p>
                      <a:r>
                        <a:rPr lang="en-GB" sz="1100" dirty="0">
                          <a:latin typeface="Calibri Light" panose="020F0302020204030204" pitchFamily="34" charset="0"/>
                          <a:cs typeface="Calibri Light" panose="020F0302020204030204" pitchFamily="34" charset="0"/>
                        </a:rPr>
                        <a:t>Arctic</a:t>
                      </a:r>
                    </a:p>
                  </a:txBody>
                  <a:tcPr/>
                </a:tc>
                <a:tc>
                  <a:txBody>
                    <a:bodyPr/>
                    <a:lstStyle/>
                    <a:p>
                      <a:r>
                        <a:rPr lang="en-GB" sz="1100" dirty="0">
                          <a:latin typeface="Calibri Light" panose="020F0302020204030204" pitchFamily="34" charset="0"/>
                          <a:cs typeface="Calibri Light" panose="020F0302020204030204" pitchFamily="34" charset="0"/>
                        </a:rPr>
                        <a:t>Climate</a:t>
                      </a:r>
                    </a:p>
                  </a:txBody>
                  <a:tcPr/>
                </a:tc>
                <a:tc>
                  <a:txBody>
                    <a:bodyPr/>
                    <a:lstStyle/>
                    <a:p>
                      <a:r>
                        <a:rPr lang="en-GB" sz="1100" dirty="0">
                          <a:latin typeface="Calibri Light" panose="020F0302020204030204" pitchFamily="34" charset="0"/>
                          <a:cs typeface="Calibri Light" panose="020F0302020204030204" pitchFamily="34" charset="0"/>
                        </a:rPr>
                        <a:t>Ocean currents</a:t>
                      </a:r>
                    </a:p>
                  </a:txBody>
                  <a:tcPr/>
                </a:tc>
                <a:extLst>
                  <a:ext uri="{0D108BD9-81ED-4DB2-BD59-A6C34878D82A}">
                    <a16:rowId xmlns:a16="http://schemas.microsoft.com/office/drawing/2014/main" val="2777767074"/>
                  </a:ext>
                </a:extLst>
              </a:tr>
              <a:tr h="289567">
                <a:tc>
                  <a:txBody>
                    <a:bodyPr/>
                    <a:lstStyle/>
                    <a:p>
                      <a:r>
                        <a:rPr lang="en-GB" sz="1100" dirty="0">
                          <a:latin typeface="Calibri Light" panose="020F0302020204030204" pitchFamily="34" charset="0"/>
                          <a:cs typeface="Calibri Light" panose="020F0302020204030204" pitchFamily="34" charset="0"/>
                        </a:rPr>
                        <a:t>Antarctic</a:t>
                      </a:r>
                    </a:p>
                  </a:txBody>
                  <a:tcPr/>
                </a:tc>
                <a:tc>
                  <a:txBody>
                    <a:bodyPr/>
                    <a:lstStyle/>
                    <a:p>
                      <a:r>
                        <a:rPr lang="en-GB" sz="1100" dirty="0">
                          <a:latin typeface="Calibri Light" panose="020F0302020204030204" pitchFamily="34" charset="0"/>
                          <a:cs typeface="Calibri Light" panose="020F0302020204030204" pitchFamily="34" charset="0"/>
                        </a:rPr>
                        <a:t>Habitat</a:t>
                      </a:r>
                    </a:p>
                  </a:txBody>
                  <a:tcPr/>
                </a:tc>
                <a:tc>
                  <a:txBody>
                    <a:bodyPr/>
                    <a:lstStyle/>
                    <a:p>
                      <a:r>
                        <a:rPr lang="en-GB" sz="1100" dirty="0">
                          <a:latin typeface="Calibri Light" panose="020F0302020204030204" pitchFamily="34" charset="0"/>
                          <a:cs typeface="Calibri Light" panose="020F0302020204030204" pitchFamily="34" charset="0"/>
                        </a:rPr>
                        <a:t>Polar</a:t>
                      </a:r>
                    </a:p>
                  </a:txBody>
                  <a:tcPr/>
                </a:tc>
                <a:tc>
                  <a:txBody>
                    <a:bodyPr/>
                    <a:lstStyle/>
                    <a:p>
                      <a:r>
                        <a:rPr lang="en-GB" sz="1100" dirty="0">
                          <a:latin typeface="Calibri Light" panose="020F0302020204030204" pitchFamily="34" charset="0"/>
                          <a:cs typeface="Calibri Light" panose="020F0302020204030204" pitchFamily="34" charset="0"/>
                        </a:rPr>
                        <a:t>Coastal</a:t>
                      </a:r>
                    </a:p>
                  </a:txBody>
                  <a:tcPr/>
                </a:tc>
                <a:extLst>
                  <a:ext uri="{0D108BD9-81ED-4DB2-BD59-A6C34878D82A}">
                    <a16:rowId xmlns:a16="http://schemas.microsoft.com/office/drawing/2014/main" val="3949600"/>
                  </a:ext>
                </a:extLst>
              </a:tr>
              <a:tr h="289567">
                <a:tc>
                  <a:txBody>
                    <a:bodyPr/>
                    <a:lstStyle/>
                    <a:p>
                      <a:r>
                        <a:rPr lang="en-GB" sz="1100" dirty="0">
                          <a:latin typeface="Calibri Light" panose="020F0302020204030204" pitchFamily="34" charset="0"/>
                          <a:cs typeface="Calibri Light" panose="020F0302020204030204" pitchFamily="34" charset="0"/>
                        </a:rPr>
                        <a:t>Food Web</a:t>
                      </a:r>
                    </a:p>
                  </a:txBody>
                  <a:tcPr/>
                </a:tc>
                <a:tc>
                  <a:txBody>
                    <a:bodyPr/>
                    <a:lstStyle/>
                    <a:p>
                      <a:r>
                        <a:rPr lang="en-GB" sz="1100" dirty="0">
                          <a:latin typeface="Calibri Light" panose="020F0302020204030204" pitchFamily="34" charset="0"/>
                          <a:cs typeface="Calibri Light" panose="020F0302020204030204" pitchFamily="34" charset="0"/>
                        </a:rPr>
                        <a:t>Predator</a:t>
                      </a:r>
                    </a:p>
                  </a:txBody>
                  <a:tcPr/>
                </a:tc>
                <a:tc>
                  <a:txBody>
                    <a:bodyPr/>
                    <a:lstStyle/>
                    <a:p>
                      <a:r>
                        <a:rPr lang="en-GB" sz="1100" dirty="0">
                          <a:latin typeface="Calibri Light" panose="020F0302020204030204" pitchFamily="34" charset="0"/>
                          <a:cs typeface="Calibri Light" panose="020F0302020204030204" pitchFamily="34" charset="0"/>
                        </a:rPr>
                        <a:t>Tundra</a:t>
                      </a:r>
                    </a:p>
                  </a:txBody>
                  <a:tcPr/>
                </a:tc>
                <a:tc>
                  <a:txBody>
                    <a:bodyPr/>
                    <a:lstStyle/>
                    <a:p>
                      <a:r>
                        <a:rPr lang="en-GB" sz="1100" dirty="0">
                          <a:latin typeface="Calibri Light" panose="020F0302020204030204" pitchFamily="34" charset="0"/>
                          <a:cs typeface="Calibri Light" panose="020F0302020204030204" pitchFamily="34" charset="0"/>
                        </a:rPr>
                        <a:t>Carbon emissions</a:t>
                      </a:r>
                    </a:p>
                  </a:txBody>
                  <a:tcPr/>
                </a:tc>
                <a:extLst>
                  <a:ext uri="{0D108BD9-81ED-4DB2-BD59-A6C34878D82A}">
                    <a16:rowId xmlns:a16="http://schemas.microsoft.com/office/drawing/2014/main" val="2653625765"/>
                  </a:ext>
                </a:extLst>
              </a:tr>
              <a:tr h="289567">
                <a:tc>
                  <a:txBody>
                    <a:bodyPr/>
                    <a:lstStyle/>
                    <a:p>
                      <a:r>
                        <a:rPr lang="en-GB" sz="1100" dirty="0">
                          <a:latin typeface="Calibri Light" panose="020F0302020204030204" pitchFamily="34" charset="0"/>
                          <a:cs typeface="Calibri Light" panose="020F0302020204030204" pitchFamily="34" charset="0"/>
                        </a:rPr>
                        <a:t>Prey</a:t>
                      </a:r>
                    </a:p>
                  </a:txBody>
                  <a:tcPr/>
                </a:tc>
                <a:tc>
                  <a:txBody>
                    <a:bodyPr/>
                    <a:lstStyle/>
                    <a:p>
                      <a:r>
                        <a:rPr lang="en-GB" sz="1100" dirty="0">
                          <a:latin typeface="Calibri Light" panose="020F0302020204030204" pitchFamily="34" charset="0"/>
                          <a:cs typeface="Calibri Light" panose="020F0302020204030204" pitchFamily="34" charset="0"/>
                        </a:rPr>
                        <a:t>Decomposition</a:t>
                      </a:r>
                    </a:p>
                  </a:txBody>
                  <a:tcPr/>
                </a:tc>
                <a:tc>
                  <a:txBody>
                    <a:bodyPr/>
                    <a:lstStyle/>
                    <a:p>
                      <a:r>
                        <a:rPr lang="en-GB" sz="1100" dirty="0">
                          <a:latin typeface="Calibri Light" panose="020F0302020204030204" pitchFamily="34" charset="0"/>
                          <a:cs typeface="Calibri Light" panose="020F0302020204030204" pitchFamily="34" charset="0"/>
                        </a:rPr>
                        <a:t>Temperate</a:t>
                      </a:r>
                    </a:p>
                  </a:txBody>
                  <a:tcPr/>
                </a:tc>
                <a:tc>
                  <a:txBody>
                    <a:bodyPr/>
                    <a:lstStyle/>
                    <a:p>
                      <a:endParaRPr lang="en-GB"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54018134"/>
                  </a:ext>
                </a:extLst>
              </a:tr>
              <a:tr h="289567">
                <a:tc>
                  <a:txBody>
                    <a:bodyPr/>
                    <a:lstStyle/>
                    <a:p>
                      <a:r>
                        <a:rPr lang="en-GB" sz="1100" dirty="0">
                          <a:latin typeface="Calibri Light" panose="020F0302020204030204" pitchFamily="34" charset="0"/>
                          <a:cs typeface="Calibri Light" panose="020F0302020204030204" pitchFamily="34" charset="0"/>
                        </a:rPr>
                        <a:t>Inheritance</a:t>
                      </a:r>
                    </a:p>
                  </a:txBody>
                  <a:tcPr/>
                </a:tc>
                <a:tc>
                  <a:txBody>
                    <a:bodyPr/>
                    <a:lstStyle/>
                    <a:p>
                      <a:r>
                        <a:rPr lang="en-GB" sz="1100" dirty="0">
                          <a:latin typeface="Calibri Light" panose="020F0302020204030204" pitchFamily="34" charset="0"/>
                          <a:cs typeface="Calibri Light" panose="020F0302020204030204" pitchFamily="34" charset="0"/>
                        </a:rPr>
                        <a:t>DNA</a:t>
                      </a:r>
                    </a:p>
                  </a:txBody>
                  <a:tcPr/>
                </a:tc>
                <a:tc>
                  <a:txBody>
                    <a:bodyPr/>
                    <a:lstStyle/>
                    <a:p>
                      <a:r>
                        <a:rPr lang="en-GB" sz="1100" dirty="0">
                          <a:latin typeface="Calibri Light" panose="020F0302020204030204" pitchFamily="34" charset="0"/>
                          <a:cs typeface="Calibri Light" panose="020F0302020204030204" pitchFamily="34" charset="0"/>
                        </a:rPr>
                        <a:t>Mediterranean</a:t>
                      </a:r>
                    </a:p>
                  </a:txBody>
                  <a:tcPr/>
                </a:tc>
                <a:tc>
                  <a:txBody>
                    <a:bodyPr/>
                    <a:lstStyle/>
                    <a:p>
                      <a:endParaRPr lang="en-GB"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20080788"/>
                  </a:ext>
                </a:extLst>
              </a:tr>
              <a:tr h="289567">
                <a:tc>
                  <a:txBody>
                    <a:bodyPr/>
                    <a:lstStyle/>
                    <a:p>
                      <a:r>
                        <a:rPr lang="en-GB" sz="1100" dirty="0">
                          <a:latin typeface="Calibri Light" panose="020F0302020204030204" pitchFamily="34" charset="0"/>
                          <a:cs typeface="Calibri Light" panose="020F0302020204030204" pitchFamily="34" charset="0"/>
                        </a:rPr>
                        <a:t>Genetics</a:t>
                      </a:r>
                    </a:p>
                  </a:txBody>
                  <a:tcPr/>
                </a:tc>
                <a:tc>
                  <a:txBody>
                    <a:bodyPr/>
                    <a:lstStyle/>
                    <a:p>
                      <a:r>
                        <a:rPr lang="en-GB" sz="1100" dirty="0">
                          <a:latin typeface="Calibri Light" panose="020F0302020204030204" pitchFamily="34" charset="0"/>
                          <a:cs typeface="Calibri Light" panose="020F0302020204030204" pitchFamily="34" charset="0"/>
                        </a:rPr>
                        <a:t>Dominant</a:t>
                      </a:r>
                    </a:p>
                  </a:txBody>
                  <a:tcPr/>
                </a:tc>
                <a:tc>
                  <a:txBody>
                    <a:bodyPr/>
                    <a:lstStyle/>
                    <a:p>
                      <a:r>
                        <a:rPr lang="en-GB" sz="1100" dirty="0">
                          <a:latin typeface="Calibri Light" panose="020F0302020204030204" pitchFamily="34" charset="0"/>
                          <a:cs typeface="Calibri Light" panose="020F0302020204030204" pitchFamily="34" charset="0"/>
                        </a:rPr>
                        <a:t>Tropical</a:t>
                      </a:r>
                    </a:p>
                  </a:txBody>
                  <a:tcPr/>
                </a:tc>
                <a:tc>
                  <a:txBody>
                    <a:bodyPr/>
                    <a:lstStyle/>
                    <a:p>
                      <a:endParaRPr lang="en-GB"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664556498"/>
                  </a:ext>
                </a:extLst>
              </a:tr>
              <a:tr h="289567">
                <a:tc>
                  <a:txBody>
                    <a:bodyPr/>
                    <a:lstStyle/>
                    <a:p>
                      <a:r>
                        <a:rPr lang="en-GB" sz="1100" dirty="0">
                          <a:latin typeface="Calibri Light" panose="020F0302020204030204" pitchFamily="34" charset="0"/>
                          <a:cs typeface="Calibri Light" panose="020F0302020204030204" pitchFamily="34" charset="0"/>
                        </a:rPr>
                        <a:t>Recessive</a:t>
                      </a:r>
                    </a:p>
                  </a:txBody>
                  <a:tcPr/>
                </a:tc>
                <a:tc>
                  <a:txBody>
                    <a:bodyPr/>
                    <a:lstStyle/>
                    <a:p>
                      <a:r>
                        <a:rPr lang="en-GB" sz="1100" dirty="0">
                          <a:latin typeface="Calibri Light" panose="020F0302020204030204" pitchFamily="34" charset="0"/>
                          <a:cs typeface="Calibri Light" panose="020F0302020204030204" pitchFamily="34" charset="0"/>
                        </a:rPr>
                        <a:t>Offspring </a:t>
                      </a:r>
                    </a:p>
                  </a:txBody>
                  <a:tcPr/>
                </a:tc>
                <a:tc>
                  <a:txBody>
                    <a:bodyPr/>
                    <a:lstStyle/>
                    <a:p>
                      <a:r>
                        <a:rPr lang="en-GB" sz="1100" dirty="0">
                          <a:latin typeface="Calibri Light" panose="020F0302020204030204" pitchFamily="34" charset="0"/>
                          <a:cs typeface="Calibri Light" panose="020F0302020204030204" pitchFamily="34" charset="0"/>
                        </a:rPr>
                        <a:t>Tropic of Cancer</a:t>
                      </a:r>
                    </a:p>
                  </a:txBody>
                  <a:tcPr/>
                </a:tc>
                <a:tc>
                  <a:txBody>
                    <a:bodyPr/>
                    <a:lstStyle/>
                    <a:p>
                      <a:endParaRPr lang="en-GB"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815706780"/>
                  </a:ext>
                </a:extLst>
              </a:tr>
              <a:tr h="289567">
                <a:tc>
                  <a:txBody>
                    <a:bodyPr/>
                    <a:lstStyle/>
                    <a:p>
                      <a:r>
                        <a:rPr lang="en-GB" sz="1100" dirty="0">
                          <a:latin typeface="Calibri Light" panose="020F0302020204030204" pitchFamily="34" charset="0"/>
                          <a:cs typeface="Calibri Light" panose="020F0302020204030204" pitchFamily="34" charset="0"/>
                        </a:rPr>
                        <a:t>Adaptations </a:t>
                      </a:r>
                    </a:p>
                  </a:txBody>
                  <a:tcPr/>
                </a:tc>
                <a:tc>
                  <a:txBody>
                    <a:bodyPr/>
                    <a:lstStyle/>
                    <a:p>
                      <a:r>
                        <a:rPr lang="en-GB" sz="1100" dirty="0">
                          <a:latin typeface="Calibri Light" panose="020F0302020204030204" pitchFamily="34" charset="0"/>
                          <a:cs typeface="Calibri Light" panose="020F0302020204030204" pitchFamily="34" charset="0"/>
                        </a:rPr>
                        <a:t>Evolutions </a:t>
                      </a:r>
                    </a:p>
                  </a:txBody>
                  <a:tcPr/>
                </a:tc>
                <a:tc>
                  <a:txBody>
                    <a:bodyPr/>
                    <a:lstStyle/>
                    <a:p>
                      <a:r>
                        <a:rPr lang="en-GB" sz="1100" dirty="0">
                          <a:latin typeface="Calibri Light" panose="020F0302020204030204" pitchFamily="34" charset="0"/>
                          <a:cs typeface="Calibri Light" panose="020F0302020204030204" pitchFamily="34" charset="0"/>
                        </a:rPr>
                        <a:t>Tropic of Capricorn</a:t>
                      </a:r>
                    </a:p>
                  </a:txBody>
                  <a:tcPr/>
                </a:tc>
                <a:tc>
                  <a:txBody>
                    <a:bodyPr/>
                    <a:lstStyle/>
                    <a:p>
                      <a:endParaRPr lang="en-GB"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290771478"/>
                  </a:ext>
                </a:extLst>
              </a:tr>
              <a:tr h="289567">
                <a:tc>
                  <a:txBody>
                    <a:bodyPr/>
                    <a:lstStyle/>
                    <a:p>
                      <a:r>
                        <a:rPr lang="en-GB" sz="1100" dirty="0">
                          <a:latin typeface="Calibri Light" panose="020F0302020204030204" pitchFamily="34" charset="0"/>
                          <a:cs typeface="Calibri Light" panose="020F0302020204030204" pitchFamily="34" charset="0"/>
                        </a:rPr>
                        <a:t>Grid References</a:t>
                      </a:r>
                    </a:p>
                  </a:txBody>
                  <a:tcPr/>
                </a:tc>
                <a:tc>
                  <a:txBody>
                    <a:bodyPr/>
                    <a:lstStyle/>
                    <a:p>
                      <a:r>
                        <a:rPr lang="en-GB" sz="1100" dirty="0">
                          <a:latin typeface="Calibri Light" panose="020F0302020204030204" pitchFamily="34" charset="0"/>
                          <a:cs typeface="Calibri Light" panose="020F0302020204030204" pitchFamily="34" charset="0"/>
                        </a:rPr>
                        <a:t>Longitude </a:t>
                      </a:r>
                    </a:p>
                  </a:txBody>
                  <a:tcPr/>
                </a:tc>
                <a:tc>
                  <a:txBody>
                    <a:bodyPr/>
                    <a:lstStyle/>
                    <a:p>
                      <a:r>
                        <a:rPr lang="en-GB" sz="1100" dirty="0">
                          <a:latin typeface="Calibri Light" panose="020F0302020204030204" pitchFamily="34" charset="0"/>
                          <a:cs typeface="Calibri Light" panose="020F0302020204030204" pitchFamily="34" charset="0"/>
                        </a:rPr>
                        <a:t>Precipitation</a:t>
                      </a:r>
                    </a:p>
                  </a:txBody>
                  <a:tcPr/>
                </a:tc>
                <a:tc>
                  <a:txBody>
                    <a:bodyPr/>
                    <a:lstStyle/>
                    <a:p>
                      <a:endParaRPr lang="en-GB"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711085342"/>
                  </a:ext>
                </a:extLst>
              </a:tr>
              <a:tr h="289567">
                <a:tc>
                  <a:txBody>
                    <a:bodyPr/>
                    <a:lstStyle/>
                    <a:p>
                      <a:r>
                        <a:rPr lang="en-GB" sz="1100" dirty="0">
                          <a:latin typeface="Calibri Light" panose="020F0302020204030204" pitchFamily="34" charset="0"/>
                          <a:cs typeface="Calibri Light" panose="020F0302020204030204" pitchFamily="34" charset="0"/>
                        </a:rPr>
                        <a:t>Latitude</a:t>
                      </a:r>
                    </a:p>
                  </a:txBody>
                  <a:tcPr/>
                </a:tc>
                <a:tc>
                  <a:txBody>
                    <a:bodyPr/>
                    <a:lstStyle/>
                    <a:p>
                      <a:r>
                        <a:rPr lang="en-GB" sz="1100" dirty="0">
                          <a:latin typeface="Calibri Light" panose="020F0302020204030204" pitchFamily="34" charset="0"/>
                          <a:cs typeface="Calibri Light" panose="020F0302020204030204" pitchFamily="34" charset="0"/>
                        </a:rPr>
                        <a:t>Biome</a:t>
                      </a:r>
                    </a:p>
                  </a:txBody>
                  <a:tcPr/>
                </a:tc>
                <a:tc>
                  <a:txBody>
                    <a:bodyPr/>
                    <a:lstStyle/>
                    <a:p>
                      <a:r>
                        <a:rPr lang="en-GB" sz="1100" dirty="0">
                          <a:latin typeface="Calibri Light" panose="020F0302020204030204" pitchFamily="34" charset="0"/>
                          <a:cs typeface="Calibri Light" panose="020F0302020204030204" pitchFamily="34" charset="0"/>
                        </a:rPr>
                        <a:t>Temperature</a:t>
                      </a:r>
                    </a:p>
                  </a:txBody>
                  <a:tcPr/>
                </a:tc>
                <a:tc>
                  <a:txBody>
                    <a:bodyPr/>
                    <a:lstStyle/>
                    <a:p>
                      <a:endParaRPr lang="en-GB"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0831175"/>
                  </a:ext>
                </a:extLst>
              </a:tr>
              <a:tr h="289567">
                <a:tc>
                  <a:txBody>
                    <a:bodyPr/>
                    <a:lstStyle/>
                    <a:p>
                      <a:r>
                        <a:rPr lang="en-GB" sz="1100" dirty="0">
                          <a:latin typeface="Calibri Light" panose="020F0302020204030204" pitchFamily="34" charset="0"/>
                          <a:cs typeface="Calibri Light" panose="020F0302020204030204" pitchFamily="34" charset="0"/>
                        </a:rPr>
                        <a:t>Producer</a:t>
                      </a:r>
                    </a:p>
                  </a:txBody>
                  <a:tcPr/>
                </a:tc>
                <a:tc>
                  <a:txBody>
                    <a:bodyPr/>
                    <a:lstStyle/>
                    <a:p>
                      <a:r>
                        <a:rPr lang="en-GB" sz="1100" dirty="0">
                          <a:latin typeface="Calibri Light" panose="020F0302020204030204" pitchFamily="34" charset="0"/>
                          <a:cs typeface="Calibri Light" panose="020F0302020204030204" pitchFamily="34" charset="0"/>
                        </a:rPr>
                        <a:t>Consumer</a:t>
                      </a:r>
                    </a:p>
                  </a:txBody>
                  <a:tcPr/>
                </a:tc>
                <a:tc>
                  <a:txBody>
                    <a:bodyPr/>
                    <a:lstStyle/>
                    <a:p>
                      <a:r>
                        <a:rPr lang="en-GB" sz="1100" dirty="0">
                          <a:latin typeface="Calibri Light" panose="020F0302020204030204" pitchFamily="34" charset="0"/>
                          <a:cs typeface="Calibri Light" panose="020F0302020204030204" pitchFamily="34" charset="0"/>
                        </a:rPr>
                        <a:t>Equator</a:t>
                      </a:r>
                    </a:p>
                  </a:txBody>
                  <a:tcPr/>
                </a:tc>
                <a:tc>
                  <a:txBody>
                    <a:bodyPr/>
                    <a:lstStyle/>
                    <a:p>
                      <a:endParaRPr lang="en-GB"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971501208"/>
                  </a:ext>
                </a:extLst>
              </a:tr>
            </a:tbl>
          </a:graphicData>
        </a:graphic>
      </p:graphicFrame>
      <p:graphicFrame>
        <p:nvGraphicFramePr>
          <p:cNvPr id="6" name="Table 5">
            <a:extLst>
              <a:ext uri="{FF2B5EF4-FFF2-40B4-BE49-F238E27FC236}">
                <a16:creationId xmlns:a16="http://schemas.microsoft.com/office/drawing/2014/main" id="{0D0DBA9C-E502-4370-B4D7-F8280711F271}"/>
              </a:ext>
            </a:extLst>
          </p:cNvPr>
          <p:cNvGraphicFramePr>
            <a:graphicFrameLocks noGrp="1"/>
          </p:cNvGraphicFramePr>
          <p:nvPr>
            <p:extLst>
              <p:ext uri="{D42A27DB-BD31-4B8C-83A1-F6EECF244321}">
                <p14:modId xmlns:p14="http://schemas.microsoft.com/office/powerpoint/2010/main" val="2382530477"/>
              </p:ext>
            </p:extLst>
          </p:nvPr>
        </p:nvGraphicFramePr>
        <p:xfrm>
          <a:off x="5672153" y="723559"/>
          <a:ext cx="4109568" cy="3607547"/>
        </p:xfrm>
        <a:graphic>
          <a:graphicData uri="http://schemas.openxmlformats.org/drawingml/2006/table">
            <a:tbl>
              <a:tblPr firstRow="1" bandRow="1">
                <a:tableStyleId>{F5AB1C69-6EDB-4FF4-983F-18BD219EF322}</a:tableStyleId>
              </a:tblPr>
              <a:tblGrid>
                <a:gridCol w="4109568">
                  <a:extLst>
                    <a:ext uri="{9D8B030D-6E8A-4147-A177-3AD203B41FA5}">
                      <a16:colId xmlns:a16="http://schemas.microsoft.com/office/drawing/2014/main" val="2606679746"/>
                    </a:ext>
                  </a:extLst>
                </a:gridCol>
              </a:tblGrid>
              <a:tr h="407147">
                <a:tc>
                  <a:txBody>
                    <a:bodyPr/>
                    <a:lstStyle/>
                    <a:p>
                      <a:pPr algn="ctr"/>
                      <a:r>
                        <a:rPr lang="en-GB" sz="1600" dirty="0"/>
                        <a:t>Core knowledge and skills</a:t>
                      </a:r>
                    </a:p>
                  </a:txBody>
                  <a:tcPr/>
                </a:tc>
                <a:extLst>
                  <a:ext uri="{0D108BD9-81ED-4DB2-BD59-A6C34878D82A}">
                    <a16:rowId xmlns:a16="http://schemas.microsoft.com/office/drawing/2014/main" val="3820405797"/>
                  </a:ext>
                </a:extLst>
              </a:tr>
              <a:tr h="2644320">
                <a:tc>
                  <a:txBody>
                    <a:bodyPr/>
                    <a:lstStyle/>
                    <a:p>
                      <a:r>
                        <a:rPr lang="en-GB" sz="1200" b="1" u="sng" dirty="0">
                          <a:latin typeface="Calibri Light" panose="020F0302020204030204" pitchFamily="34" charset="0"/>
                          <a:cs typeface="Calibri Light" panose="020F0302020204030204" pitchFamily="34" charset="0"/>
                        </a:rPr>
                        <a:t>Geography</a:t>
                      </a:r>
                      <a:r>
                        <a:rPr lang="en-GB" sz="1200" dirty="0">
                          <a:latin typeface="Calibri Light" panose="020F0302020204030204" pitchFamily="34" charset="0"/>
                          <a:cs typeface="Calibri Light" panose="020F0302020204030204" pitchFamily="34" charset="0"/>
                        </a:rPr>
                        <a:t>: Identify key geographical lines on a world map. Understand that with invisible lines we can locate countries around the world with ease. Identify weather types and climates. Link climates with zones around the world. Identify what affects climate in order to associate with climate change and impact on our current world. Look at weather measuring tools and compare and evaluate effectiveness. </a:t>
                      </a:r>
                    </a:p>
                    <a:p>
                      <a:endParaRPr lang="en-GB" sz="1200" dirty="0">
                        <a:latin typeface="Calibri Light" panose="020F0302020204030204" pitchFamily="34" charset="0"/>
                        <a:cs typeface="Calibri Light" panose="020F0302020204030204" pitchFamily="34" charset="0"/>
                      </a:endParaRPr>
                    </a:p>
                    <a:p>
                      <a:r>
                        <a:rPr lang="en-GB" sz="1200" b="1" u="sng" dirty="0">
                          <a:latin typeface="Calibri Light" panose="020F0302020204030204" pitchFamily="34" charset="0"/>
                          <a:cs typeface="Calibri Light" panose="020F0302020204030204" pitchFamily="34" charset="0"/>
                        </a:rPr>
                        <a:t>Science</a:t>
                      </a:r>
                      <a:r>
                        <a:rPr lang="en-GB" sz="1200" dirty="0">
                          <a:latin typeface="Calibri Light" panose="020F0302020204030204" pitchFamily="34" charset="0"/>
                          <a:cs typeface="Calibri Light" panose="020F0302020204030204" pitchFamily="34" charset="0"/>
                        </a:rPr>
                        <a:t>: To understand that animals are adapted to their habitats as a means of survival. To understand specific characteristics of animals and that animals are classified into groups (mammals, amphibians etc.). To understand that offspring carry genes from their parents and natural selection plays a part in evolution of species.</a:t>
                      </a:r>
                    </a:p>
                    <a:p>
                      <a:r>
                        <a:rPr lang="en-GB" sz="1200" dirty="0">
                          <a:latin typeface="Calibri Light" panose="020F0302020204030204" pitchFamily="34" charset="0"/>
                          <a:cs typeface="Calibri Light" panose="020F0302020204030204" pitchFamily="34" charset="0"/>
                        </a:rPr>
                        <a:t>To identify food chains and feed webs. What happens if part of a food web collapses or the numbers reduce? What happens if there is a population explosion in part of the food web?</a:t>
                      </a:r>
                      <a:endParaRPr lang="en-GB"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140981001"/>
                  </a:ext>
                </a:extLst>
              </a:tr>
            </a:tbl>
          </a:graphicData>
        </a:graphic>
      </p:graphicFrame>
      <p:graphicFrame>
        <p:nvGraphicFramePr>
          <p:cNvPr id="14" name="Table 13">
            <a:extLst>
              <a:ext uri="{FF2B5EF4-FFF2-40B4-BE49-F238E27FC236}">
                <a16:creationId xmlns:a16="http://schemas.microsoft.com/office/drawing/2014/main" id="{07C99E05-6401-4939-AC48-DD0582AD12CE}"/>
              </a:ext>
            </a:extLst>
          </p:cNvPr>
          <p:cNvGraphicFramePr>
            <a:graphicFrameLocks noGrp="1"/>
          </p:cNvGraphicFramePr>
          <p:nvPr>
            <p:extLst>
              <p:ext uri="{D42A27DB-BD31-4B8C-83A1-F6EECF244321}">
                <p14:modId xmlns:p14="http://schemas.microsoft.com/office/powerpoint/2010/main" val="4173681280"/>
              </p:ext>
            </p:extLst>
          </p:nvPr>
        </p:nvGraphicFramePr>
        <p:xfrm>
          <a:off x="5672153" y="4407202"/>
          <a:ext cx="4109568" cy="1344185"/>
        </p:xfrm>
        <a:graphic>
          <a:graphicData uri="http://schemas.openxmlformats.org/drawingml/2006/table">
            <a:tbl>
              <a:tblPr firstRow="1" bandRow="1">
                <a:tableStyleId>{F5AB1C69-6EDB-4FF4-983F-18BD219EF322}</a:tableStyleId>
              </a:tblPr>
              <a:tblGrid>
                <a:gridCol w="4109568">
                  <a:extLst>
                    <a:ext uri="{9D8B030D-6E8A-4147-A177-3AD203B41FA5}">
                      <a16:colId xmlns:a16="http://schemas.microsoft.com/office/drawing/2014/main" val="2606679746"/>
                    </a:ext>
                  </a:extLst>
                </a:gridCol>
              </a:tblGrid>
              <a:tr h="245993">
                <a:tc>
                  <a:txBody>
                    <a:bodyPr/>
                    <a:lstStyle/>
                    <a:p>
                      <a:pPr algn="ctr"/>
                      <a:r>
                        <a:rPr lang="en-GB" sz="1600" dirty="0"/>
                        <a:t>Recommended Reads</a:t>
                      </a:r>
                    </a:p>
                  </a:txBody>
                  <a:tcPr/>
                </a:tc>
                <a:extLst>
                  <a:ext uri="{0D108BD9-81ED-4DB2-BD59-A6C34878D82A}">
                    <a16:rowId xmlns:a16="http://schemas.microsoft.com/office/drawing/2014/main" val="3820405797"/>
                  </a:ext>
                </a:extLst>
              </a:tr>
              <a:tr h="1008905">
                <a:tc>
                  <a:txBody>
                    <a:bodyPr/>
                    <a:lstStyle/>
                    <a:p>
                      <a:r>
                        <a:rPr lang="en-GB" sz="1200" dirty="0">
                          <a:latin typeface="Calibri Light" panose="020F0302020204030204" pitchFamily="34" charset="0"/>
                          <a:cs typeface="Calibri Light" panose="020F0302020204030204" pitchFamily="34" charset="0"/>
                        </a:rPr>
                        <a:t>Arctic Star – Tom Palmer</a:t>
                      </a:r>
                    </a:p>
                    <a:p>
                      <a:r>
                        <a:rPr lang="en-GB" sz="1200" dirty="0">
                          <a:latin typeface="Calibri Light" panose="020F0302020204030204" pitchFamily="34" charset="0"/>
                          <a:cs typeface="Calibri Light" panose="020F0302020204030204" pitchFamily="34" charset="0"/>
                        </a:rPr>
                        <a:t>Shackleton’s Journey – William Grill</a:t>
                      </a:r>
                    </a:p>
                    <a:p>
                      <a:r>
                        <a:rPr lang="en-GB" sz="1200" dirty="0">
                          <a:latin typeface="Calibri Light" panose="020F0302020204030204" pitchFamily="34" charset="0"/>
                          <a:cs typeface="Calibri Light" panose="020F0302020204030204" pitchFamily="34" charset="0"/>
                        </a:rPr>
                        <a:t>Ernest Shackleton – Little People, Dream Big</a:t>
                      </a:r>
                    </a:p>
                    <a:p>
                      <a:r>
                        <a:rPr lang="en-GB" sz="1200" dirty="0">
                          <a:latin typeface="Calibri Light" panose="020F0302020204030204" pitchFamily="34" charset="0"/>
                          <a:cs typeface="Calibri Light" panose="020F0302020204030204" pitchFamily="34" charset="0"/>
                        </a:rPr>
                        <a:t>Sky Song – Abi Elphinstone </a:t>
                      </a:r>
                    </a:p>
                    <a:p>
                      <a:r>
                        <a:rPr lang="en-GB" sz="1200" dirty="0">
                          <a:latin typeface="Calibri Light" panose="020F0302020204030204" pitchFamily="34" charset="0"/>
                          <a:cs typeface="Calibri Light" panose="020F0302020204030204" pitchFamily="34" charset="0"/>
                        </a:rPr>
                        <a:t>The Polar Bear Explorers’ Club – Alex Bell &amp; Tomislav </a:t>
                      </a:r>
                      <a:r>
                        <a:rPr lang="en-GB" sz="1200" dirty="0" err="1">
                          <a:latin typeface="Calibri Light" panose="020F0302020204030204" pitchFamily="34" charset="0"/>
                          <a:cs typeface="Calibri Light" panose="020F0302020204030204" pitchFamily="34" charset="0"/>
                        </a:rPr>
                        <a:t>Tomic</a:t>
                      </a:r>
                      <a:endParaRPr lang="en-GB" sz="12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140981001"/>
                  </a:ext>
                </a:extLst>
              </a:tr>
            </a:tbl>
          </a:graphicData>
        </a:graphic>
      </p:graphicFrame>
      <p:pic>
        <p:nvPicPr>
          <p:cNvPr id="1026" name="Picture 2" descr="Climate change impacts | National Oceanic and Atmospheric Administration">
            <a:extLst>
              <a:ext uri="{FF2B5EF4-FFF2-40B4-BE49-F238E27FC236}">
                <a16:creationId xmlns:a16="http://schemas.microsoft.com/office/drawing/2014/main" id="{56D0965E-B708-4D0D-97A5-83FC90933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287" y="5773939"/>
            <a:ext cx="1765300" cy="99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555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7236</TotalTime>
  <Words>359</Words>
  <Application>Microsoft Office PowerPoint</Application>
  <PresentationFormat>A4 Paper (210x297 mm)</PresentationFormat>
  <Paragraphs>64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Tw Cen MT</vt:lpstr>
      <vt:lpstr>Tw Cen MT Condensed</vt:lpstr>
      <vt:lpstr>Wingdings 3</vt:lpstr>
      <vt:lpstr>Integral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Jill Murphy | Year One | Autumn 2</dc:title>
  <dc:creator>Jon Brunskill</dc:creator>
  <cp:lastModifiedBy>Scarlett Hall</cp:lastModifiedBy>
  <cp:revision>103</cp:revision>
  <cp:lastPrinted>2021-11-01T11:31:29Z</cp:lastPrinted>
  <dcterms:created xsi:type="dcterms:W3CDTF">2017-10-15T20:56:30Z</dcterms:created>
  <dcterms:modified xsi:type="dcterms:W3CDTF">2023-09-27T06:43:31Z</dcterms:modified>
</cp:coreProperties>
</file>