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4"/>
  </p:notesMasterIdLst>
  <p:sldIdLst>
    <p:sldId id="257" r:id="rId2"/>
    <p:sldId id="258" r:id="rId3"/>
  </p:sldIdLst>
  <p:sldSz cx="9906000" cy="6858000" type="A4"/>
  <p:notesSz cx="7053263" cy="10180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CC"/>
    <a:srgbClr val="FF99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22" autoAdjust="0"/>
    <p:restoredTop sz="93995" autoAdjust="0"/>
  </p:normalViewPr>
  <p:slideViewPr>
    <p:cSldViewPr snapToGrid="0" snapToObjects="1">
      <p:cViewPr varScale="1">
        <p:scale>
          <a:sx n="65" d="100"/>
          <a:sy n="65" d="100"/>
        </p:scale>
        <p:origin x="1520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6414" cy="510800"/>
          </a:xfrm>
          <a:prstGeom prst="rect">
            <a:avLst/>
          </a:prstGeom>
        </p:spPr>
        <p:txBody>
          <a:bodyPr vert="horz" lIns="94081" tIns="47040" rIns="94081" bIns="47040" numCol="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510800"/>
          </a:xfrm>
          <a:prstGeom prst="rect">
            <a:avLst/>
          </a:prstGeom>
        </p:spPr>
        <p:txBody>
          <a:bodyPr vert="horz" lIns="94081" tIns="47040" rIns="94081" bIns="47040" numCol="1" rtlCol="0"/>
          <a:lstStyle>
            <a:lvl1pPr algn="r">
              <a:defRPr sz="1300"/>
            </a:lvl1pPr>
          </a:lstStyle>
          <a:p>
            <a:fld id="{74DA69C8-F84C-2947-85D9-F4E475966EC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4575" y="1271588"/>
            <a:ext cx="4964113" cy="3436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81" tIns="47040" rIns="94081" bIns="4704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899432"/>
            <a:ext cx="5642610" cy="4008626"/>
          </a:xfrm>
          <a:prstGeom prst="rect">
            <a:avLst/>
          </a:prstGeom>
        </p:spPr>
        <p:txBody>
          <a:bodyPr vert="horz" lIns="94081" tIns="47040" rIns="94081" bIns="47040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669840"/>
            <a:ext cx="3056414" cy="510799"/>
          </a:xfrm>
          <a:prstGeom prst="rect">
            <a:avLst/>
          </a:prstGeom>
        </p:spPr>
        <p:txBody>
          <a:bodyPr vert="horz" lIns="94081" tIns="47040" rIns="94081" bIns="47040" numCol="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9669840"/>
            <a:ext cx="3056414" cy="510799"/>
          </a:xfrm>
          <a:prstGeom prst="rect">
            <a:avLst/>
          </a:prstGeom>
        </p:spPr>
        <p:txBody>
          <a:bodyPr vert="horz" lIns="94081" tIns="47040" rIns="94081" bIns="47040" numCol="1" rtlCol="0" anchor="b"/>
          <a:lstStyle>
            <a:lvl1pPr algn="r">
              <a:defRPr sz="1300"/>
            </a:lvl1pPr>
          </a:lstStyle>
          <a:p>
            <a:fld id="{90C8F01E-995B-8848-96E4-13733EB6A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4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8F01E-995B-8848-96E4-13733EB6AA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92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numCol="1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 numCol="1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numCol="1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 numCol="1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numCol="1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rgbClr val="7030A0"/>
            </a:gs>
            <a:gs pos="100000">
              <a:schemeClr val="bg1">
                <a:lumMod val="9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7089A-8636-F64C-9D23-B4C3EC8D4BA5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6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xploratorium.edu/snacks/circuit-workbench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de-de/foto/beleuchtung-canary-wharf-dock-fluss-88514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helpfulcolin.com/tag/syringe/" TargetMode="Externa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0BCD6B-BA93-46F9-A5F6-58811D494BF1}"/>
              </a:ext>
            </a:extLst>
          </p:cNvPr>
          <p:cNvSpPr txBox="1"/>
          <p:nvPr/>
        </p:nvSpPr>
        <p:spPr>
          <a:xfrm>
            <a:off x="481781" y="107852"/>
            <a:ext cx="4333473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- Year 4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Sound and Electricity 	</a:t>
            </a:r>
            <a:endParaRPr lang="en-GB" sz="1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8F1B75-C2BC-47F9-9206-A15257011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517474"/>
              </p:ext>
            </p:extLst>
          </p:nvPr>
        </p:nvGraphicFramePr>
        <p:xfrm>
          <a:off x="231839" y="757084"/>
          <a:ext cx="5038251" cy="262970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0596">
                  <a:extLst>
                    <a:ext uri="{9D8B030D-6E8A-4147-A177-3AD203B41FA5}">
                      <a16:colId xmlns:a16="http://schemas.microsoft.com/office/drawing/2014/main" val="2316687726"/>
                    </a:ext>
                  </a:extLst>
                </a:gridCol>
                <a:gridCol w="4817655">
                  <a:extLst>
                    <a:ext uri="{9D8B030D-6E8A-4147-A177-3AD203B41FA5}">
                      <a16:colId xmlns:a16="http://schemas.microsoft.com/office/drawing/2014/main" val="2379496559"/>
                    </a:ext>
                  </a:extLst>
                </a:gridCol>
              </a:tblGrid>
              <a:tr h="371710">
                <a:tc gridSpan="2">
                  <a:txBody>
                    <a:bodyPr/>
                    <a:lstStyle/>
                    <a:p>
                      <a:pPr algn="ctr"/>
                      <a:r>
                        <a:rPr lang="en-GB" altLang="en-GB" sz="1600" dirty="0">
                          <a:solidFill>
                            <a:schemeClr val="bg1"/>
                          </a:solidFill>
                        </a:rPr>
                        <a:t>Discussion Topics and Enquiry Questions</a:t>
                      </a:r>
                      <a:endParaRPr lang="en-GB" altLang="en-GB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altLang="en-GB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550516657"/>
                  </a:ext>
                </a:extLst>
              </a:tr>
              <a:tr h="330882">
                <a:tc>
                  <a:txBody>
                    <a:bodyPr/>
                    <a:lstStyle/>
                    <a:p>
                      <a:r>
                        <a:rPr lang="en-GB" altLang="en-GB" sz="11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altLang="en-GB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74295" marR="74295" marT="37148" marB="3714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Why is electricity important in modern day life?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941051"/>
                  </a:ext>
                </a:extLst>
              </a:tr>
              <a:tr h="253053">
                <a:tc>
                  <a:txBody>
                    <a:bodyPr/>
                    <a:lstStyle/>
                    <a:p>
                      <a:r>
                        <a:rPr lang="en-GB" altLang="en-GB" sz="11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altLang="en-GB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74295" marR="74295" marT="37148" marB="3714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Where do we use electricity at home?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339964"/>
                  </a:ext>
                </a:extLst>
              </a:tr>
              <a:tr h="269654">
                <a:tc>
                  <a:txBody>
                    <a:bodyPr/>
                    <a:lstStyle/>
                    <a:p>
                      <a:r>
                        <a:rPr lang="en-GB" altLang="en-GB" sz="11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GB" altLang="en-GB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74295" marR="74295" marT="37148" marB="3714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How would life be without electricity?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594675"/>
                  </a:ext>
                </a:extLst>
              </a:tr>
              <a:tr h="253053">
                <a:tc>
                  <a:txBody>
                    <a:bodyPr/>
                    <a:lstStyle/>
                    <a:p>
                      <a:r>
                        <a:rPr lang="en-GB" altLang="en-GB" sz="11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GB" altLang="en-GB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74295" marR="74295" marT="37148" marB="3714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How do you create a simple electric circuit?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945595"/>
                  </a:ext>
                </a:extLst>
              </a:tr>
              <a:tr h="322624">
                <a:tc>
                  <a:txBody>
                    <a:bodyPr/>
                    <a:lstStyle/>
                    <a:p>
                      <a:r>
                        <a:rPr lang="en-GB" altLang="en-GB" sz="11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GB" altLang="en-GB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74295" marR="74295" marT="37148" marB="3714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 Can you name the components of a circuit?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00744"/>
                  </a:ext>
                </a:extLst>
              </a:tr>
              <a:tr h="322624">
                <a:tc>
                  <a:txBody>
                    <a:bodyPr/>
                    <a:lstStyle/>
                    <a:p>
                      <a:r>
                        <a:rPr lang="en-GB" altLang="en-GB" sz="1100" b="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74295" marR="74295" marT="37148" marB="3714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Have you ever wondered how sounds are made?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744835"/>
                  </a:ext>
                </a:extLst>
              </a:tr>
              <a:tr h="506105">
                <a:tc>
                  <a:txBody>
                    <a:bodyPr/>
                    <a:lstStyle/>
                    <a:p>
                      <a:r>
                        <a:rPr lang="en-GB" altLang="en-GB" sz="1100" b="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marL="74295" marR="74295" marT="37148" marB="3714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Do you know what the vocabulary to do with sound means?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6508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71AF0A6-DDF1-4497-93E7-7414C995C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714530"/>
              </p:ext>
            </p:extLst>
          </p:nvPr>
        </p:nvGraphicFramePr>
        <p:xfrm>
          <a:off x="231839" y="3512801"/>
          <a:ext cx="3151468" cy="31043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8199">
                  <a:extLst>
                    <a:ext uri="{9D8B030D-6E8A-4147-A177-3AD203B41FA5}">
                      <a16:colId xmlns:a16="http://schemas.microsoft.com/office/drawing/2014/main" val="1819816150"/>
                    </a:ext>
                  </a:extLst>
                </a:gridCol>
                <a:gridCol w="1603269">
                  <a:extLst>
                    <a:ext uri="{9D8B030D-6E8A-4147-A177-3AD203B41FA5}">
                      <a16:colId xmlns:a16="http://schemas.microsoft.com/office/drawing/2014/main" val="2595832683"/>
                    </a:ext>
                  </a:extLst>
                </a:gridCol>
              </a:tblGrid>
              <a:tr h="30873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Key Vocabulary</a:t>
                      </a:r>
                      <a:endParaRPr lang="en-GB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58538"/>
                  </a:ext>
                </a:extLst>
              </a:tr>
              <a:tr h="3306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pitch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energy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767074"/>
                  </a:ext>
                </a:extLst>
              </a:tr>
              <a:tr h="2806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high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bulb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600"/>
                  </a:ext>
                </a:extLst>
              </a:tr>
              <a:tr h="280664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low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break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625765"/>
                  </a:ext>
                </a:extLst>
              </a:tr>
              <a:tr h="280664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quiet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wire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18134"/>
                  </a:ext>
                </a:extLst>
              </a:tr>
              <a:tr h="280664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loud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connection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80788"/>
                  </a:ext>
                </a:extLst>
              </a:tr>
              <a:tr h="280664">
                <a:tc>
                  <a:txBody>
                    <a:bodyPr/>
                    <a:lstStyle/>
                    <a:p>
                      <a:r>
                        <a:rPr lang="en-GB" sz="1400" dirty="0"/>
                        <a:t>Sound wave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conductor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556498"/>
                  </a:ext>
                </a:extLst>
              </a:tr>
              <a:tr h="280664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vibration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insulator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400113"/>
                  </a:ext>
                </a:extLst>
              </a:tr>
              <a:tr h="280664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battery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generator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706780"/>
                  </a:ext>
                </a:extLst>
              </a:tr>
              <a:tr h="280664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source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77147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D0DBA9C-E502-4370-B4D7-F8280711F2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319635"/>
              </p:ext>
            </p:extLst>
          </p:nvPr>
        </p:nvGraphicFramePr>
        <p:xfrm>
          <a:off x="5633884" y="190609"/>
          <a:ext cx="3903406" cy="355756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03406">
                  <a:extLst>
                    <a:ext uri="{9D8B030D-6E8A-4147-A177-3AD203B41FA5}">
                      <a16:colId xmlns:a16="http://schemas.microsoft.com/office/drawing/2014/main" val="2606679746"/>
                    </a:ext>
                  </a:extLst>
                </a:gridCol>
              </a:tblGrid>
              <a:tr h="371514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Core knowledge and skills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405797"/>
                  </a:ext>
                </a:extLst>
              </a:tr>
              <a:tr h="3186053">
                <a:tc>
                  <a:txBody>
                    <a:bodyPr/>
                    <a:lstStyle/>
                    <a:p>
                      <a:r>
                        <a:rPr lang="en-GB" sz="1300" b="1" u="sng" dirty="0">
                          <a:solidFill>
                            <a:schemeClr val="bg1"/>
                          </a:solidFill>
                        </a:rPr>
                        <a:t>Sound</a:t>
                      </a:r>
                      <a:r>
                        <a:rPr lang="en-GB" sz="1300" b="0" u="none" dirty="0">
                          <a:solidFill>
                            <a:schemeClr val="bg1"/>
                          </a:solidFill>
                        </a:rPr>
                        <a:t>: Identify how sounds are made.              Recognise how vibrations travel through ta medium to the ear</a:t>
                      </a:r>
                    </a:p>
                    <a:p>
                      <a:r>
                        <a:rPr lang="en-GB" sz="1300" b="0" u="none" dirty="0">
                          <a:solidFill>
                            <a:schemeClr val="bg1"/>
                          </a:solidFill>
                        </a:rPr>
                        <a:t>Find patterns between pitch and the object producing the sound</a:t>
                      </a:r>
                    </a:p>
                    <a:p>
                      <a:r>
                        <a:rPr lang="en-GB" sz="1300" b="0" u="none" dirty="0">
                          <a:solidFill>
                            <a:schemeClr val="bg1"/>
                          </a:solidFill>
                        </a:rPr>
                        <a:t> Find patterns between volume and the strength of vibrations </a:t>
                      </a:r>
                    </a:p>
                    <a:p>
                      <a:r>
                        <a:rPr lang="en-GB" sz="1300" b="0" u="none" dirty="0">
                          <a:solidFill>
                            <a:schemeClr val="bg1"/>
                          </a:solidFill>
                        </a:rPr>
                        <a:t> Recognise sounds get fainter as the distance from source increases.</a:t>
                      </a:r>
                    </a:p>
                    <a:p>
                      <a:r>
                        <a:rPr lang="en-GB" sz="1300" b="0" u="sng" dirty="0">
                          <a:solidFill>
                            <a:schemeClr val="bg1"/>
                          </a:solidFill>
                        </a:rPr>
                        <a:t>Electricity</a:t>
                      </a:r>
                      <a:r>
                        <a:rPr lang="en-GB" sz="1300" b="0" u="none" dirty="0">
                          <a:solidFill>
                            <a:schemeClr val="bg1"/>
                          </a:solidFill>
                        </a:rPr>
                        <a:t>: Identify and name the parts of a simple circuit</a:t>
                      </a:r>
                    </a:p>
                    <a:p>
                      <a:r>
                        <a:rPr lang="en-GB" sz="1300" b="0" u="none" dirty="0">
                          <a:solidFill>
                            <a:schemeClr val="bg1"/>
                          </a:solidFill>
                        </a:rPr>
                        <a:t>Understand the use and impact of the use of electricity in the modern world</a:t>
                      </a:r>
                    </a:p>
                    <a:p>
                      <a:r>
                        <a:rPr lang="en-GB" sz="1300" b="0" u="none" dirty="0">
                          <a:solidFill>
                            <a:schemeClr val="bg1"/>
                          </a:solidFill>
                        </a:rPr>
                        <a:t>Identify ways electricity can be produced.</a:t>
                      </a:r>
                      <a:endParaRPr lang="en-GB" sz="1300" b="1" u="non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98100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8053EDB-FB85-4D6E-B38B-717C0B857B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529459"/>
              </p:ext>
            </p:extLst>
          </p:nvPr>
        </p:nvGraphicFramePr>
        <p:xfrm>
          <a:off x="5921135" y="3887106"/>
          <a:ext cx="3700894" cy="2458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20226">
                  <a:extLst>
                    <a:ext uri="{9D8B030D-6E8A-4147-A177-3AD203B41FA5}">
                      <a16:colId xmlns:a16="http://schemas.microsoft.com/office/drawing/2014/main" val="1800091382"/>
                    </a:ext>
                  </a:extLst>
                </a:gridCol>
                <a:gridCol w="1780668">
                  <a:extLst>
                    <a:ext uri="{9D8B030D-6E8A-4147-A177-3AD203B41FA5}">
                      <a16:colId xmlns:a16="http://schemas.microsoft.com/office/drawing/2014/main" val="1336060009"/>
                    </a:ext>
                  </a:extLst>
                </a:gridCol>
              </a:tblGrid>
              <a:tr h="179217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Oracy Skills</a:t>
                      </a:r>
                      <a:endParaRPr lang="en-GB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502035"/>
                  </a:ext>
                </a:extLst>
              </a:tr>
              <a:tr h="965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Social</a:t>
                      </a:r>
                      <a:endParaRPr lang="en-GB" sz="1400" u="none" strike="noStrike" kern="1200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Working with others.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Cognitive</a:t>
                      </a:r>
                      <a:endParaRPr lang="en-GB" sz="1400" u="none" strike="noStrike" kern="1200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To ask probing questions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950350"/>
                  </a:ext>
                </a:extLst>
              </a:tr>
              <a:tr h="1094163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Linguistic</a:t>
                      </a:r>
                      <a:endParaRPr lang="en-GB" sz="1400" u="none" strike="noStrike" kern="1200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400" u="none" strike="noStrike" kern="1200" baseline="0" dirty="0">
                          <a:solidFill>
                            <a:schemeClr val="bg1"/>
                          </a:solidFill>
                        </a:rPr>
                        <a:t>To use specialist language to describe their own and others’ talk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Physical</a:t>
                      </a:r>
                      <a:endParaRPr lang="en-GB" sz="1400" u="none" strike="noStrike" kern="1200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To consider movement when addressing an audience.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69523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3613034C-D495-4F90-B53F-97C356210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69774" y="3748176"/>
            <a:ext cx="2364894" cy="225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55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0000"/>
            </a:gs>
            <a:gs pos="100000">
              <a:schemeClr val="bg1">
                <a:lumMod val="9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18CC24D-5B77-46EE-B29F-C29D7A57B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573803"/>
              </p:ext>
            </p:extLst>
          </p:nvPr>
        </p:nvGraphicFramePr>
        <p:xfrm>
          <a:off x="6154994" y="3656233"/>
          <a:ext cx="3588774" cy="2850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8774">
                  <a:extLst>
                    <a:ext uri="{9D8B030D-6E8A-4147-A177-3AD203B41FA5}">
                      <a16:colId xmlns:a16="http://schemas.microsoft.com/office/drawing/2014/main" val="1106505661"/>
                    </a:ext>
                  </a:extLst>
                </a:gridCol>
              </a:tblGrid>
              <a:tr h="392273">
                <a:tc>
                  <a:txBody>
                    <a:bodyPr/>
                    <a:lstStyle/>
                    <a:p>
                      <a:r>
                        <a:rPr lang="en-GB" dirty="0"/>
                        <a:t>            Sentence Stems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449289"/>
                  </a:ext>
                </a:extLst>
              </a:tr>
              <a:tr h="1428062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I agree with… because…</a:t>
                      </a:r>
                    </a:p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I disagree with… because…</a:t>
                      </a:r>
                    </a:p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I would like to challenge the view…</a:t>
                      </a:r>
                    </a:p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Adding onto …’s point…</a:t>
                      </a:r>
                    </a:p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In my opinion…</a:t>
                      </a:r>
                    </a:p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I know this because…</a:t>
                      </a:r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498666"/>
                  </a:ext>
                </a:extLst>
              </a:tr>
              <a:tr h="450682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Recommended  Reads   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394443"/>
                  </a:ext>
                </a:extLst>
              </a:tr>
              <a:tr h="555721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American Authors -  The Boy who lost his Face by L Sachar.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17373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CB7DCC8-991F-4058-856B-B8F7D15261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551810"/>
              </p:ext>
            </p:extLst>
          </p:nvPr>
        </p:nvGraphicFramePr>
        <p:xfrm>
          <a:off x="255639" y="244223"/>
          <a:ext cx="5549801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9801">
                  <a:extLst>
                    <a:ext uri="{9D8B030D-6E8A-4147-A177-3AD203B41FA5}">
                      <a16:colId xmlns:a16="http://schemas.microsoft.com/office/drawing/2014/main" val="3268781897"/>
                    </a:ext>
                  </a:extLst>
                </a:gridCol>
              </a:tblGrid>
              <a:tr h="341201">
                <a:tc>
                  <a:txBody>
                    <a:bodyPr/>
                    <a:lstStyle/>
                    <a:p>
                      <a:r>
                        <a:rPr lang="en-GB" dirty="0"/>
                        <a:t> Sticky Knowledge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110232"/>
                  </a:ext>
                </a:extLst>
              </a:tr>
              <a:tr h="3070809">
                <a:tc>
                  <a:txBody>
                    <a:bodyPr/>
                    <a:lstStyle/>
                    <a:p>
                      <a:r>
                        <a:rPr lang="en-GB" sz="1400" dirty="0"/>
                        <a:t>Understand how electricity works and how it is used in our daily lives. </a:t>
                      </a:r>
                    </a:p>
                    <a:p>
                      <a:r>
                        <a:rPr lang="en-GB" sz="1400" dirty="0"/>
                        <a:t>Understand the different ways electricity can be generated.</a:t>
                      </a:r>
                    </a:p>
                    <a:p>
                      <a:r>
                        <a:rPr lang="en-GB" sz="1400" dirty="0"/>
                        <a:t>Be able to name the parts of a simple circuit and know their function.</a:t>
                      </a:r>
                    </a:p>
                    <a:p>
                      <a:r>
                        <a:rPr lang="en-GB" sz="1400" dirty="0"/>
                        <a:t>Be able to construct a simple circuit and introduce ways to break the circuit.</a:t>
                      </a:r>
                    </a:p>
                    <a:p>
                      <a:r>
                        <a:rPr lang="en-GB" sz="1400" dirty="0"/>
                        <a:t>Understand the vocabulary linked to Sound and know the difference between pitch and volume.</a:t>
                      </a:r>
                    </a:p>
                    <a:p>
                      <a:r>
                        <a:rPr lang="en-GB" sz="1400" dirty="0"/>
                        <a:t>Understand that the sound gets fainter , the longer the distance from the source.</a:t>
                      </a:r>
                    </a:p>
                    <a:p>
                      <a:r>
                        <a:rPr lang="en-GB" sz="1400" dirty="0"/>
                        <a:t>Know that sound needs to travel through a medium and it travels in waves. </a:t>
                      </a:r>
                    </a:p>
                    <a:p>
                      <a:r>
                        <a:rPr lang="en-GB" sz="1400" dirty="0"/>
                        <a:t>Know how our ears capture sound waves and how </a:t>
                      </a:r>
                      <a:r>
                        <a:rPr lang="en-GB" sz="1400"/>
                        <a:t>they are </a:t>
                      </a:r>
                      <a:r>
                        <a:rPr lang="en-GB" sz="1400" dirty="0"/>
                        <a:t>transmitted to the brain so we can hear</a:t>
                      </a:r>
                      <a:r>
                        <a:rPr lang="en-GB" sz="1400"/>
                        <a:t>. </a:t>
                      </a:r>
                      <a:endParaRPr lang="en-GB" sz="1400" dirty="0"/>
                    </a:p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64408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84A6F72-7ADA-4A70-A652-F45F4AF1B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28963" y="698090"/>
            <a:ext cx="3021398" cy="21139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363F48-E709-4972-A850-0415BE1BD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33786" y="3850476"/>
            <a:ext cx="4602700" cy="254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31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5373</TotalTime>
  <Words>401</Words>
  <Application>Microsoft Office PowerPoint</Application>
  <PresentationFormat>A4 Paper (210x297 mm)</PresentationFormat>
  <Paragraphs>72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Jill Murphy | Year One | Autumn 2</dc:title>
  <dc:creator>Jon Brunskill</dc:creator>
  <cp:lastModifiedBy>Alex Holland</cp:lastModifiedBy>
  <cp:revision>250</cp:revision>
  <cp:lastPrinted>2021-11-01T11:31:29Z</cp:lastPrinted>
  <dcterms:created xsi:type="dcterms:W3CDTF">2017-10-15T20:56:30Z</dcterms:created>
  <dcterms:modified xsi:type="dcterms:W3CDTF">2023-09-19T09:38:22Z</dcterms:modified>
</cp:coreProperties>
</file>