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4"/>
  </p:notesMasterIdLst>
  <p:sldIdLst>
    <p:sldId id="258" r:id="rId2"/>
    <p:sldId id="257" r:id="rId3"/>
  </p:sldIdLst>
  <p:sldSz cx="9906000" cy="6858000" type="A4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00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7"/>
  </p:normalViewPr>
  <p:slideViewPr>
    <p:cSldViewPr snapToGrid="0" snapToObjects="1">
      <p:cViewPr varScale="1">
        <p:scale>
          <a:sx n="69" d="100"/>
          <a:sy n="69" d="100"/>
        </p:scale>
        <p:origin x="10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74DA69C8-F84C-2947-85D9-F4E475966ECC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3013"/>
            <a:ext cx="48466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0C8F01E-995B-8848-96E4-13733EB6A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4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089A-8636-F64C-9D23-B4C3EC8D4BA5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6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0BCD6B-BA93-46F9-A5F6-58811D494BF1}"/>
              </a:ext>
            </a:extLst>
          </p:cNvPr>
          <p:cNvSpPr txBox="1"/>
          <p:nvPr/>
        </p:nvSpPr>
        <p:spPr>
          <a:xfrm>
            <a:off x="83890" y="109057"/>
            <a:ext cx="972284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Nursery Knowledge Organiser 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C99E05-6401-4939-AC48-DD0582AD1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549362"/>
              </p:ext>
            </p:extLst>
          </p:nvPr>
        </p:nvGraphicFramePr>
        <p:xfrm>
          <a:off x="167827" y="557178"/>
          <a:ext cx="9513809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3809">
                  <a:extLst>
                    <a:ext uri="{9D8B030D-6E8A-4147-A177-3AD203B41FA5}">
                      <a16:colId xmlns:a16="http://schemas.microsoft.com/office/drawing/2014/main" val="2606679746"/>
                    </a:ext>
                  </a:extLst>
                </a:gridCol>
              </a:tblGrid>
              <a:tr h="39268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Key Texts &amp; Recommended Reads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05797"/>
                  </a:ext>
                </a:extLst>
              </a:tr>
              <a:tr h="1441199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98100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B5DC419-F7BB-4F2E-8356-E115AC742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497944"/>
              </p:ext>
            </p:extLst>
          </p:nvPr>
        </p:nvGraphicFramePr>
        <p:xfrm>
          <a:off x="190688" y="2473708"/>
          <a:ext cx="950924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874">
                  <a:extLst>
                    <a:ext uri="{9D8B030D-6E8A-4147-A177-3AD203B41FA5}">
                      <a16:colId xmlns:a16="http://schemas.microsoft.com/office/drawing/2014/main" val="2606679746"/>
                    </a:ext>
                  </a:extLst>
                </a:gridCol>
                <a:gridCol w="1584874">
                  <a:extLst>
                    <a:ext uri="{9D8B030D-6E8A-4147-A177-3AD203B41FA5}">
                      <a16:colId xmlns:a16="http://schemas.microsoft.com/office/drawing/2014/main" val="3800852773"/>
                    </a:ext>
                  </a:extLst>
                </a:gridCol>
                <a:gridCol w="1584874">
                  <a:extLst>
                    <a:ext uri="{9D8B030D-6E8A-4147-A177-3AD203B41FA5}">
                      <a16:colId xmlns:a16="http://schemas.microsoft.com/office/drawing/2014/main" val="490885426"/>
                    </a:ext>
                  </a:extLst>
                </a:gridCol>
                <a:gridCol w="1584874">
                  <a:extLst>
                    <a:ext uri="{9D8B030D-6E8A-4147-A177-3AD203B41FA5}">
                      <a16:colId xmlns:a16="http://schemas.microsoft.com/office/drawing/2014/main" val="2273665488"/>
                    </a:ext>
                  </a:extLst>
                </a:gridCol>
                <a:gridCol w="1584874">
                  <a:extLst>
                    <a:ext uri="{9D8B030D-6E8A-4147-A177-3AD203B41FA5}">
                      <a16:colId xmlns:a16="http://schemas.microsoft.com/office/drawing/2014/main" val="461962304"/>
                    </a:ext>
                  </a:extLst>
                </a:gridCol>
                <a:gridCol w="1584874">
                  <a:extLst>
                    <a:ext uri="{9D8B030D-6E8A-4147-A177-3AD203B41FA5}">
                      <a16:colId xmlns:a16="http://schemas.microsoft.com/office/drawing/2014/main" val="1441805966"/>
                    </a:ext>
                  </a:extLst>
                </a:gridCol>
              </a:tblGrid>
              <a:tr h="352334">
                <a:tc gridSpan="6"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Core Knowledge &amp; Vocabulary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05797"/>
                  </a:ext>
                </a:extLst>
              </a:tr>
              <a:tr h="968918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Everyone is different.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 all have special talents. 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Healthy food choices.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continue to develop a love of looking at a range of books.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enjoy sharing books with others.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 out how to plan a ‘Tea </a:t>
                      </a:r>
                      <a:r>
                        <a:rPr lang="en-GB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Party.’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Special day for mummy.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Card for mummy.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Bake a cake.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Tea party.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explore the meaning of Easter.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think of other faiths, beginning of Ramadan.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To think about new life.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Enjoy traditions of Easter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981001"/>
                  </a:ext>
                </a:extLst>
              </a:tr>
              <a:tr h="956995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Celebration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China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Nina (story)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Food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Book Week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Story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Poem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Non-fiction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Shopping list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Food items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Shop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Money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GB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Special day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Plan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Shopping list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Party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Jesus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Easter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Ramadan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Easter Bunny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Easter card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Eggs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449442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726FB1E1-2AEE-4BAD-92E7-519A5F156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15646"/>
              </p:ext>
            </p:extLst>
          </p:nvPr>
        </p:nvGraphicFramePr>
        <p:xfrm>
          <a:off x="190688" y="4905708"/>
          <a:ext cx="5456226" cy="1709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6226">
                  <a:extLst>
                    <a:ext uri="{9D8B030D-6E8A-4147-A177-3AD203B41FA5}">
                      <a16:colId xmlns:a16="http://schemas.microsoft.com/office/drawing/2014/main" val="2606679746"/>
                    </a:ext>
                  </a:extLst>
                </a:gridCol>
              </a:tblGrid>
              <a:tr h="33583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Enquiry Questions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05797"/>
                  </a:ext>
                </a:extLst>
              </a:tr>
              <a:tr h="134334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What can you see in the shops?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Why is your mummy special?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Can you find out more about an Easter tradition and why?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What comes out of an egg?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981001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C06D34F-CF14-4575-A46A-125AE38DDA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187131"/>
              </p:ext>
            </p:extLst>
          </p:nvPr>
        </p:nvGraphicFramePr>
        <p:xfrm>
          <a:off x="5646915" y="4902451"/>
          <a:ext cx="4032594" cy="1699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594">
                  <a:extLst>
                    <a:ext uri="{9D8B030D-6E8A-4147-A177-3AD203B41FA5}">
                      <a16:colId xmlns:a16="http://schemas.microsoft.com/office/drawing/2014/main" val="2606679746"/>
                    </a:ext>
                  </a:extLst>
                </a:gridCol>
              </a:tblGrid>
              <a:tr h="347930">
                <a:tc>
                  <a:txBody>
                    <a:bodyPr/>
                    <a:lstStyle/>
                    <a:p>
                      <a:pPr algn="ctr"/>
                      <a:r>
                        <a:rPr lang="en-GB" dirty="0" err="1"/>
                        <a:t>Oracy</a:t>
                      </a:r>
                      <a:r>
                        <a:rPr lang="en-GB" dirty="0"/>
                        <a:t> Skills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05797"/>
                  </a:ext>
                </a:extLst>
              </a:tr>
              <a:tr h="133413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To make eye contact with the person we are talking to.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/>
                        <a:t>To listen to the person who is talking to us.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/>
                        <a:t>To have a conversation in pairs.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/>
                        <a:t>To say, “I can see because..”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981001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5B34C45D-5181-489D-A08E-BA9227F0F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686" y="967516"/>
            <a:ext cx="1335257" cy="13352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8CD35C-2431-4053-88A3-56B5A8B5F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005" y="977813"/>
            <a:ext cx="1322310" cy="1324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C030C2-9B73-48F7-AE77-4BF1DDE47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7277" y="1032090"/>
            <a:ext cx="1622232" cy="1206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D1C57E-27CA-4B95-8083-CA748F503B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7783" y="967516"/>
            <a:ext cx="1157960" cy="1418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94B8F4-EF5C-41CF-97B9-219B5ED2DB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9483" y="990624"/>
            <a:ext cx="1322310" cy="13764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ADB3D6-EEB2-4320-BEE3-19DEBE214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110" y="967676"/>
            <a:ext cx="1049279" cy="138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1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0BCD6B-BA93-46F9-A5F6-58811D494BF1}"/>
              </a:ext>
            </a:extLst>
          </p:cNvPr>
          <p:cNvSpPr txBox="1"/>
          <p:nvPr/>
        </p:nvSpPr>
        <p:spPr>
          <a:xfrm>
            <a:off x="83890" y="109057"/>
            <a:ext cx="972284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D0DBA9C-E502-4370-B4D7-F8280711F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956720"/>
              </p:ext>
            </p:extLst>
          </p:nvPr>
        </p:nvGraphicFramePr>
        <p:xfrm>
          <a:off x="172483" y="589413"/>
          <a:ext cx="4621190" cy="2582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1190">
                  <a:extLst>
                    <a:ext uri="{9D8B030D-6E8A-4147-A177-3AD203B41FA5}">
                      <a16:colId xmlns:a16="http://schemas.microsoft.com/office/drawing/2014/main" val="2606679746"/>
                    </a:ext>
                  </a:extLst>
                </a:gridCol>
              </a:tblGrid>
              <a:tr h="33394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Personal, Social &amp; Emotional Development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05797"/>
                  </a:ext>
                </a:extLst>
              </a:tr>
              <a:tr h="221704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In our interactions with our teachers and friends, we will continue to develop how to be kind and caring towards each other.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Through using good hygiene we will learn how ourselves safe from germs.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To work together in groups for our cookery activities.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14098100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1B21355-C57A-41CE-9696-41478F610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846584"/>
              </p:ext>
            </p:extLst>
          </p:nvPr>
        </p:nvGraphicFramePr>
        <p:xfrm>
          <a:off x="5112328" y="643028"/>
          <a:ext cx="4621190" cy="252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1190">
                  <a:extLst>
                    <a:ext uri="{9D8B030D-6E8A-4147-A177-3AD203B41FA5}">
                      <a16:colId xmlns:a16="http://schemas.microsoft.com/office/drawing/2014/main" val="2606679746"/>
                    </a:ext>
                  </a:extLst>
                </a:gridCol>
              </a:tblGrid>
              <a:tr h="39992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Physical Development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05797"/>
                  </a:ext>
                </a:extLst>
              </a:tr>
              <a:tr h="2129270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will continue to develop our large motor skills outside in the garden and using the Trim Trail.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will learn how to take safe ‘risks’ when we are using the equipment in the garden.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Trip to Morrisons to buy ingredients for ’Mummy day Tea Party.’</a:t>
                      </a: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14098100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7C99E05-6401-4939-AC48-DD0582AD1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546928"/>
              </p:ext>
            </p:extLst>
          </p:nvPr>
        </p:nvGraphicFramePr>
        <p:xfrm>
          <a:off x="164792" y="3327419"/>
          <a:ext cx="9561035" cy="1451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1035">
                  <a:extLst>
                    <a:ext uri="{9D8B030D-6E8A-4147-A177-3AD203B41FA5}">
                      <a16:colId xmlns:a16="http://schemas.microsoft.com/office/drawing/2014/main" val="2606679746"/>
                    </a:ext>
                  </a:extLst>
                </a:gridCol>
              </a:tblGrid>
              <a:tr h="280749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Communication &amp; Language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05797"/>
                  </a:ext>
                </a:extLst>
              </a:tr>
              <a:tr h="108556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To continue to learn </a:t>
                      </a:r>
                      <a:r>
                        <a:rPr lang="en-GB" sz="1400"/>
                        <a:t>and recall our </a:t>
                      </a:r>
                      <a:r>
                        <a:rPr lang="en-GB" sz="1400" dirty="0"/>
                        <a:t>six nursery rhymes, supporting our language development.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To enjoy sharing familiar books and recalling what happens in the stories.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In small groups, describing what we have in our ‘chatterboxes,’ increasing our range of words.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Be able to ask each other questions to find out what their friends need or want to play with.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98100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09688A5-D557-417F-AB33-3C9C9072E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486707"/>
              </p:ext>
            </p:extLst>
          </p:nvPr>
        </p:nvGraphicFramePr>
        <p:xfrm>
          <a:off x="172482" y="4870055"/>
          <a:ext cx="9561035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1035">
                  <a:extLst>
                    <a:ext uri="{9D8B030D-6E8A-4147-A177-3AD203B41FA5}">
                      <a16:colId xmlns:a16="http://schemas.microsoft.com/office/drawing/2014/main" val="2606679746"/>
                    </a:ext>
                  </a:extLst>
                </a:gridCol>
              </a:tblGrid>
              <a:tr h="25871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Other Areas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405797"/>
                  </a:ext>
                </a:extLst>
              </a:tr>
              <a:tr h="140134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Keep developing painting skills to be able to have more choices in our paintings.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Using resources in the art area to develop our imaginative and problem solving skills.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Becoming more aware of hearing initial sounds in our names.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To be more confident in recognising our name label when we have our snack.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/>
                        <a:t>During our play, to describe the shapes we can see as we build with the resources.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981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555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5202</TotalTime>
  <Words>463</Words>
  <Application>Microsoft Office PowerPoint</Application>
  <PresentationFormat>A4 Paper (210x297 mm)</PresentationFormat>
  <Paragraphs>71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Jill Murphy | Year One | Autumn 2</dc:title>
  <dc:creator>Jon Brunskill</dc:creator>
  <cp:lastModifiedBy>Victoria Norman</cp:lastModifiedBy>
  <cp:revision>132</cp:revision>
  <cp:lastPrinted>2017-10-30T10:21:12Z</cp:lastPrinted>
  <dcterms:created xsi:type="dcterms:W3CDTF">2017-10-15T20:56:30Z</dcterms:created>
  <dcterms:modified xsi:type="dcterms:W3CDTF">2024-03-06T16:09:22Z</dcterms:modified>
</cp:coreProperties>
</file>