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EFC12-79F3-4A29-AF36-BEBF6FE84A4E}" type="datetimeFigureOut">
              <a:rPr lang="en-GB" smtClean="0"/>
              <a:t>03/09/2023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A4A4D-2AD3-4F5D-9DF4-115AE2F65A06}" type="slidenum">
              <a:rPr lang="en-GB" smtClean="0"/>
              <a:t>‹#›</a:t>
            </a:fld>
            <a:endParaRPr lang="en-GB"/>
          </a:p>
        </p:txBody>
      </p:sp>
    </p:spTree>
    <p:extLst>
      <p:ext uri="{BB962C8B-B14F-4D97-AF65-F5344CB8AC3E}">
        <p14:creationId xmlns:p14="http://schemas.microsoft.com/office/powerpoint/2010/main" val="2510474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C8F01E-995B-8848-96E4-13733EB6AAD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69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90C8F01E-995B-8848-96E4-13733EB6AADD}" type="slidenum">
              <a:rPr lang="en-US" smtClean="0"/>
              <a:t>2</a:t>
            </a:fld>
            <a:endParaRPr lang="en-US"/>
          </a:p>
        </p:txBody>
      </p:sp>
    </p:spTree>
    <p:extLst>
      <p:ext uri="{BB962C8B-B14F-4D97-AF65-F5344CB8AC3E}">
        <p14:creationId xmlns:p14="http://schemas.microsoft.com/office/powerpoint/2010/main" val="1617740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C6B9-C291-4B22-802B-5B5DF969C0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4F7FEA-2E54-4523-860C-ADF7A2AD5D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B2AF3D-39B9-4486-90F9-1A3AAC9CE116}"/>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5" name="Footer Placeholder 4">
            <a:extLst>
              <a:ext uri="{FF2B5EF4-FFF2-40B4-BE49-F238E27FC236}">
                <a16:creationId xmlns:a16="http://schemas.microsoft.com/office/drawing/2014/main" id="{7BBF1681-FEAA-4306-98C5-A2773972E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D7DE7-3379-4016-BEA7-835234C8EA8C}"/>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230403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1B7EB-3ACE-40A1-87A9-92FCE8954F4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366E91-0613-460E-9E73-3208FE68C5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110A1-B6F3-40CA-873B-7B0D509DD550}"/>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5" name="Footer Placeholder 4">
            <a:extLst>
              <a:ext uri="{FF2B5EF4-FFF2-40B4-BE49-F238E27FC236}">
                <a16:creationId xmlns:a16="http://schemas.microsoft.com/office/drawing/2014/main" id="{B3C60E36-0982-479F-91F4-6531357C2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1D4C6-1869-4CD0-A5C6-66B354EC42BF}"/>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21043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B8DB70-4C33-450F-9078-950563877C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4B6A55-6C61-4397-AB25-D30DD4DB12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87A07-EB5C-4EAF-98B5-E3237088C981}"/>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5" name="Footer Placeholder 4">
            <a:extLst>
              <a:ext uri="{FF2B5EF4-FFF2-40B4-BE49-F238E27FC236}">
                <a16:creationId xmlns:a16="http://schemas.microsoft.com/office/drawing/2014/main" id="{7C80CF4D-C338-483B-A000-B4F2F599F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34186B-6B1B-4AB6-BFEA-2F52A593ADAB}"/>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73212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79CA-628A-4F6F-A322-E6DB109C32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CDD68A-95EE-4A3D-9560-4012969D0F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239ED3-7EB4-45B5-95AA-9661096192F3}"/>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5" name="Footer Placeholder 4">
            <a:extLst>
              <a:ext uri="{FF2B5EF4-FFF2-40B4-BE49-F238E27FC236}">
                <a16:creationId xmlns:a16="http://schemas.microsoft.com/office/drawing/2014/main" id="{816AAC1E-8133-45C6-BEE1-41957B452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E6BCE-7515-45AE-B1BA-041B61ABD3F5}"/>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59587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5325-7B4D-441A-8F2D-500F4C2794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0B8080-B207-464A-A642-9987C09738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C5E9D4-EE40-4B58-8BE8-3116ED2B902C}"/>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5" name="Footer Placeholder 4">
            <a:extLst>
              <a:ext uri="{FF2B5EF4-FFF2-40B4-BE49-F238E27FC236}">
                <a16:creationId xmlns:a16="http://schemas.microsoft.com/office/drawing/2014/main" id="{E1EA9898-FC34-49F8-9695-3EBA7843F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52A65-F519-44D2-8169-C0A24534E58C}"/>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283411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A0AE-5C0D-4DAA-AE16-0E3925B58E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DFA6DB-5BB7-4A7C-A039-03D77CB52C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33127C-381D-428C-8D2E-200F9AFAA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F0D065-6CBA-49E3-B480-15D99576F843}"/>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6" name="Footer Placeholder 5">
            <a:extLst>
              <a:ext uri="{FF2B5EF4-FFF2-40B4-BE49-F238E27FC236}">
                <a16:creationId xmlns:a16="http://schemas.microsoft.com/office/drawing/2014/main" id="{3774D6A7-F2A2-49D8-AE19-75FA58968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72C83-3465-4AE8-803E-55D1DFE5F467}"/>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37167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F3ED-13CD-4861-999B-5D3B339F84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B87AB0-952A-4C2D-B531-2904234C1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5E7D7D-FB48-473D-991A-E4C15DD23E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714D6B-05B7-4681-B741-51486481D1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D1B093-09C1-40D3-A750-DBF2497080E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EC5462-2302-4B62-B958-EBF1D608BD14}"/>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8" name="Footer Placeholder 7">
            <a:extLst>
              <a:ext uri="{FF2B5EF4-FFF2-40B4-BE49-F238E27FC236}">
                <a16:creationId xmlns:a16="http://schemas.microsoft.com/office/drawing/2014/main" id="{4D4D617A-9259-448F-9BFE-631FEDD7F2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B799B-696F-403F-A01A-4724690436FC}"/>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316464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F419-0D4A-4593-9092-313CB07F7F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3A36C6-95EF-4E92-9F9E-F8B3E18CE8C5}"/>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4" name="Footer Placeholder 3">
            <a:extLst>
              <a:ext uri="{FF2B5EF4-FFF2-40B4-BE49-F238E27FC236}">
                <a16:creationId xmlns:a16="http://schemas.microsoft.com/office/drawing/2014/main" id="{D2733808-CCA4-4CCF-8988-163E24A0C0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1E6FE6-1320-40E8-B739-06A9F159BC36}"/>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34974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9119DB-245E-4F4A-9465-24A3970C3823}"/>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3" name="Footer Placeholder 2">
            <a:extLst>
              <a:ext uri="{FF2B5EF4-FFF2-40B4-BE49-F238E27FC236}">
                <a16:creationId xmlns:a16="http://schemas.microsoft.com/office/drawing/2014/main" id="{8FB5141A-4FA3-4DA0-9C43-2C2170A1DE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EF9442-AD53-423D-A01C-5DE27FC3ABDA}"/>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300372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DA2CE-74CE-4DFE-B548-9E7684F2EF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593134-9027-4517-A3B9-A5AA50FE94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ABC077-1DDE-41D9-9A67-7C5D07958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6F6AA0-5F99-4763-AFF3-F2A85885852F}"/>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6" name="Footer Placeholder 5">
            <a:extLst>
              <a:ext uri="{FF2B5EF4-FFF2-40B4-BE49-F238E27FC236}">
                <a16:creationId xmlns:a16="http://schemas.microsoft.com/office/drawing/2014/main" id="{F8B669E8-0849-495C-8B78-8F42642ABF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29BA55-47E8-4F83-824F-960A16F47471}"/>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0043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5D40-18ED-42BE-8673-F980425409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C13F02-A1FD-4EAC-9609-89E7D7012A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73EC8A-51DF-456F-A670-52CACF942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EA1464-CA89-4D32-B5D5-9CC03661BD0B}"/>
              </a:ext>
            </a:extLst>
          </p:cNvPr>
          <p:cNvSpPr>
            <a:spLocks noGrp="1"/>
          </p:cNvSpPr>
          <p:nvPr>
            <p:ph type="dt" sz="half" idx="10"/>
          </p:nvPr>
        </p:nvSpPr>
        <p:spPr/>
        <p:txBody>
          <a:bodyPr/>
          <a:lstStyle/>
          <a:p>
            <a:fld id="{4027089A-8636-F64C-9D23-B4C3EC8D4BA5}" type="datetimeFigureOut">
              <a:rPr lang="en-US" smtClean="0"/>
              <a:t>9/3/2023</a:t>
            </a:fld>
            <a:endParaRPr lang="en-US"/>
          </a:p>
        </p:txBody>
      </p:sp>
      <p:sp>
        <p:nvSpPr>
          <p:cNvPr id="6" name="Footer Placeholder 5">
            <a:extLst>
              <a:ext uri="{FF2B5EF4-FFF2-40B4-BE49-F238E27FC236}">
                <a16:creationId xmlns:a16="http://schemas.microsoft.com/office/drawing/2014/main" id="{5578CFA7-A95A-4162-B0B5-60D4EACC28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E1B73-A3C0-4C1D-8456-B96C364F3356}"/>
              </a:ext>
            </a:extLst>
          </p:cNvPr>
          <p:cNvSpPr>
            <a:spLocks noGrp="1"/>
          </p:cNvSpPr>
          <p:nvPr>
            <p:ph type="sldNum" sz="quarter" idx="12"/>
          </p:nvPr>
        </p:nvSpPr>
        <p:spPr/>
        <p:txBody>
          <a:bodyPr/>
          <a:lstStyle/>
          <a:p>
            <a:fld id="{3953B47E-519D-9549-9FB6-B83933F17F08}" type="slidenum">
              <a:rPr lang="en-US" smtClean="0"/>
              <a:t>‹#›</a:t>
            </a:fld>
            <a:endParaRPr lang="en-US"/>
          </a:p>
        </p:txBody>
      </p:sp>
    </p:spTree>
    <p:extLst>
      <p:ext uri="{BB962C8B-B14F-4D97-AF65-F5344CB8AC3E}">
        <p14:creationId xmlns:p14="http://schemas.microsoft.com/office/powerpoint/2010/main" val="151600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2000">
              <a:schemeClr val="accent2">
                <a:lumMod val="60000"/>
                <a:lumOff val="40000"/>
              </a:schemeClr>
            </a:gs>
            <a:gs pos="73000">
              <a:schemeClr val="accent1">
                <a:lumMod val="45000"/>
                <a:lumOff val="55000"/>
              </a:schemeClr>
            </a:gs>
            <a:gs pos="8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007005-2D55-45D7-A237-34C68614B5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533B66-0ADF-4E4C-80E5-608DFD4FA5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25D3BC-D2F2-4B25-88EC-DB812DFFA2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7089A-8636-F64C-9D23-B4C3EC8D4BA5}" type="datetimeFigureOut">
              <a:rPr lang="en-US" smtClean="0"/>
              <a:t>9/3/2023</a:t>
            </a:fld>
            <a:endParaRPr lang="en-US"/>
          </a:p>
        </p:txBody>
      </p:sp>
      <p:sp>
        <p:nvSpPr>
          <p:cNvPr id="5" name="Footer Placeholder 4">
            <a:extLst>
              <a:ext uri="{FF2B5EF4-FFF2-40B4-BE49-F238E27FC236}">
                <a16:creationId xmlns:a16="http://schemas.microsoft.com/office/drawing/2014/main" id="{FD836ED0-6A4D-4F02-806C-FDB9DC5910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384768-DA10-4FB6-8918-9DB6F2B7C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3B47E-519D-9549-9FB6-B83933F17F08}" type="slidenum">
              <a:rPr lang="en-US" smtClean="0"/>
              <a:t>‹#›</a:t>
            </a:fld>
            <a:endParaRPr lang="en-US"/>
          </a:p>
        </p:txBody>
      </p:sp>
    </p:spTree>
    <p:extLst>
      <p:ext uri="{BB962C8B-B14F-4D97-AF65-F5344CB8AC3E}">
        <p14:creationId xmlns:p14="http://schemas.microsoft.com/office/powerpoint/2010/main" val="19138584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flickr.com/photos/pixelhut/611235932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familysearch.org/wiki/en/Berkshire_Maps" TargetMode="External"/><Relationship Id="rId5" Type="http://schemas.openxmlformats.org/officeDocument/2006/relationships/image" Target="../media/image3.jpg"/><Relationship Id="rId4" Type="http://schemas.openxmlformats.org/officeDocument/2006/relationships/hyperlink" Target="https://tehviscount.blogspot.com/2013/09/bracknell-revisited.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609600" y="80144"/>
            <a:ext cx="5348655" cy="369332"/>
          </a:xfrm>
          <a:prstGeom prst="rect">
            <a:avLst/>
          </a:prstGeom>
          <a:solidFill>
            <a:schemeClr val="accent2"/>
          </a:solidFill>
          <a:ln w="19050">
            <a:solidFill>
              <a:schemeClr val="tx1"/>
            </a:solidFill>
          </a:ln>
        </p:spPr>
        <p:txBody>
          <a:bodyPr wrap="square" rtlCol="0">
            <a:spAutoFit/>
          </a:bodyPr>
          <a:lstStyle/>
          <a:p>
            <a:pPr algn="ctr"/>
            <a:r>
              <a:rPr lang="en-GB" b="1" dirty="0">
                <a:solidFill>
                  <a:prstClr val="white"/>
                </a:solidFill>
                <a:latin typeface="Arial" panose="020B0604020202020204" pitchFamily="34" charset="0"/>
                <a:cs typeface="Arial" panose="020B0604020202020204" pitchFamily="34" charset="0"/>
              </a:rPr>
              <a:t>Bracknell – Local Study - Year 4 	</a:t>
            </a:r>
            <a:endParaRPr lang="en-GB" b="1" i="1" dirty="0">
              <a:solidFill>
                <a:prstClr val="white"/>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F48F1B75-C2BC-47F9-9206-A152570118C9}"/>
              </a:ext>
            </a:extLst>
          </p:cNvPr>
          <p:cNvGraphicFramePr>
            <a:graphicFrameLocks noGrp="1"/>
          </p:cNvGraphicFramePr>
          <p:nvPr>
            <p:extLst>
              <p:ext uri="{D42A27DB-BD31-4B8C-83A1-F6EECF244321}">
                <p14:modId xmlns:p14="http://schemas.microsoft.com/office/powerpoint/2010/main" val="3411839617"/>
              </p:ext>
            </p:extLst>
          </p:nvPr>
        </p:nvGraphicFramePr>
        <p:xfrm>
          <a:off x="1252991" y="561660"/>
          <a:ext cx="4792909" cy="2376735"/>
        </p:xfrm>
        <a:graphic>
          <a:graphicData uri="http://schemas.openxmlformats.org/drawingml/2006/table">
            <a:tbl>
              <a:tblPr firstRow="1" bandRow="1">
                <a:tableStyleId>{00A15C55-8517-42AA-B614-E9B94910E393}</a:tableStyleId>
              </a:tblPr>
              <a:tblGrid>
                <a:gridCol w="234064">
                  <a:extLst>
                    <a:ext uri="{9D8B030D-6E8A-4147-A177-3AD203B41FA5}">
                      <a16:colId xmlns:a16="http://schemas.microsoft.com/office/drawing/2014/main" val="2316687726"/>
                    </a:ext>
                  </a:extLst>
                </a:gridCol>
                <a:gridCol w="4558845">
                  <a:extLst>
                    <a:ext uri="{9D8B030D-6E8A-4147-A177-3AD203B41FA5}">
                      <a16:colId xmlns:a16="http://schemas.microsoft.com/office/drawing/2014/main" val="2379496559"/>
                    </a:ext>
                  </a:extLst>
                </a:gridCol>
              </a:tblGrid>
              <a:tr h="251615">
                <a:tc gridSpan="2">
                  <a:txBody>
                    <a:bodyPr/>
                    <a:lstStyle/>
                    <a:p>
                      <a:pPr algn="ctr"/>
                      <a:r>
                        <a:rPr lang="en-GB" altLang="en-GB" sz="1600" dirty="0">
                          <a:solidFill>
                            <a:sysClr val="windowText" lastClr="000000"/>
                          </a:solidFill>
                        </a:rPr>
                        <a:t>Discussion Topics and Enquiry Questions</a:t>
                      </a:r>
                      <a:endParaRPr lang="en-GB" altLang="en-GB" sz="1600" dirty="0">
                        <a:solidFill>
                          <a:sysClr val="windowText" lastClr="000000"/>
                        </a:solidFill>
                        <a:latin typeface="Arial" panose="020B0604020202020204" pitchFamily="34" charset="0"/>
                        <a:cs typeface="Arial" panose="020B0604020202020204" pitchFamily="34" charset="0"/>
                      </a:endParaRPr>
                    </a:p>
                  </a:txBody>
                  <a:tcPr marL="74295" marR="74295" marT="37148" marB="37148">
                    <a:solidFill>
                      <a:schemeClr val="accent2"/>
                    </a:solidFill>
                  </a:tcPr>
                </a:tc>
                <a:tc hMerge="1">
                  <a:txBody>
                    <a:bodyPr/>
                    <a:lstStyle/>
                    <a:p>
                      <a:endParaRPr lang="en-GB" altLang="en-GB" dirty="0"/>
                    </a:p>
                  </a:txBody>
                  <a:tcPr marL="74295" marR="74295" marT="37148" marB="37148"/>
                </a:tc>
                <a:extLst>
                  <a:ext uri="{0D108BD9-81ED-4DB2-BD59-A6C34878D82A}">
                    <a16:rowId xmlns:a16="http://schemas.microsoft.com/office/drawing/2014/main" val="1550516657"/>
                  </a:ext>
                </a:extLst>
              </a:tr>
              <a:tr h="277050">
                <a:tc>
                  <a:txBody>
                    <a:bodyPr/>
                    <a:lstStyle/>
                    <a:p>
                      <a:r>
                        <a:rPr lang="en-GB" altLang="en-GB" sz="1100" dirty="0"/>
                        <a:t>1</a:t>
                      </a:r>
                      <a:endParaRPr lang="en-GB" altLang="en-GB" sz="1100" b="0" dirty="0">
                        <a:solidFill>
                          <a:schemeClr val="tx1"/>
                        </a:solidFill>
                      </a:endParaRPr>
                    </a:p>
                  </a:txBody>
                  <a:tcPr marL="74295" marR="74295" marT="37148" marB="37148" anchor="ctr"/>
                </a:tc>
                <a:tc>
                  <a:txBody>
                    <a:bodyPr/>
                    <a:lstStyle/>
                    <a:p>
                      <a:pPr algn="l"/>
                      <a:r>
                        <a:rPr lang="en-GB" sz="1600" b="0" dirty="0">
                          <a:solidFill>
                            <a:schemeClr val="tx1"/>
                          </a:solidFill>
                          <a:latin typeface="+mn-lt"/>
                          <a:cs typeface="Arial" panose="020B0604020202020204" pitchFamily="34" charset="0"/>
                        </a:rPr>
                        <a:t>Where is Bracknell? </a:t>
                      </a:r>
                    </a:p>
                  </a:txBody>
                  <a:tcPr marL="68580" marR="68580" marT="0" marB="0" anchor="ctr"/>
                </a:tc>
                <a:extLst>
                  <a:ext uri="{0D108BD9-81ED-4DB2-BD59-A6C34878D82A}">
                    <a16:rowId xmlns:a16="http://schemas.microsoft.com/office/drawing/2014/main" val="2963941051"/>
                  </a:ext>
                </a:extLst>
              </a:tr>
              <a:tr h="298486">
                <a:tc>
                  <a:txBody>
                    <a:bodyPr/>
                    <a:lstStyle/>
                    <a:p>
                      <a:r>
                        <a:rPr lang="en-GB" altLang="en-GB" sz="1100" dirty="0"/>
                        <a:t>2</a:t>
                      </a:r>
                      <a:endParaRPr lang="en-GB" altLang="en-GB" sz="1100" b="0" dirty="0">
                        <a:solidFill>
                          <a:schemeClr val="tx1"/>
                        </a:solidFill>
                      </a:endParaRPr>
                    </a:p>
                  </a:txBody>
                  <a:tcPr marL="74295" marR="74295" marT="37148" marB="37148" anchor="ctr"/>
                </a:tc>
                <a:tc>
                  <a:txBody>
                    <a:bodyPr/>
                    <a:lstStyle/>
                    <a:p>
                      <a:pPr algn="l"/>
                      <a:r>
                        <a:rPr lang="en-GB" sz="1600" b="0" dirty="0">
                          <a:solidFill>
                            <a:schemeClr val="tx1"/>
                          </a:solidFill>
                          <a:latin typeface="+mn-lt"/>
                        </a:rPr>
                        <a:t>What did Bracknell look like when it first appeared on a map?</a:t>
                      </a:r>
                    </a:p>
                  </a:txBody>
                  <a:tcPr marL="68580" marR="68580" marT="0" marB="0" anchor="ctr"/>
                </a:tc>
                <a:extLst>
                  <a:ext uri="{0D108BD9-81ED-4DB2-BD59-A6C34878D82A}">
                    <a16:rowId xmlns:a16="http://schemas.microsoft.com/office/drawing/2014/main" val="2929339964"/>
                  </a:ext>
                </a:extLst>
              </a:tr>
              <a:tr h="318509">
                <a:tc>
                  <a:txBody>
                    <a:bodyPr/>
                    <a:lstStyle/>
                    <a:p>
                      <a:r>
                        <a:rPr lang="en-GB" altLang="en-GB" sz="1100" dirty="0"/>
                        <a:t>3</a:t>
                      </a:r>
                      <a:endParaRPr lang="en-GB" altLang="en-GB" sz="1100" b="0" dirty="0">
                        <a:solidFill>
                          <a:schemeClr val="tx1"/>
                        </a:solidFill>
                      </a:endParaRP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latin typeface="+mn-lt"/>
                          <a:ea typeface="+mn-ea"/>
                          <a:cs typeface="+mn-cs"/>
                        </a:rPr>
                        <a:t>How did Bracknell change over time?</a:t>
                      </a:r>
                    </a:p>
                  </a:txBody>
                  <a:tcPr marL="68580" marR="68580" marT="0" marB="0" anchor="ctr"/>
                </a:tc>
                <a:extLst>
                  <a:ext uri="{0D108BD9-81ED-4DB2-BD59-A6C34878D82A}">
                    <a16:rowId xmlns:a16="http://schemas.microsoft.com/office/drawing/2014/main" val="2127594675"/>
                  </a:ext>
                </a:extLst>
              </a:tr>
              <a:tr h="0">
                <a:tc>
                  <a:txBody>
                    <a:bodyPr/>
                    <a:lstStyle/>
                    <a:p>
                      <a:r>
                        <a:rPr lang="en-GB" altLang="en-GB" sz="1100" dirty="0"/>
                        <a:t>4</a:t>
                      </a:r>
                      <a:endParaRPr lang="en-GB" altLang="en-GB" sz="1100" b="0" dirty="0">
                        <a:solidFill>
                          <a:schemeClr val="tx1"/>
                        </a:solidFill>
                      </a:endParaRP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latin typeface="+mn-lt"/>
                        </a:rPr>
                        <a:t>Who came to settle in Bracknell? When did it become a New Town? </a:t>
                      </a:r>
                    </a:p>
                  </a:txBody>
                  <a:tcPr marL="68580" marR="68580" marT="0" marB="0" anchor="ctr"/>
                </a:tc>
                <a:extLst>
                  <a:ext uri="{0D108BD9-81ED-4DB2-BD59-A6C34878D82A}">
                    <a16:rowId xmlns:a16="http://schemas.microsoft.com/office/drawing/2014/main" val="630945595"/>
                  </a:ext>
                </a:extLst>
              </a:tr>
              <a:tr h="381077">
                <a:tc>
                  <a:txBody>
                    <a:bodyPr/>
                    <a:lstStyle/>
                    <a:p>
                      <a:r>
                        <a:rPr lang="en-GB" altLang="en-GB" sz="1100" dirty="0"/>
                        <a:t>5</a:t>
                      </a:r>
                      <a:endParaRPr lang="en-GB" altLang="en-GB" sz="1100" b="0" dirty="0">
                        <a:solidFill>
                          <a:schemeClr val="tx1"/>
                        </a:solidFill>
                      </a:endParaRPr>
                    </a:p>
                  </a:txBody>
                  <a:tcPr marL="74295" marR="74295" marT="37148" marB="37148" anchor="ctr"/>
                </a:tc>
                <a:tc>
                  <a:txBody>
                    <a:bodyPr/>
                    <a:lstStyle/>
                    <a:p>
                      <a:pPr algn="l"/>
                      <a:r>
                        <a:rPr lang="en-GB" sz="1600" b="0" dirty="0">
                          <a:solidFill>
                            <a:schemeClr val="tx1"/>
                          </a:solidFill>
                          <a:latin typeface="+mn-lt"/>
                        </a:rPr>
                        <a:t>What does Bracknell look like today, compared to the original settlement? </a:t>
                      </a:r>
                    </a:p>
                  </a:txBody>
                  <a:tcPr marL="68580" marR="68580" marT="0" marB="0" anchor="ctr"/>
                </a:tc>
                <a:extLst>
                  <a:ext uri="{0D108BD9-81ED-4DB2-BD59-A6C34878D82A}">
                    <a16:rowId xmlns:a16="http://schemas.microsoft.com/office/drawing/2014/main" val="245600744"/>
                  </a:ext>
                </a:extLst>
              </a:tr>
            </a:tbl>
          </a:graphicData>
        </a:graphic>
      </p:graphicFrame>
      <p:graphicFrame>
        <p:nvGraphicFramePr>
          <p:cNvPr id="7" name="Table 6">
            <a:extLst>
              <a:ext uri="{FF2B5EF4-FFF2-40B4-BE49-F238E27FC236}">
                <a16:creationId xmlns:a16="http://schemas.microsoft.com/office/drawing/2014/main" id="{971AF0A6-DDF1-4497-93E7-7414C995CE15}"/>
              </a:ext>
            </a:extLst>
          </p:cNvPr>
          <p:cNvGraphicFramePr>
            <a:graphicFrameLocks noGrp="1"/>
          </p:cNvGraphicFramePr>
          <p:nvPr>
            <p:extLst>
              <p:ext uri="{D42A27DB-BD31-4B8C-83A1-F6EECF244321}">
                <p14:modId xmlns:p14="http://schemas.microsoft.com/office/powerpoint/2010/main" val="3125149771"/>
              </p:ext>
            </p:extLst>
          </p:nvPr>
        </p:nvGraphicFramePr>
        <p:xfrm>
          <a:off x="1252991" y="3254782"/>
          <a:ext cx="3223903" cy="3214147"/>
        </p:xfrm>
        <a:graphic>
          <a:graphicData uri="http://schemas.openxmlformats.org/drawingml/2006/table">
            <a:tbl>
              <a:tblPr firstRow="1" bandRow="1">
                <a:tableStyleId>{93296810-A885-4BE3-A3E7-6D5BEEA58F35}</a:tableStyleId>
              </a:tblPr>
              <a:tblGrid>
                <a:gridCol w="1622867">
                  <a:extLst>
                    <a:ext uri="{9D8B030D-6E8A-4147-A177-3AD203B41FA5}">
                      <a16:colId xmlns:a16="http://schemas.microsoft.com/office/drawing/2014/main" val="1819816150"/>
                    </a:ext>
                  </a:extLst>
                </a:gridCol>
                <a:gridCol w="1601036">
                  <a:extLst>
                    <a:ext uri="{9D8B030D-6E8A-4147-A177-3AD203B41FA5}">
                      <a16:colId xmlns:a16="http://schemas.microsoft.com/office/drawing/2014/main" val="2595832683"/>
                    </a:ext>
                  </a:extLst>
                </a:gridCol>
              </a:tblGrid>
              <a:tr h="357579">
                <a:tc gridSpan="2">
                  <a:txBody>
                    <a:bodyPr/>
                    <a:lstStyle/>
                    <a:p>
                      <a:pPr algn="ctr"/>
                      <a:r>
                        <a:rPr lang="en-GB" sz="1600" dirty="0"/>
                        <a:t>Key Vocabulary</a:t>
                      </a:r>
                      <a:endParaRPr lang="en-GB" sz="160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GB" dirty="0"/>
                    </a:p>
                  </a:txBody>
                  <a:tcPr/>
                </a:tc>
                <a:extLst>
                  <a:ext uri="{0D108BD9-81ED-4DB2-BD59-A6C34878D82A}">
                    <a16:rowId xmlns:a16="http://schemas.microsoft.com/office/drawing/2014/main" val="268058538"/>
                  </a:ext>
                </a:extLst>
              </a:tr>
              <a:tr h="319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Bracknell</a:t>
                      </a:r>
                    </a:p>
                  </a:txBody>
                  <a:tcPr/>
                </a:tc>
                <a:tc>
                  <a:txBody>
                    <a:bodyPr/>
                    <a:lstStyle/>
                    <a:p>
                      <a:r>
                        <a:rPr lang="en-GB" sz="1400" dirty="0">
                          <a:solidFill>
                            <a:schemeClr val="tx1"/>
                          </a:solidFill>
                        </a:rPr>
                        <a:t>Berkshire</a:t>
                      </a:r>
                    </a:p>
                  </a:txBody>
                  <a:tcPr/>
                </a:tc>
                <a:extLst>
                  <a:ext uri="{0D108BD9-81ED-4DB2-BD59-A6C34878D82A}">
                    <a16:rowId xmlns:a16="http://schemas.microsoft.com/office/drawing/2014/main" val="2777767074"/>
                  </a:ext>
                </a:extLst>
              </a:tr>
              <a:tr h="202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South East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County</a:t>
                      </a:r>
                    </a:p>
                  </a:txBody>
                  <a:tcPr/>
                </a:tc>
                <a:extLst>
                  <a:ext uri="{0D108BD9-81ED-4DB2-BD59-A6C34878D82A}">
                    <a16:rowId xmlns:a16="http://schemas.microsoft.com/office/drawing/2014/main" val="3949600"/>
                  </a:ext>
                </a:extLst>
              </a:tr>
              <a:tr h="396805">
                <a:tc>
                  <a:txBody>
                    <a:bodyPr/>
                    <a:lstStyle/>
                    <a:p>
                      <a:r>
                        <a:rPr lang="en-GB" sz="1400" dirty="0">
                          <a:solidFill>
                            <a:schemeClr val="tx1"/>
                          </a:solidFill>
                        </a:rPr>
                        <a:t>Village</a:t>
                      </a:r>
                    </a:p>
                  </a:txBody>
                  <a:tcPr/>
                </a:tc>
                <a:tc>
                  <a:txBody>
                    <a:bodyPr/>
                    <a:lstStyle/>
                    <a:p>
                      <a:r>
                        <a:rPr lang="en-GB" sz="1400" dirty="0">
                          <a:solidFill>
                            <a:schemeClr val="tx1"/>
                          </a:solidFill>
                        </a:rPr>
                        <a:t>Town</a:t>
                      </a:r>
                    </a:p>
                  </a:txBody>
                  <a:tcPr/>
                </a:tc>
                <a:extLst>
                  <a:ext uri="{0D108BD9-81ED-4DB2-BD59-A6C34878D82A}">
                    <a16:rowId xmlns:a16="http://schemas.microsoft.com/office/drawing/2014/main" val="2653625765"/>
                  </a:ext>
                </a:extLst>
              </a:tr>
              <a:tr h="289457">
                <a:tc>
                  <a:txBody>
                    <a:bodyPr/>
                    <a:lstStyle/>
                    <a:p>
                      <a:r>
                        <a:rPr lang="en-GB" sz="1400" dirty="0">
                          <a:solidFill>
                            <a:schemeClr val="tx1"/>
                          </a:solidFill>
                        </a:rPr>
                        <a:t>City</a:t>
                      </a:r>
                    </a:p>
                  </a:txBody>
                  <a:tcPr/>
                </a:tc>
                <a:tc>
                  <a:txBody>
                    <a:bodyPr/>
                    <a:lstStyle/>
                    <a:p>
                      <a:r>
                        <a:rPr lang="en-GB" sz="1400" dirty="0">
                          <a:solidFill>
                            <a:schemeClr val="tx1"/>
                          </a:solidFill>
                        </a:rPr>
                        <a:t>settlement</a:t>
                      </a:r>
                    </a:p>
                  </a:txBody>
                  <a:tcPr/>
                </a:tc>
                <a:extLst>
                  <a:ext uri="{0D108BD9-81ED-4DB2-BD59-A6C34878D82A}">
                    <a16:rowId xmlns:a16="http://schemas.microsoft.com/office/drawing/2014/main" val="254018134"/>
                  </a:ext>
                </a:extLst>
              </a:tr>
              <a:tr h="311733">
                <a:tc>
                  <a:txBody>
                    <a:bodyPr/>
                    <a:lstStyle/>
                    <a:p>
                      <a:r>
                        <a:rPr lang="en-GB" sz="1400" dirty="0">
                          <a:solidFill>
                            <a:schemeClr val="tx1"/>
                          </a:solidFill>
                        </a:rPr>
                        <a:t>Human features</a:t>
                      </a:r>
                    </a:p>
                  </a:txBody>
                  <a:tcPr/>
                </a:tc>
                <a:tc>
                  <a:txBody>
                    <a:bodyPr/>
                    <a:lstStyle/>
                    <a:p>
                      <a:r>
                        <a:rPr lang="en-GB" sz="1400" dirty="0">
                          <a:solidFill>
                            <a:schemeClr val="tx1"/>
                          </a:solidFill>
                        </a:rPr>
                        <a:t>Physical features</a:t>
                      </a:r>
                    </a:p>
                  </a:txBody>
                  <a:tcPr/>
                </a:tc>
                <a:extLst>
                  <a:ext uri="{0D108BD9-81ED-4DB2-BD59-A6C34878D82A}">
                    <a16:rowId xmlns:a16="http://schemas.microsoft.com/office/drawing/2014/main" val="320080788"/>
                  </a:ext>
                </a:extLst>
              </a:tr>
              <a:tr h="292564">
                <a:tc>
                  <a:txBody>
                    <a:bodyPr/>
                    <a:lstStyle/>
                    <a:p>
                      <a:r>
                        <a:rPr lang="en-GB" sz="1400" dirty="0"/>
                        <a:t>Local area</a:t>
                      </a:r>
                    </a:p>
                  </a:txBody>
                  <a:tcPr/>
                </a:tc>
                <a:tc>
                  <a:txBody>
                    <a:bodyPr/>
                    <a:lstStyle/>
                    <a:p>
                      <a:r>
                        <a:rPr lang="en-GB" sz="1400" dirty="0">
                          <a:solidFill>
                            <a:schemeClr val="tx1"/>
                          </a:solidFill>
                        </a:rPr>
                        <a:t>Sketch map</a:t>
                      </a:r>
                    </a:p>
                  </a:txBody>
                  <a:tcPr/>
                </a:tc>
                <a:extLst>
                  <a:ext uri="{0D108BD9-81ED-4DB2-BD59-A6C34878D82A}">
                    <a16:rowId xmlns:a16="http://schemas.microsoft.com/office/drawing/2014/main" val="2664556498"/>
                  </a:ext>
                </a:extLst>
              </a:tr>
              <a:tr h="273157">
                <a:tc>
                  <a:txBody>
                    <a:bodyPr/>
                    <a:lstStyle/>
                    <a:p>
                      <a:r>
                        <a:rPr lang="en-GB" sz="1400" dirty="0">
                          <a:solidFill>
                            <a:schemeClr val="tx1"/>
                          </a:solidFill>
                        </a:rPr>
                        <a:t>plans</a:t>
                      </a:r>
                    </a:p>
                  </a:txBody>
                  <a:tcPr/>
                </a:tc>
                <a:tc>
                  <a:txBody>
                    <a:bodyPr/>
                    <a:lstStyle/>
                    <a:p>
                      <a:r>
                        <a:rPr lang="en-GB" sz="1400" dirty="0">
                          <a:solidFill>
                            <a:schemeClr val="tx1"/>
                          </a:solidFill>
                        </a:rPr>
                        <a:t>graphs</a:t>
                      </a:r>
                    </a:p>
                  </a:txBody>
                  <a:tcPr/>
                </a:tc>
                <a:extLst>
                  <a:ext uri="{0D108BD9-81ED-4DB2-BD59-A6C34878D82A}">
                    <a16:rowId xmlns:a16="http://schemas.microsoft.com/office/drawing/2014/main" val="1093400113"/>
                  </a:ext>
                </a:extLst>
              </a:tr>
              <a:tr h="229746">
                <a:tc>
                  <a:txBody>
                    <a:bodyPr/>
                    <a:lstStyle/>
                    <a:p>
                      <a:r>
                        <a:rPr lang="en-GB" sz="1400" dirty="0">
                          <a:solidFill>
                            <a:schemeClr val="tx1"/>
                          </a:solidFill>
                        </a:rPr>
                        <a:t>symbols</a:t>
                      </a:r>
                    </a:p>
                  </a:txBody>
                  <a:tcPr/>
                </a:tc>
                <a:tc>
                  <a:txBody>
                    <a:bodyPr/>
                    <a:lstStyle/>
                    <a:p>
                      <a:r>
                        <a:rPr lang="en-GB" sz="1400" dirty="0">
                          <a:solidFill>
                            <a:schemeClr val="tx1"/>
                          </a:solidFill>
                        </a:rPr>
                        <a:t>links</a:t>
                      </a:r>
                    </a:p>
                  </a:txBody>
                  <a:tcPr/>
                </a:tc>
                <a:extLst>
                  <a:ext uri="{0D108BD9-81ED-4DB2-BD59-A6C34878D82A}">
                    <a16:rowId xmlns:a16="http://schemas.microsoft.com/office/drawing/2014/main" val="2815706780"/>
                  </a:ext>
                </a:extLst>
              </a:tr>
              <a:tr h="223281">
                <a:tc>
                  <a:txBody>
                    <a:bodyPr/>
                    <a:lstStyle/>
                    <a:p>
                      <a:r>
                        <a:rPr lang="en-GB" sz="1400" dirty="0">
                          <a:solidFill>
                            <a:schemeClr val="tx1"/>
                          </a:solidFill>
                        </a:rPr>
                        <a:t>country</a:t>
                      </a:r>
                    </a:p>
                  </a:txBody>
                  <a:tcPr/>
                </a:tc>
                <a:tc>
                  <a:txBody>
                    <a:bodyPr/>
                    <a:lstStyle/>
                    <a:p>
                      <a:r>
                        <a:rPr lang="en-GB" sz="1400" dirty="0">
                          <a:solidFill>
                            <a:schemeClr val="tx1"/>
                          </a:solidFill>
                        </a:rPr>
                        <a:t>New Town</a:t>
                      </a:r>
                    </a:p>
                  </a:txBody>
                  <a:tcPr/>
                </a:tc>
                <a:extLst>
                  <a:ext uri="{0D108BD9-81ED-4DB2-BD59-A6C34878D82A}">
                    <a16:rowId xmlns:a16="http://schemas.microsoft.com/office/drawing/2014/main" val="4290771478"/>
                  </a:ext>
                </a:extLst>
              </a:tr>
            </a:tbl>
          </a:graphicData>
        </a:graphic>
      </p:graphicFrame>
      <p:graphicFrame>
        <p:nvGraphicFramePr>
          <p:cNvPr id="6" name="Table 5">
            <a:extLst>
              <a:ext uri="{FF2B5EF4-FFF2-40B4-BE49-F238E27FC236}">
                <a16:creationId xmlns:a16="http://schemas.microsoft.com/office/drawing/2014/main" id="{0D0DBA9C-E502-4370-B4D7-F8280711F271}"/>
              </a:ext>
            </a:extLst>
          </p:cNvPr>
          <p:cNvGraphicFramePr>
            <a:graphicFrameLocks noGrp="1"/>
          </p:cNvGraphicFramePr>
          <p:nvPr>
            <p:extLst>
              <p:ext uri="{D42A27DB-BD31-4B8C-83A1-F6EECF244321}">
                <p14:modId xmlns:p14="http://schemas.microsoft.com/office/powerpoint/2010/main" val="820065342"/>
              </p:ext>
            </p:extLst>
          </p:nvPr>
        </p:nvGraphicFramePr>
        <p:xfrm>
          <a:off x="6267952" y="190610"/>
          <a:ext cx="5314448" cy="2376735"/>
        </p:xfrm>
        <a:graphic>
          <a:graphicData uri="http://schemas.openxmlformats.org/drawingml/2006/table">
            <a:tbl>
              <a:tblPr firstRow="1" bandRow="1">
                <a:tableStyleId>{F5AB1C69-6EDB-4FF4-983F-18BD219EF322}</a:tableStyleId>
              </a:tblPr>
              <a:tblGrid>
                <a:gridCol w="5314448">
                  <a:extLst>
                    <a:ext uri="{9D8B030D-6E8A-4147-A177-3AD203B41FA5}">
                      <a16:colId xmlns:a16="http://schemas.microsoft.com/office/drawing/2014/main" val="2606679746"/>
                    </a:ext>
                  </a:extLst>
                </a:gridCol>
              </a:tblGrid>
              <a:tr h="478024">
                <a:tc>
                  <a:txBody>
                    <a:bodyPr/>
                    <a:lstStyle/>
                    <a:p>
                      <a:pPr algn="ctr"/>
                      <a:r>
                        <a:rPr lang="en-GB" sz="1800" dirty="0">
                          <a:solidFill>
                            <a:schemeClr val="bg1"/>
                          </a:solidFill>
                        </a:rPr>
                        <a:t>Core knowledge and skills</a:t>
                      </a:r>
                    </a:p>
                  </a:txBody>
                  <a:tcPr>
                    <a:solidFill>
                      <a:schemeClr val="accent6">
                        <a:lumMod val="60000"/>
                        <a:lumOff val="40000"/>
                      </a:schemeClr>
                    </a:solidFill>
                  </a:tcPr>
                </a:tc>
                <a:extLst>
                  <a:ext uri="{0D108BD9-81ED-4DB2-BD59-A6C34878D82A}">
                    <a16:rowId xmlns:a16="http://schemas.microsoft.com/office/drawing/2014/main" val="3820405797"/>
                  </a:ext>
                </a:extLst>
              </a:tr>
              <a:tr h="1898711">
                <a:tc>
                  <a:txBody>
                    <a:bodyPr/>
                    <a:lstStyle/>
                    <a:p>
                      <a:r>
                        <a:rPr lang="en-GB" sz="1300" b="1" u="sng" dirty="0">
                          <a:solidFill>
                            <a:schemeClr val="tx1"/>
                          </a:solidFill>
                        </a:rPr>
                        <a:t>Geography: </a:t>
                      </a:r>
                      <a:r>
                        <a:rPr lang="en-GB" sz="1300" b="0" u="none" dirty="0">
                          <a:solidFill>
                            <a:schemeClr val="tx1"/>
                          </a:solidFill>
                        </a:rPr>
                        <a:t>recognise the difference between a settlement, a town, city and country. Understand how settlements change and become towns and cities. Understand what are the physical and Human features in their local area. Understand how human features change in the local area. Be able to produce simple sketch amps.</a:t>
                      </a:r>
                      <a:endParaRPr lang="en-GB" sz="1300" b="1" u="sng" dirty="0">
                        <a:solidFill>
                          <a:schemeClr val="tx1"/>
                        </a:solidFill>
                      </a:endParaRPr>
                    </a:p>
                    <a:p>
                      <a:r>
                        <a:rPr lang="en-GB" sz="1300" b="1" u="sng" dirty="0">
                          <a:solidFill>
                            <a:schemeClr val="tx1"/>
                          </a:solidFill>
                        </a:rPr>
                        <a:t>Art/D&amp;T: </a:t>
                      </a:r>
                      <a:r>
                        <a:rPr lang="en-GB" sz="1300" b="0" u="none" dirty="0">
                          <a:solidFill>
                            <a:schemeClr val="tx1"/>
                          </a:solidFill>
                        </a:rPr>
                        <a:t>Learn to sketch from observation. Use line and shade to produce 3D effects in their drawing. Draw buildings and roads in perspective. Design symbols and plans using correct scale.  </a:t>
                      </a:r>
                    </a:p>
                  </a:txBody>
                  <a:tcPr>
                    <a:solidFill>
                      <a:schemeClr val="accent6">
                        <a:lumMod val="20000"/>
                        <a:lumOff val="80000"/>
                      </a:schemeClr>
                    </a:solidFill>
                  </a:tcPr>
                </a:tc>
                <a:extLst>
                  <a:ext uri="{0D108BD9-81ED-4DB2-BD59-A6C34878D82A}">
                    <a16:rowId xmlns:a16="http://schemas.microsoft.com/office/drawing/2014/main" val="3140981001"/>
                  </a:ext>
                </a:extLst>
              </a:tr>
            </a:tbl>
          </a:graphicData>
        </a:graphic>
      </p:graphicFrame>
      <p:graphicFrame>
        <p:nvGraphicFramePr>
          <p:cNvPr id="14" name="Table 13">
            <a:extLst>
              <a:ext uri="{FF2B5EF4-FFF2-40B4-BE49-F238E27FC236}">
                <a16:creationId xmlns:a16="http://schemas.microsoft.com/office/drawing/2014/main" id="{07C99E05-6401-4939-AC48-DD0582AD12CE}"/>
              </a:ext>
            </a:extLst>
          </p:cNvPr>
          <p:cNvGraphicFramePr>
            <a:graphicFrameLocks noGrp="1"/>
          </p:cNvGraphicFramePr>
          <p:nvPr>
            <p:extLst>
              <p:ext uri="{D42A27DB-BD31-4B8C-83A1-F6EECF244321}">
                <p14:modId xmlns:p14="http://schemas.microsoft.com/office/powerpoint/2010/main" val="1826019281"/>
              </p:ext>
            </p:extLst>
          </p:nvPr>
        </p:nvGraphicFramePr>
        <p:xfrm>
          <a:off x="8381302" y="2678546"/>
          <a:ext cx="3099498" cy="4053840"/>
        </p:xfrm>
        <a:graphic>
          <a:graphicData uri="http://schemas.openxmlformats.org/drawingml/2006/table">
            <a:tbl>
              <a:tblPr firstRow="1" bandRow="1">
                <a:tableStyleId>{F5AB1C69-6EDB-4FF4-983F-18BD219EF322}</a:tableStyleId>
              </a:tblPr>
              <a:tblGrid>
                <a:gridCol w="3099498">
                  <a:extLst>
                    <a:ext uri="{9D8B030D-6E8A-4147-A177-3AD203B41FA5}">
                      <a16:colId xmlns:a16="http://schemas.microsoft.com/office/drawing/2014/main" val="2606679746"/>
                    </a:ext>
                  </a:extLst>
                </a:gridCol>
              </a:tblGrid>
              <a:tr h="322585">
                <a:tc>
                  <a:txBody>
                    <a:bodyPr/>
                    <a:lstStyle/>
                    <a:p>
                      <a:pPr algn="ctr"/>
                      <a:r>
                        <a:rPr lang="en-GB" sz="1600" dirty="0">
                          <a:solidFill>
                            <a:schemeClr val="tx1"/>
                          </a:solidFill>
                        </a:rPr>
                        <a:t>Recommended</a:t>
                      </a:r>
                      <a:r>
                        <a:rPr lang="en-GB" sz="1600" dirty="0">
                          <a:solidFill>
                            <a:srgbClr val="FFFF00"/>
                          </a:solidFill>
                        </a:rPr>
                        <a:t> </a:t>
                      </a:r>
                      <a:r>
                        <a:rPr lang="en-GB" sz="1600" dirty="0">
                          <a:solidFill>
                            <a:schemeClr val="tx1"/>
                          </a:solidFill>
                        </a:rPr>
                        <a:t>Activities</a:t>
                      </a:r>
                    </a:p>
                  </a:txBody>
                  <a:tcPr>
                    <a:solidFill>
                      <a:schemeClr val="accent6">
                        <a:lumMod val="40000"/>
                        <a:lumOff val="60000"/>
                      </a:schemeClr>
                    </a:solidFill>
                  </a:tcPr>
                </a:tc>
                <a:extLst>
                  <a:ext uri="{0D108BD9-81ED-4DB2-BD59-A6C34878D82A}">
                    <a16:rowId xmlns:a16="http://schemas.microsoft.com/office/drawing/2014/main" val="3820405797"/>
                  </a:ext>
                </a:extLst>
              </a:tr>
              <a:tr h="3467798">
                <a:tc>
                  <a:txBody>
                    <a:bodyPr/>
                    <a:lstStyle/>
                    <a:p>
                      <a:pPr marL="285750" indent="-285750">
                        <a:buFont typeface="Arial" panose="020B0604020202020204" pitchFamily="34" charset="0"/>
                        <a:buChar char="•"/>
                      </a:pPr>
                      <a:r>
                        <a:rPr lang="en-GB" sz="1400" dirty="0"/>
                        <a:t>Walk around their local area taking note of the types of houses and amenities available.</a:t>
                      </a:r>
                    </a:p>
                    <a:p>
                      <a:pPr marL="285750" indent="-285750">
                        <a:buFont typeface="Arial" panose="020B0604020202020204" pitchFamily="34" charset="0"/>
                        <a:buChar char="•"/>
                      </a:pPr>
                      <a:r>
                        <a:rPr lang="en-GB" sz="1400" dirty="0"/>
                        <a:t>Visit parts of the town they have never been to before and compare to local area.</a:t>
                      </a:r>
                    </a:p>
                    <a:p>
                      <a:pPr marL="285750" indent="-285750">
                        <a:buFont typeface="Arial" panose="020B0604020202020204" pitchFamily="34" charset="0"/>
                        <a:buChar char="•"/>
                      </a:pPr>
                      <a:r>
                        <a:rPr lang="en-GB" sz="1400" dirty="0"/>
                        <a:t>Visit green areas in the town and see how they can be used by the people who visit them.</a:t>
                      </a:r>
                    </a:p>
                    <a:p>
                      <a:pPr marL="285750" indent="-285750">
                        <a:buFont typeface="Arial" panose="020B0604020202020204" pitchFamily="34" charset="0"/>
                        <a:buChar char="•"/>
                      </a:pPr>
                      <a:r>
                        <a:rPr lang="en-GB" sz="1400" dirty="0"/>
                        <a:t>Walk to the Look Out and visit the Iron Fort. Think about its location and decide why it was a good spot for an Iron age fort. </a:t>
                      </a:r>
                    </a:p>
                    <a:p>
                      <a:pPr marL="285750" indent="-285750">
                        <a:buFont typeface="Arial" panose="020B0604020202020204" pitchFamily="34" charset="0"/>
                        <a:buChar char="•"/>
                      </a:pPr>
                      <a:r>
                        <a:rPr lang="en-GB" sz="1400" dirty="0"/>
                        <a:t>Visit a town near Bracknell and compare them.</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txBody>
                  <a:tcPr>
                    <a:solidFill>
                      <a:schemeClr val="accent6">
                        <a:lumMod val="40000"/>
                        <a:lumOff val="60000"/>
                      </a:schemeClr>
                    </a:solidFill>
                  </a:tcPr>
                </a:tc>
                <a:extLst>
                  <a:ext uri="{0D108BD9-81ED-4DB2-BD59-A6C34878D82A}">
                    <a16:rowId xmlns:a16="http://schemas.microsoft.com/office/drawing/2014/main" val="3140981001"/>
                  </a:ext>
                </a:extLst>
              </a:tr>
            </a:tbl>
          </a:graphicData>
        </a:graphic>
      </p:graphicFrame>
      <p:pic>
        <p:nvPicPr>
          <p:cNvPr id="10" name="Picture 9">
            <a:extLst>
              <a:ext uri="{FF2B5EF4-FFF2-40B4-BE49-F238E27FC236}">
                <a16:creationId xmlns:a16="http://schemas.microsoft.com/office/drawing/2014/main" id="{432D9F17-DD83-4969-8CB7-7CD8B7D720F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78807" y="3532295"/>
            <a:ext cx="3500582" cy="2447673"/>
          </a:xfrm>
          <a:prstGeom prst="rect">
            <a:avLst/>
          </a:prstGeom>
        </p:spPr>
      </p:pic>
    </p:spTree>
    <p:extLst>
      <p:ext uri="{BB962C8B-B14F-4D97-AF65-F5344CB8AC3E}">
        <p14:creationId xmlns:p14="http://schemas.microsoft.com/office/powerpoint/2010/main" val="80655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1234580" y="80401"/>
            <a:ext cx="9722840" cy="369332"/>
          </a:xfrm>
          <a:prstGeom prst="rect">
            <a:avLst/>
          </a:prstGeom>
          <a:solidFill>
            <a:schemeClr val="accent1">
              <a:lumMod val="75000"/>
            </a:schemeClr>
          </a:solidFill>
          <a:ln w="19050">
            <a:solidFill>
              <a:schemeClr val="tx1"/>
            </a:solidFill>
          </a:ln>
        </p:spPr>
        <p:txBody>
          <a:bodyPr wrap="square" rtlCol="0">
            <a:spAutoFit/>
          </a:bodyPr>
          <a:lstStyle/>
          <a:p>
            <a:pPr algn="ctr"/>
            <a:r>
              <a:rPr lang="en-GB" b="1" dirty="0">
                <a:solidFill>
                  <a:srgbClr val="FFFF00"/>
                </a:solidFill>
                <a:latin typeface="Arial" panose="020B0604020202020204" pitchFamily="34" charset="0"/>
                <a:cs typeface="Arial" panose="020B0604020202020204" pitchFamily="34" charset="0"/>
              </a:rPr>
              <a:t>Bracknell - Local Study - Year 4 </a:t>
            </a:r>
            <a:r>
              <a:rPr lang="en-GB" dirty="0">
                <a:solidFill>
                  <a:srgbClr val="FFFF00"/>
                </a:solidFill>
                <a:latin typeface="Arial" panose="020B0604020202020204" pitchFamily="34" charset="0"/>
                <a:cs typeface="Arial" panose="020B0604020202020204" pitchFamily="34" charset="0"/>
              </a:rPr>
              <a:t>	</a:t>
            </a:r>
            <a:endParaRPr lang="en-GB" i="1" dirty="0">
              <a:solidFill>
                <a:srgbClr val="FFFF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A1B21355-C57A-41CE-9696-41478F61025A}"/>
              </a:ext>
            </a:extLst>
          </p:cNvPr>
          <p:cNvGraphicFramePr>
            <a:graphicFrameLocks noGrp="1"/>
          </p:cNvGraphicFramePr>
          <p:nvPr>
            <p:extLst>
              <p:ext uri="{D42A27DB-BD31-4B8C-83A1-F6EECF244321}">
                <p14:modId xmlns:p14="http://schemas.microsoft.com/office/powerpoint/2010/main" val="2675108822"/>
              </p:ext>
            </p:extLst>
          </p:nvPr>
        </p:nvGraphicFramePr>
        <p:xfrm>
          <a:off x="8164944" y="4355691"/>
          <a:ext cx="3392155" cy="2007612"/>
        </p:xfrm>
        <a:graphic>
          <a:graphicData uri="http://schemas.openxmlformats.org/drawingml/2006/table">
            <a:tbl>
              <a:tblPr firstRow="1" bandRow="1">
                <a:tableStyleId>{F5AB1C69-6EDB-4FF4-983F-18BD219EF322}</a:tableStyleId>
              </a:tblPr>
              <a:tblGrid>
                <a:gridCol w="3392155">
                  <a:extLst>
                    <a:ext uri="{9D8B030D-6E8A-4147-A177-3AD203B41FA5}">
                      <a16:colId xmlns:a16="http://schemas.microsoft.com/office/drawing/2014/main" val="2606679746"/>
                    </a:ext>
                  </a:extLst>
                </a:gridCol>
              </a:tblGrid>
              <a:tr h="375923">
                <a:tc>
                  <a:txBody>
                    <a:bodyPr/>
                    <a:lstStyle/>
                    <a:p>
                      <a:pPr algn="ctr"/>
                      <a:r>
                        <a:rPr lang="en-GB" sz="1600" b="1" dirty="0">
                          <a:solidFill>
                            <a:schemeClr val="tx1"/>
                          </a:solidFill>
                        </a:rPr>
                        <a:t>Sentence Stems</a:t>
                      </a:r>
                    </a:p>
                  </a:txBody>
                  <a:tcPr>
                    <a:solidFill>
                      <a:schemeClr val="accent1">
                        <a:lumMod val="60000"/>
                        <a:lumOff val="40000"/>
                      </a:schemeClr>
                    </a:solidFill>
                  </a:tcPr>
                </a:tc>
                <a:extLst>
                  <a:ext uri="{0D108BD9-81ED-4DB2-BD59-A6C34878D82A}">
                    <a16:rowId xmlns:a16="http://schemas.microsoft.com/office/drawing/2014/main" val="3820405797"/>
                  </a:ext>
                </a:extLst>
              </a:tr>
              <a:tr h="1631689">
                <a:tc>
                  <a:txBody>
                    <a:bodyPr/>
                    <a:lstStyle/>
                    <a:p>
                      <a:r>
                        <a:rPr lang="en-GB" sz="1400" b="1" dirty="0"/>
                        <a:t>I agree with… because…</a:t>
                      </a:r>
                    </a:p>
                    <a:p>
                      <a:r>
                        <a:rPr lang="en-GB" sz="1400" b="1" dirty="0"/>
                        <a:t>I disagree with… because…</a:t>
                      </a:r>
                    </a:p>
                    <a:p>
                      <a:r>
                        <a:rPr lang="en-GB" sz="1400" b="1" dirty="0"/>
                        <a:t>I would like to challenge the view…</a:t>
                      </a:r>
                    </a:p>
                    <a:p>
                      <a:r>
                        <a:rPr lang="en-GB" sz="1400" b="1" dirty="0"/>
                        <a:t>Adding onto …’s point…</a:t>
                      </a:r>
                    </a:p>
                    <a:p>
                      <a:r>
                        <a:rPr lang="en-GB" sz="1400" b="1" dirty="0"/>
                        <a:t>In my opinion…</a:t>
                      </a:r>
                    </a:p>
                    <a:p>
                      <a:r>
                        <a:rPr lang="en-GB" sz="1400" b="1" dirty="0"/>
                        <a:t>I know this because…</a:t>
                      </a:r>
                    </a:p>
                  </a:txBody>
                  <a:tcPr>
                    <a:solidFill>
                      <a:schemeClr val="accent1">
                        <a:lumMod val="20000"/>
                        <a:lumOff val="80000"/>
                      </a:schemeClr>
                    </a:solidFill>
                  </a:tcPr>
                </a:tc>
                <a:extLst>
                  <a:ext uri="{0D108BD9-81ED-4DB2-BD59-A6C34878D82A}">
                    <a16:rowId xmlns:a16="http://schemas.microsoft.com/office/drawing/2014/main" val="3140981001"/>
                  </a:ext>
                </a:extLst>
              </a:tr>
            </a:tbl>
          </a:graphicData>
        </a:graphic>
      </p:graphicFrame>
      <p:graphicFrame>
        <p:nvGraphicFramePr>
          <p:cNvPr id="13" name="Table 12">
            <a:extLst>
              <a:ext uri="{FF2B5EF4-FFF2-40B4-BE49-F238E27FC236}">
                <a16:creationId xmlns:a16="http://schemas.microsoft.com/office/drawing/2014/main" id="{48053EDB-FB85-4D6E-B38B-717C0B857BEC}"/>
              </a:ext>
            </a:extLst>
          </p:cNvPr>
          <p:cNvGraphicFramePr>
            <a:graphicFrameLocks noGrp="1"/>
          </p:cNvGraphicFramePr>
          <p:nvPr>
            <p:extLst>
              <p:ext uri="{D42A27DB-BD31-4B8C-83A1-F6EECF244321}">
                <p14:modId xmlns:p14="http://schemas.microsoft.com/office/powerpoint/2010/main" val="2823837162"/>
              </p:ext>
            </p:extLst>
          </p:nvPr>
        </p:nvGraphicFramePr>
        <p:xfrm>
          <a:off x="7209504" y="570427"/>
          <a:ext cx="4400605" cy="3558208"/>
        </p:xfrm>
        <a:graphic>
          <a:graphicData uri="http://schemas.openxmlformats.org/drawingml/2006/table">
            <a:tbl>
              <a:tblPr firstRow="1" bandRow="1">
                <a:tableStyleId>{F5AB1C69-6EDB-4FF4-983F-18BD219EF322}</a:tableStyleId>
              </a:tblPr>
              <a:tblGrid>
                <a:gridCol w="2239296">
                  <a:extLst>
                    <a:ext uri="{9D8B030D-6E8A-4147-A177-3AD203B41FA5}">
                      <a16:colId xmlns:a16="http://schemas.microsoft.com/office/drawing/2014/main" val="1800091382"/>
                    </a:ext>
                  </a:extLst>
                </a:gridCol>
                <a:gridCol w="2161309">
                  <a:extLst>
                    <a:ext uri="{9D8B030D-6E8A-4147-A177-3AD203B41FA5}">
                      <a16:colId xmlns:a16="http://schemas.microsoft.com/office/drawing/2014/main" val="1336060009"/>
                    </a:ext>
                  </a:extLst>
                </a:gridCol>
              </a:tblGrid>
              <a:tr h="367514">
                <a:tc gridSpan="2">
                  <a:txBody>
                    <a:bodyPr/>
                    <a:lstStyle/>
                    <a:p>
                      <a:pPr algn="ctr"/>
                      <a:r>
                        <a:rPr lang="en-GB" sz="1600" dirty="0">
                          <a:solidFill>
                            <a:schemeClr val="tx1"/>
                          </a:solidFill>
                        </a:rPr>
                        <a:t>Oracy Skills</a:t>
                      </a:r>
                      <a:endParaRPr lang="en-GB" sz="160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tc hMerge="1">
                  <a:txBody>
                    <a:bodyPr/>
                    <a:lstStyle/>
                    <a:p>
                      <a:endParaRPr lang="en-GB" dirty="0"/>
                    </a:p>
                  </a:txBody>
                  <a:tcPr/>
                </a:tc>
                <a:extLst>
                  <a:ext uri="{0D108BD9-81ED-4DB2-BD59-A6C34878D82A}">
                    <a16:rowId xmlns:a16="http://schemas.microsoft.com/office/drawing/2014/main" val="4176502035"/>
                  </a:ext>
                </a:extLst>
              </a:tr>
              <a:tr h="1553584">
                <a:tc>
                  <a:txBody>
                    <a:bodyPr/>
                    <a:lstStyle/>
                    <a:p>
                      <a:r>
                        <a:rPr lang="en-GB" sz="1600" b="1" dirty="0"/>
                        <a:t>Social</a:t>
                      </a:r>
                      <a:endParaRPr lang="en-GB" sz="1800" b="0" i="0" u="none" strike="noStrike" kern="1200" baseline="0" dirty="0">
                        <a:solidFill>
                          <a:schemeClr val="dk1"/>
                        </a:solidFill>
                        <a:latin typeface="+mn-lt"/>
                        <a:ea typeface="+mn-ea"/>
                        <a:cs typeface="+mn-cs"/>
                      </a:endParaRPr>
                    </a:p>
                    <a:p>
                      <a:r>
                        <a:rPr lang="en-GB" sz="1200" b="1" i="0" u="none" strike="noStrike" kern="1200" baseline="0" dirty="0">
                          <a:solidFill>
                            <a:schemeClr val="dk1"/>
                          </a:solidFill>
                          <a:latin typeface="+mn-lt"/>
                          <a:ea typeface="+mn-ea"/>
                          <a:cs typeface="+mn-cs"/>
                        </a:rPr>
                        <a:t>To consider the impact of their words on others when giving feedback </a:t>
                      </a:r>
                      <a:endParaRPr lang="en-GB" sz="1200" b="0" i="0" u="none" strike="noStrike" kern="1200" baseline="0" dirty="0">
                        <a:solidFill>
                          <a:schemeClr val="dk1"/>
                        </a:solidFill>
                        <a:latin typeface="+mn-lt"/>
                        <a:ea typeface="+mn-ea"/>
                        <a:cs typeface="+mn-cs"/>
                      </a:endParaRPr>
                    </a:p>
                    <a:p>
                      <a:endParaRPr lang="en-GB" sz="1100" b="0" dirty="0"/>
                    </a:p>
                  </a:txBody>
                  <a:tcPr>
                    <a:solidFill>
                      <a:schemeClr val="accent1">
                        <a:lumMod val="40000"/>
                        <a:lumOff val="60000"/>
                      </a:schemeClr>
                    </a:solidFill>
                  </a:tcPr>
                </a:tc>
                <a:tc>
                  <a:txBody>
                    <a:bodyPr/>
                    <a:lstStyle/>
                    <a:p>
                      <a:r>
                        <a:rPr lang="en-GB" sz="1600" b="1" dirty="0"/>
                        <a:t>Cognitive</a:t>
                      </a:r>
                      <a:endParaRPr lang="en-GB" sz="1800" b="0" i="0" u="none" strike="noStrike" kern="1200" baseline="0" dirty="0">
                        <a:solidFill>
                          <a:schemeClr val="dk1"/>
                        </a:solidFill>
                        <a:latin typeface="+mn-lt"/>
                        <a:ea typeface="+mn-ea"/>
                        <a:cs typeface="+mn-cs"/>
                      </a:endParaRPr>
                    </a:p>
                    <a:p>
                      <a:r>
                        <a:rPr lang="en-GB" sz="1100" b="1" i="0" u="none" strike="noStrike" kern="1200" baseline="0" dirty="0">
                          <a:solidFill>
                            <a:schemeClr val="dk1"/>
                          </a:solidFill>
                          <a:latin typeface="+mn-lt"/>
                          <a:ea typeface="+mn-ea"/>
                          <a:cs typeface="+mn-cs"/>
                        </a:rPr>
                        <a:t>To be able to give supporting evidence e.g. citing a text or previous example or historical event. </a:t>
                      </a:r>
                      <a:endParaRPr lang="en-GB" sz="1100" b="0" i="0" u="none" strike="noStrike" kern="1200" baseline="0" dirty="0">
                        <a:solidFill>
                          <a:schemeClr val="dk1"/>
                        </a:solidFill>
                        <a:latin typeface="+mn-lt"/>
                        <a:ea typeface="+mn-ea"/>
                        <a:cs typeface="+mn-cs"/>
                      </a:endParaRPr>
                    </a:p>
                    <a:p>
                      <a:endParaRPr lang="en-GB" sz="1400" b="1" dirty="0"/>
                    </a:p>
                  </a:txBody>
                  <a:tcPr>
                    <a:solidFill>
                      <a:schemeClr val="accent1">
                        <a:lumMod val="20000"/>
                        <a:lumOff val="80000"/>
                      </a:schemeClr>
                    </a:solidFill>
                  </a:tcPr>
                </a:tc>
                <a:extLst>
                  <a:ext uri="{0D108BD9-81ED-4DB2-BD59-A6C34878D82A}">
                    <a16:rowId xmlns:a16="http://schemas.microsoft.com/office/drawing/2014/main" val="3790950350"/>
                  </a:ext>
                </a:extLst>
              </a:tr>
              <a:tr h="1637110">
                <a:tc>
                  <a:txBody>
                    <a:bodyPr/>
                    <a:lstStyle/>
                    <a:p>
                      <a:r>
                        <a:rPr lang="en-GB" sz="1600" b="1" dirty="0"/>
                        <a:t>Linguistic</a:t>
                      </a:r>
                      <a:endParaRPr lang="en-GB" sz="1800" b="0" i="0" u="none" strike="noStrike" kern="1200" baseline="0" dirty="0">
                        <a:solidFill>
                          <a:schemeClr val="dk1"/>
                        </a:solidFill>
                        <a:latin typeface="+mn-lt"/>
                        <a:ea typeface="+mn-ea"/>
                        <a:cs typeface="+mn-cs"/>
                      </a:endParaRPr>
                    </a:p>
                    <a:p>
                      <a:r>
                        <a:rPr lang="en-GB" sz="1200" b="1" i="0" u="none" strike="noStrike" kern="1200" baseline="0" dirty="0">
                          <a:solidFill>
                            <a:schemeClr val="dk1"/>
                          </a:solidFill>
                          <a:latin typeface="+mn-lt"/>
                          <a:ea typeface="+mn-ea"/>
                          <a:cs typeface="+mn-cs"/>
                        </a:rPr>
                        <a:t>To carefully consider words and phrases they use to express their ideas and how this supports the </a:t>
                      </a:r>
                      <a:endParaRPr lang="en-GB" sz="12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p>
                  </a:txBody>
                  <a:tcPr>
                    <a:solidFill>
                      <a:schemeClr val="accent1">
                        <a:lumMod val="20000"/>
                        <a:lumOff val="80000"/>
                      </a:schemeClr>
                    </a:solidFill>
                  </a:tcPr>
                </a:tc>
                <a:tc>
                  <a:txBody>
                    <a:bodyPr/>
                    <a:lstStyle/>
                    <a:p>
                      <a:r>
                        <a:rPr lang="en-GB" sz="1600" b="1" dirty="0"/>
                        <a:t>Physical</a:t>
                      </a:r>
                      <a:endParaRPr lang="en-GB" sz="1800" b="0" i="0" u="none" strike="noStrike" kern="1200" baseline="0" dirty="0">
                        <a:solidFill>
                          <a:schemeClr val="dk1"/>
                        </a:solidFill>
                        <a:latin typeface="+mn-lt"/>
                        <a:ea typeface="+mn-ea"/>
                        <a:cs typeface="+mn-cs"/>
                      </a:endParaRPr>
                    </a:p>
                    <a:p>
                      <a:r>
                        <a:rPr lang="en-GB" sz="1200" b="1" i="0" u="none" strike="noStrike" kern="1200" baseline="0" dirty="0">
                          <a:solidFill>
                            <a:schemeClr val="dk1"/>
                          </a:solidFill>
                          <a:latin typeface="+mn-lt"/>
                          <a:ea typeface="+mn-ea"/>
                          <a:cs typeface="+mn-cs"/>
                        </a:rPr>
                        <a:t>To consider movement when addressing an audience </a:t>
                      </a:r>
                      <a:endParaRPr lang="en-GB" sz="1200" b="0" i="0" u="none" strike="noStrike" kern="1200" baseline="0" dirty="0">
                        <a:solidFill>
                          <a:schemeClr val="dk1"/>
                        </a:solidFill>
                        <a:latin typeface="+mn-lt"/>
                        <a:ea typeface="+mn-ea"/>
                        <a:cs typeface="+mn-cs"/>
                      </a:endParaRPr>
                    </a:p>
                    <a:p>
                      <a:endParaRPr lang="en-GB" sz="1400" b="1" dirty="0"/>
                    </a:p>
                  </a:txBody>
                  <a:tcPr>
                    <a:solidFill>
                      <a:schemeClr val="accent1">
                        <a:lumMod val="40000"/>
                        <a:lumOff val="60000"/>
                      </a:schemeClr>
                    </a:solidFill>
                  </a:tcPr>
                </a:tc>
                <a:extLst>
                  <a:ext uri="{0D108BD9-81ED-4DB2-BD59-A6C34878D82A}">
                    <a16:rowId xmlns:a16="http://schemas.microsoft.com/office/drawing/2014/main" val="3029695232"/>
                  </a:ext>
                </a:extLst>
              </a:tr>
            </a:tbl>
          </a:graphicData>
        </a:graphic>
      </p:graphicFrame>
      <p:graphicFrame>
        <p:nvGraphicFramePr>
          <p:cNvPr id="10" name="Table 9">
            <a:extLst>
              <a:ext uri="{FF2B5EF4-FFF2-40B4-BE49-F238E27FC236}">
                <a16:creationId xmlns:a16="http://schemas.microsoft.com/office/drawing/2014/main" id="{95B35C60-BA92-4B1F-A8C3-81100390F0EF}"/>
              </a:ext>
            </a:extLst>
          </p:cNvPr>
          <p:cNvGraphicFramePr>
            <a:graphicFrameLocks noGrp="1"/>
          </p:cNvGraphicFramePr>
          <p:nvPr>
            <p:extLst>
              <p:ext uri="{D42A27DB-BD31-4B8C-83A1-F6EECF244321}">
                <p14:modId xmlns:p14="http://schemas.microsoft.com/office/powerpoint/2010/main" val="1601429087"/>
              </p:ext>
            </p:extLst>
          </p:nvPr>
        </p:nvGraphicFramePr>
        <p:xfrm>
          <a:off x="581891" y="570427"/>
          <a:ext cx="6502400" cy="3664570"/>
        </p:xfrm>
        <a:graphic>
          <a:graphicData uri="http://schemas.openxmlformats.org/drawingml/2006/table">
            <a:tbl>
              <a:tblPr firstRow="1" bandRow="1">
                <a:tableStyleId>{F5AB1C69-6EDB-4FF4-983F-18BD219EF322}</a:tableStyleId>
              </a:tblPr>
              <a:tblGrid>
                <a:gridCol w="6502400">
                  <a:extLst>
                    <a:ext uri="{9D8B030D-6E8A-4147-A177-3AD203B41FA5}">
                      <a16:colId xmlns:a16="http://schemas.microsoft.com/office/drawing/2014/main" val="2606679746"/>
                    </a:ext>
                  </a:extLst>
                </a:gridCol>
              </a:tblGrid>
              <a:tr h="372730">
                <a:tc>
                  <a:txBody>
                    <a:bodyPr/>
                    <a:lstStyle/>
                    <a:p>
                      <a:pPr algn="ctr"/>
                      <a:r>
                        <a:rPr lang="en-GB" sz="1800" dirty="0">
                          <a:solidFill>
                            <a:schemeClr val="tx1"/>
                          </a:solidFill>
                        </a:rPr>
                        <a:t>Sticky Knowledge</a:t>
                      </a:r>
                    </a:p>
                  </a:txBody>
                  <a:tcPr>
                    <a:solidFill>
                      <a:schemeClr val="accent1">
                        <a:lumMod val="60000"/>
                        <a:lumOff val="40000"/>
                      </a:schemeClr>
                    </a:solidFill>
                  </a:tcPr>
                </a:tc>
                <a:extLst>
                  <a:ext uri="{0D108BD9-81ED-4DB2-BD59-A6C34878D82A}">
                    <a16:rowId xmlns:a16="http://schemas.microsoft.com/office/drawing/2014/main" val="3820405797"/>
                  </a:ext>
                </a:extLst>
              </a:tr>
              <a:tr h="3111607">
                <a:tc>
                  <a:txBody>
                    <a:bodyPr/>
                    <a:lstStyle/>
                    <a:p>
                      <a:r>
                        <a:rPr lang="en-GB" sz="1400" b="1" u="none" dirty="0">
                          <a:solidFill>
                            <a:schemeClr val="tx1"/>
                          </a:solidFill>
                        </a:rPr>
                        <a:t>Recognise why Bracknell has changed over the years to become a modern town.</a:t>
                      </a:r>
                    </a:p>
                    <a:p>
                      <a:r>
                        <a:rPr lang="en-GB" sz="1400" b="1" u="none" dirty="0">
                          <a:solidFill>
                            <a:schemeClr val="tx1"/>
                          </a:solidFill>
                        </a:rPr>
                        <a:t>Understand the chronology involved in these changes.</a:t>
                      </a:r>
                    </a:p>
                    <a:p>
                      <a:r>
                        <a:rPr lang="en-GB" sz="1400" b="1" u="none" dirty="0">
                          <a:solidFill>
                            <a:schemeClr val="tx1"/>
                          </a:solidFill>
                        </a:rPr>
                        <a:t>Understand the effect of these changes in the physical features of the area. </a:t>
                      </a:r>
                    </a:p>
                    <a:p>
                      <a:r>
                        <a:rPr lang="en-GB" sz="1400" b="1" u="none" dirty="0">
                          <a:solidFill>
                            <a:schemeClr val="tx1"/>
                          </a:solidFill>
                        </a:rPr>
                        <a:t>Understand how humans can affect the area they live in and introduce features in their local environment.</a:t>
                      </a:r>
                    </a:p>
                    <a:p>
                      <a:r>
                        <a:rPr lang="en-GB" sz="1400" b="1" u="none" dirty="0">
                          <a:solidFill>
                            <a:schemeClr val="tx1"/>
                          </a:solidFill>
                        </a:rPr>
                        <a:t>Recognise the influence of the different cultures in England and how they reflect in their local area. </a:t>
                      </a:r>
                    </a:p>
                    <a:p>
                      <a:r>
                        <a:rPr lang="en-GB" sz="1400" b="1" u="none" dirty="0">
                          <a:solidFill>
                            <a:schemeClr val="tx1"/>
                          </a:solidFill>
                        </a:rPr>
                        <a:t>Understand that Bracknell was a new ton and that brought a big influx of Londoners to live in this part of Berkshire.</a:t>
                      </a:r>
                    </a:p>
                    <a:p>
                      <a:r>
                        <a:rPr lang="en-GB" sz="1400" b="1" u="none" dirty="0">
                          <a:solidFill>
                            <a:schemeClr val="tx1"/>
                          </a:solidFill>
                        </a:rPr>
                        <a:t>Understand how they influenced life and culture in the area.</a:t>
                      </a:r>
                    </a:p>
                    <a:p>
                      <a:r>
                        <a:rPr lang="en-GB" sz="1400" b="1" u="none" dirty="0">
                          <a:solidFill>
                            <a:schemeClr val="tx1"/>
                          </a:solidFill>
                        </a:rPr>
                        <a:t>Understand that economic development has changed Bracknell.</a:t>
                      </a:r>
                    </a:p>
                    <a:p>
                      <a:r>
                        <a:rPr lang="en-GB" sz="1400" b="1" u="none" dirty="0">
                          <a:solidFill>
                            <a:schemeClr val="tx1"/>
                          </a:solidFill>
                        </a:rPr>
                        <a:t>Understand that a local area can be represented by a sketch map and it can include physical, human features. </a:t>
                      </a:r>
                    </a:p>
                    <a:p>
                      <a:r>
                        <a:rPr lang="en-GB" sz="1400" b="1" u="none" dirty="0">
                          <a:solidFill>
                            <a:schemeClr val="tx1"/>
                          </a:solidFill>
                        </a:rPr>
                        <a:t>Understand how keys make map reading clear . </a:t>
                      </a:r>
                    </a:p>
                    <a:p>
                      <a:endParaRPr lang="en-GB" sz="1400" b="1" u="none" dirty="0">
                        <a:solidFill>
                          <a:schemeClr val="tx1"/>
                        </a:solidFill>
                      </a:endParaRPr>
                    </a:p>
                  </a:txBody>
                  <a:tcPr>
                    <a:solidFill>
                      <a:schemeClr val="accent4">
                        <a:lumMod val="20000"/>
                        <a:lumOff val="80000"/>
                      </a:schemeClr>
                    </a:solidFill>
                  </a:tcPr>
                </a:tc>
                <a:extLst>
                  <a:ext uri="{0D108BD9-81ED-4DB2-BD59-A6C34878D82A}">
                    <a16:rowId xmlns:a16="http://schemas.microsoft.com/office/drawing/2014/main" val="3140981001"/>
                  </a:ext>
                </a:extLst>
              </a:tr>
            </a:tbl>
          </a:graphicData>
        </a:graphic>
      </p:graphicFrame>
      <p:pic>
        <p:nvPicPr>
          <p:cNvPr id="6" name="Picture 5">
            <a:extLst>
              <a:ext uri="{FF2B5EF4-FFF2-40B4-BE49-F238E27FC236}">
                <a16:creationId xmlns:a16="http://schemas.microsoft.com/office/drawing/2014/main" id="{5F064DC7-6BCE-45EE-8C1B-A36D7B47F9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8864" y="4327035"/>
            <a:ext cx="3194840" cy="2396130"/>
          </a:xfrm>
          <a:prstGeom prst="rect">
            <a:avLst/>
          </a:prstGeom>
        </p:spPr>
      </p:pic>
      <p:pic>
        <p:nvPicPr>
          <p:cNvPr id="9" name="Picture 8">
            <a:extLst>
              <a:ext uri="{FF2B5EF4-FFF2-40B4-BE49-F238E27FC236}">
                <a16:creationId xmlns:a16="http://schemas.microsoft.com/office/drawing/2014/main" id="{6A2678D8-9B61-47AA-BB12-6187AA70D01C}"/>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432375" y="4355691"/>
            <a:ext cx="3166691" cy="2396130"/>
          </a:xfrm>
          <a:prstGeom prst="rect">
            <a:avLst/>
          </a:prstGeom>
        </p:spPr>
      </p:pic>
    </p:spTree>
    <p:extLst>
      <p:ext uri="{BB962C8B-B14F-4D97-AF65-F5344CB8AC3E}">
        <p14:creationId xmlns:p14="http://schemas.microsoft.com/office/powerpoint/2010/main" val="3066417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546</Words>
  <Application>Microsoft Office PowerPoint</Application>
  <PresentationFormat>Widescreen</PresentationFormat>
  <Paragraphs>72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Holland</dc:creator>
  <cp:lastModifiedBy>Alex Holland</cp:lastModifiedBy>
  <cp:revision>20</cp:revision>
  <dcterms:created xsi:type="dcterms:W3CDTF">2023-01-02T18:11:59Z</dcterms:created>
  <dcterms:modified xsi:type="dcterms:W3CDTF">2023-09-03T10:56:16Z</dcterms:modified>
</cp:coreProperties>
</file>