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 varScale="1">
        <p:scale>
          <a:sx n="65" d="100"/>
          <a:sy n="65" d="100"/>
        </p:scale>
        <p:origin x="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F01E-995B-8848-96E4-13733EB6AA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F01E-995B-8848-96E4-13733EB6AA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B21355-C57A-41CE-9696-41478F610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79314"/>
              </p:ext>
            </p:extLst>
          </p:nvPr>
        </p:nvGraphicFramePr>
        <p:xfrm>
          <a:off x="4132659" y="1087069"/>
          <a:ext cx="2452689" cy="174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689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6636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Sentence Stems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373852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agree with…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disagree with…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see…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know…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C99E05-6401-4939-AC48-DD0582AD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65221"/>
              </p:ext>
            </p:extLst>
          </p:nvPr>
        </p:nvGraphicFramePr>
        <p:xfrm>
          <a:off x="6722439" y="1094878"/>
          <a:ext cx="2955239" cy="170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239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5605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Recommended Reads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3370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CDE917-3EE4-43E0-928B-1A8ED12BB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01899"/>
              </p:ext>
            </p:extLst>
          </p:nvPr>
        </p:nvGraphicFramePr>
        <p:xfrm>
          <a:off x="4132659" y="2955814"/>
          <a:ext cx="5536858" cy="385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858">
                  <a:extLst>
                    <a:ext uri="{9D8B030D-6E8A-4147-A177-3AD203B41FA5}">
                      <a16:colId xmlns:a16="http://schemas.microsoft.com/office/drawing/2014/main" val="1950250284"/>
                    </a:ext>
                  </a:extLst>
                </a:gridCol>
              </a:tblGrid>
              <a:tr h="38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Key Vocabulary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573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2E7819E3-0F9A-4039-8622-EFD679E38432}"/>
              </a:ext>
            </a:extLst>
          </p:cNvPr>
          <p:cNvSpPr/>
          <p:nvPr/>
        </p:nvSpPr>
        <p:spPr>
          <a:xfrm>
            <a:off x="943466" y="-96690"/>
            <a:ext cx="9752723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7030A0"/>
                </a:solidFill>
                <a:effectLst/>
                <a:latin typeface="Algerian" panose="04020705040A02060702" pitchFamily="82" charset="0"/>
              </a:rPr>
              <a:t>Y1 Significant Me!</a:t>
            </a:r>
            <a:br>
              <a:rPr lang="en-US" sz="5400" b="1" cap="none" spc="0" dirty="0">
                <a:ln/>
                <a:solidFill>
                  <a:srgbClr val="7030A0"/>
                </a:solidFill>
                <a:effectLst/>
                <a:latin typeface="Algerian" panose="04020705040A02060702" pitchFamily="82" charset="0"/>
              </a:rPr>
            </a:br>
            <a:r>
              <a:rPr lang="en-US" sz="2000" b="1" cap="none" spc="0" dirty="0">
                <a:ln/>
                <a:solidFill>
                  <a:srgbClr val="7030A0"/>
                </a:solidFill>
                <a:effectLst/>
                <a:latin typeface="Algerian" panose="04020705040A02060702" pitchFamily="82" charset="0"/>
              </a:rPr>
              <a:t>What makes me</a:t>
            </a:r>
            <a:r>
              <a:rPr lang="en-US" sz="2000" b="1" dirty="0">
                <a:ln/>
                <a:solidFill>
                  <a:srgbClr val="7030A0"/>
                </a:solidFill>
                <a:latin typeface="Algerian" panose="04020705040A02060702" pitchFamily="82" charset="0"/>
              </a:rPr>
              <a:t>, me?</a:t>
            </a:r>
            <a:endParaRPr lang="en-US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847B2-DF16-4CBD-8EBC-B97ABFE8A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77" y="1502642"/>
            <a:ext cx="927777" cy="11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B54D3-C6F3-4280-878C-45E36D0B0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689" y="1502642"/>
            <a:ext cx="875815" cy="1157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39FD6-B3A0-495D-BCBB-6207DBE6C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780" y="1502642"/>
            <a:ext cx="927777" cy="1077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70E04-E7EF-4DFB-AEB8-CF3B7CC83A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"/>
          <a:stretch/>
        </p:blipFill>
        <p:spPr>
          <a:xfrm>
            <a:off x="5474378" y="1571729"/>
            <a:ext cx="1048980" cy="1100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3EC39-808B-41F6-B0C3-3C5FDE65A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199" y="103514"/>
            <a:ext cx="1734296" cy="8073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89A306-4A20-415F-BBA6-DC14782F5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9573"/>
              </p:ext>
            </p:extLst>
          </p:nvPr>
        </p:nvGraphicFramePr>
        <p:xfrm>
          <a:off x="153277" y="1117542"/>
          <a:ext cx="3817681" cy="162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079">
                  <a:extLst>
                    <a:ext uri="{9D8B030D-6E8A-4147-A177-3AD203B41FA5}">
                      <a16:colId xmlns:a16="http://schemas.microsoft.com/office/drawing/2014/main" val="2316687726"/>
                    </a:ext>
                  </a:extLst>
                </a:gridCol>
                <a:gridCol w="3522602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</a:tblGrid>
              <a:tr h="258676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GB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Topics and Enquiry Questions</a:t>
                      </a:r>
                    </a:p>
                  </a:txBody>
                  <a:tcPr marL="74295" marR="74295" marT="37148" marB="37148"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247320">
                <a:tc>
                  <a:txBody>
                    <a:bodyPr/>
                    <a:lstStyle/>
                    <a:p>
                      <a:r>
                        <a:rPr lang="en-GB" altLang="en-GB" sz="1200" b="1" dirty="0"/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make sounds louder/ quieter?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233698">
                <a:tc>
                  <a:txBody>
                    <a:bodyPr/>
                    <a:lstStyle/>
                    <a:p>
                      <a:r>
                        <a:rPr lang="en-GB" altLang="en-GB" sz="1200" b="1" dirty="0"/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 you know if an object is floating/sinking?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245646">
                <a:tc>
                  <a:txBody>
                    <a:bodyPr/>
                    <a:lstStyle/>
                    <a:p>
                      <a:r>
                        <a:rPr lang="en-GB" altLang="en-GB" sz="1200" b="1" dirty="0"/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need all your senses?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240432">
                <a:tc>
                  <a:txBody>
                    <a:bodyPr/>
                    <a:lstStyle/>
                    <a:p>
                      <a:r>
                        <a:rPr lang="en-GB" altLang="en-GB" sz="1200" b="1" dirty="0"/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all materials the same?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340540">
                <a:tc>
                  <a:txBody>
                    <a:bodyPr/>
                    <a:lstStyle/>
                    <a:p>
                      <a:r>
                        <a:rPr lang="en-GB" altLang="en-GB" sz="1200" b="1" dirty="0"/>
                        <a:t>5</a:t>
                      </a:r>
                    </a:p>
                  </a:txBody>
                  <a:tcPr marL="74295" marR="74295" marT="37148" marB="37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toys always been the same for children?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6EBA997-4FE7-4AA4-8894-F2A519F33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88606"/>
              </p:ext>
            </p:extLst>
          </p:nvPr>
        </p:nvGraphicFramePr>
        <p:xfrm>
          <a:off x="153277" y="2955814"/>
          <a:ext cx="3882436" cy="368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753">
                  <a:extLst>
                    <a:ext uri="{9D8B030D-6E8A-4147-A177-3AD203B41FA5}">
                      <a16:colId xmlns:a16="http://schemas.microsoft.com/office/drawing/2014/main" val="1800091382"/>
                    </a:ext>
                  </a:extLst>
                </a:gridCol>
                <a:gridCol w="1958683">
                  <a:extLst>
                    <a:ext uri="{9D8B030D-6E8A-4147-A177-3AD203B41FA5}">
                      <a16:colId xmlns:a16="http://schemas.microsoft.com/office/drawing/2014/main" val="1336060009"/>
                    </a:ext>
                  </a:extLst>
                </a:gridCol>
              </a:tblGrid>
              <a:tr h="38488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Oracy</a:t>
                      </a:r>
                      <a:r>
                        <a:rPr lang="en-GB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Skills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02035"/>
                  </a:ext>
                </a:extLst>
              </a:tr>
              <a:tr h="1517632">
                <a:tc>
                  <a:txBody>
                    <a:bodyPr/>
                    <a:lstStyle/>
                    <a:p>
                      <a:r>
                        <a:rPr lang="en-GB" sz="1200" b="1" i="0" u="sng" dirty="0"/>
                        <a:t>Social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 turns in group discussions with their peers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listen to others.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u="sng" dirty="0"/>
                        <a:t>Cognitive</a:t>
                      </a:r>
                      <a:endParaRPr lang="en-GB" sz="12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ideas and events.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0350"/>
                  </a:ext>
                </a:extLst>
              </a:tr>
              <a:tr h="1780628">
                <a:tc>
                  <a:txBody>
                    <a:bodyPr/>
                    <a:lstStyle/>
                    <a:p>
                      <a:r>
                        <a:rPr lang="en-GB" sz="1200" b="1" u="sng" dirty="0"/>
                        <a:t>Linguistic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use vocabulary appropriate to the specific topic at hand.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 opportunities to try out new language, even if it is not always used correctly.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u="sng" dirty="0"/>
                        <a:t>Physical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speak clearly and confidently in a range of contexts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use gestures to support meaning in your talk or play.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1290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F7D3C9E0-86EF-4045-AFA2-6AEB9EA77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2747" y="4334306"/>
            <a:ext cx="262492" cy="2904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2C6F8B-BC92-4FED-A842-4DF9B223A8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4097" y="4141524"/>
            <a:ext cx="327252" cy="449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2C6D43-F7AC-496A-96C5-8440585C8C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797" y="5932974"/>
            <a:ext cx="332615" cy="344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F736FA-8F8F-44F2-8A01-888461D43F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4931" y="5888789"/>
            <a:ext cx="320088" cy="388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F6A11-5F74-45C9-A319-67A5062AD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6089" y="3387671"/>
            <a:ext cx="2734999" cy="3364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CA849-47E6-4C5E-A851-7D86A1A20B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8247" y="3375548"/>
            <a:ext cx="2741270" cy="33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41DA9E-771D-4FEF-A974-8D34345E5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11118"/>
              </p:ext>
            </p:extLst>
          </p:nvPr>
        </p:nvGraphicFramePr>
        <p:xfrm>
          <a:off x="87545" y="5257602"/>
          <a:ext cx="47560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88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0868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History: Changes over time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00321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toys and games played now and in the past. To ask questions to find out about the toys their parents and grandparents enjoyed playing with.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look at how transport has changed over time.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similarities and differences can the children notice?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1A3ADD-CBF1-4A52-8FA8-58C31DB02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78721"/>
              </p:ext>
            </p:extLst>
          </p:nvPr>
        </p:nvGraphicFramePr>
        <p:xfrm>
          <a:off x="5062368" y="3541331"/>
          <a:ext cx="4756087" cy="144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87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1529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Science: Weather and Seasons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083946"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recognise seasonal changes and the observe changes over time.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 will know that: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autumn the amount of time it is light becomes less which means it gets darker earlier. The leaves start to change colour and fall off the trees.</a:t>
                      </a:r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C4E5D0-D044-47C2-94EE-F41D16BC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46017"/>
              </p:ext>
            </p:extLst>
          </p:nvPr>
        </p:nvGraphicFramePr>
        <p:xfrm>
          <a:off x="5062368" y="2001041"/>
          <a:ext cx="4756087" cy="144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87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Science: Animals and Humans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08162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name the basic parts of the human body.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know that we have five senses: sight, hearing, touch, taste, smell and identify body parts associated with our senses.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understand that we can take care of our bodies by maintaining a balanced diet and exercising regularly.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DD93683-65E9-4472-AE06-D3E63568C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226" y="16299"/>
            <a:ext cx="2684390" cy="1955087"/>
          </a:xfrm>
          <a:prstGeom prst="rect">
            <a:avLst/>
          </a:prstGeom>
          <a:solidFill>
            <a:schemeClr val="accent1">
              <a:tint val="40000"/>
            </a:schemeClr>
          </a:solidFill>
          <a:ln w="19050">
            <a:solidFill>
              <a:schemeClr val="tx1"/>
            </a:solidFill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564E96-D3F7-4CD3-9244-B41B219BD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34464"/>
              </p:ext>
            </p:extLst>
          </p:nvPr>
        </p:nvGraphicFramePr>
        <p:xfrm>
          <a:off x="35302" y="860083"/>
          <a:ext cx="4756086" cy="107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86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3614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Geography: Our school environment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71188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human and physical features in their school environment.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use basic mapping skills to record a route.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47FE03-36A8-4704-899F-9A80A9E3FE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5570" b="38958"/>
          <a:stretch/>
        </p:blipFill>
        <p:spPr>
          <a:xfrm>
            <a:off x="527572" y="2201978"/>
            <a:ext cx="2131372" cy="84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6F09A7-D1BE-4AF6-8A4B-AB51BC49C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491" y="6206412"/>
            <a:ext cx="580142" cy="5645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C46638-9EE3-4D0F-8382-86B536380E7F}"/>
              </a:ext>
            </a:extLst>
          </p:cNvPr>
          <p:cNvSpPr txBox="1"/>
          <p:nvPr/>
        </p:nvSpPr>
        <p:spPr>
          <a:xfrm>
            <a:off x="17588" y="87065"/>
            <a:ext cx="528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Sticky Knowledge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0EFE9-5FAB-413F-8FB2-E999FDD3C6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212"/>
          <a:stretch/>
        </p:blipFill>
        <p:spPr>
          <a:xfrm rot="746814">
            <a:off x="4482037" y="867759"/>
            <a:ext cx="723186" cy="706663"/>
          </a:xfrm>
          <a:prstGeom prst="rect">
            <a:avLst/>
          </a:prstGeom>
          <a:solidFill>
            <a:schemeClr val="accent1"/>
          </a:solidFill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D234A3B-8835-467A-B91C-CA30CD66E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87915"/>
              </p:ext>
            </p:extLst>
          </p:nvPr>
        </p:nvGraphicFramePr>
        <p:xfrm>
          <a:off x="5062368" y="5097976"/>
          <a:ext cx="4756087" cy="157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87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421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Science: Materials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21236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Describe the simple physical properties of a variety of everyday materials.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Identify and name a variety of everyday materials, including wood, plastic, glass, metal, water and rock.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Compare and group together a variety of everyday materials on the basis of their simple physical properties</a:t>
                      </a:r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CD9F61-BB2E-4350-A57B-EA1035323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25333"/>
              </p:ext>
            </p:extLst>
          </p:nvPr>
        </p:nvGraphicFramePr>
        <p:xfrm>
          <a:off x="87544" y="3308103"/>
          <a:ext cx="4651603" cy="181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603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4025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Geography: Locate countries in the UK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44608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to find England, Scotland, Northern Ireland and Wales on a map of the United Kingdom.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to name the capital cities: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England- London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Wales- Cardiff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Scotland- Edinburgh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Ireland- Belfast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BC9791-47ED-49E1-B77A-CFD384B1A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7332" y="54940"/>
            <a:ext cx="1553120" cy="187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B626F1-2CE0-4CEA-8B3C-21904D5A8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825" y="1614026"/>
            <a:ext cx="1137674" cy="1625249"/>
          </a:xfrm>
          <a:prstGeom prst="rect">
            <a:avLst/>
          </a:prstGeom>
          <a:ln>
            <a:solidFill>
              <a:schemeClr val="tx1">
                <a:alpha val="96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667F0-4318-4320-861B-34D6D8AA0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5726" y="3182961"/>
            <a:ext cx="874890" cy="6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5015</TotalTime>
  <Words>453</Words>
  <Application>Microsoft Office PowerPoint</Application>
  <PresentationFormat>A4 Paper (210x297 mm)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Colonna MT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test</cp:lastModifiedBy>
  <cp:revision>181</cp:revision>
  <cp:lastPrinted>2017-10-30T10:21:12Z</cp:lastPrinted>
  <dcterms:created xsi:type="dcterms:W3CDTF">2017-10-15T20:56:30Z</dcterms:created>
  <dcterms:modified xsi:type="dcterms:W3CDTF">2023-09-13T10:12:41Z</dcterms:modified>
</cp:coreProperties>
</file>