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9" r:id="rId2"/>
    <p:sldId id="260" r:id="rId3"/>
  </p:sldIdLst>
  <p:sldSz cx="9906000" cy="6858000" type="A4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FFFFCC"/>
    <a:srgbClr val="FF99FF"/>
    <a:srgbClr val="CC00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27"/>
  </p:normalViewPr>
  <p:slideViewPr>
    <p:cSldViewPr snapToGrid="0" snapToObjects="1">
      <p:cViewPr varScale="1">
        <p:scale>
          <a:sx n="65" d="100"/>
          <a:sy n="65" d="100"/>
        </p:scale>
        <p:origin x="1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7303" cy="502038"/>
          </a:xfrm>
          <a:prstGeom prst="rect">
            <a:avLst/>
          </a:prstGeom>
        </p:spPr>
        <p:txBody>
          <a:bodyPr vert="horz" lIns="92126" tIns="46063" rIns="92126" bIns="46063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2126" tIns="46063" rIns="92126" bIns="46063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50950"/>
            <a:ext cx="487680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1" y="4815394"/>
            <a:ext cx="5496560" cy="3939867"/>
          </a:xfrm>
          <a:prstGeom prst="rect">
            <a:avLst/>
          </a:prstGeom>
        </p:spPr>
        <p:txBody>
          <a:bodyPr vert="horz" lIns="92126" tIns="46063" rIns="92126" bIns="46063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3977"/>
            <a:ext cx="2977303" cy="502037"/>
          </a:xfrm>
          <a:prstGeom prst="rect">
            <a:avLst/>
          </a:prstGeom>
        </p:spPr>
        <p:txBody>
          <a:bodyPr vert="horz" lIns="92126" tIns="46063" rIns="92126" bIns="46063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7"/>
            <a:ext cx="2977303" cy="502037"/>
          </a:xfrm>
          <a:prstGeom prst="rect">
            <a:avLst/>
          </a:prstGeom>
        </p:spPr>
        <p:txBody>
          <a:bodyPr vert="horz" lIns="92126" tIns="46063" rIns="92126" bIns="46063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F01E-995B-8848-96E4-13733EB6AA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ggle and Crawl | Cornerstones Education">
            <a:extLst>
              <a:ext uri="{FF2B5EF4-FFF2-40B4-BE49-F238E27FC236}">
                <a16:creationId xmlns:a16="http://schemas.microsoft.com/office/drawing/2014/main" id="{72F3E1BA-E4F1-4067-A714-EC2A533E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" y="206476"/>
            <a:ext cx="10061539" cy="65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0F007-4994-4669-A4AF-99AC819776D7}"/>
              </a:ext>
            </a:extLst>
          </p:cNvPr>
          <p:cNvSpPr txBox="1"/>
          <p:nvPr/>
        </p:nvSpPr>
        <p:spPr>
          <a:xfrm>
            <a:off x="4395763" y="57299"/>
            <a:ext cx="544675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 w="31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winkl Cursive Looped" panose="02000000000000000000" pitchFamily="2" charset="0"/>
                <a:cs typeface="Arial" panose="020B0604020202020204" pitchFamily="34" charset="0"/>
              </a:rPr>
              <a:t>A Bugs Life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C7052-303D-4941-BB8B-BF41DC63A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50443"/>
              </p:ext>
            </p:extLst>
          </p:nvPr>
        </p:nvGraphicFramePr>
        <p:xfrm>
          <a:off x="4418625" y="575808"/>
          <a:ext cx="5446750" cy="2733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65">
                  <a:extLst>
                    <a:ext uri="{9D8B030D-6E8A-4147-A177-3AD203B41FA5}">
                      <a16:colId xmlns:a16="http://schemas.microsoft.com/office/drawing/2014/main" val="1819816150"/>
                    </a:ext>
                  </a:extLst>
                </a:gridCol>
                <a:gridCol w="4089385">
                  <a:extLst>
                    <a:ext uri="{9D8B030D-6E8A-4147-A177-3AD203B41FA5}">
                      <a16:colId xmlns:a16="http://schemas.microsoft.com/office/drawing/2014/main" val="477887331"/>
                    </a:ext>
                  </a:extLst>
                </a:gridCol>
              </a:tblGrid>
              <a:tr h="368499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sz="17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Discussion Topics and Enquiry Questions</a:t>
                      </a:r>
                      <a:endParaRPr lang="en-GB" altLang="en-GB" sz="1700" b="1" dirty="0">
                        <a:solidFill>
                          <a:srgbClr val="002060"/>
                        </a:solidFill>
                        <a:latin typeface="Twinkl Cursive Loop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8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does our food come from?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73803"/>
                  </a:ext>
                </a:extLst>
              </a:tr>
              <a:tr h="4616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What is the life cycle of a butterfly?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03814"/>
                  </a:ext>
                </a:extLst>
              </a:tr>
              <a:tr h="4616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What other mediums can we use to create art?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95154"/>
                  </a:ext>
                </a:extLst>
              </a:tr>
              <a:tr h="4616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How do minibeasts avoid being eaten?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235"/>
                  </a:ext>
                </a:extLst>
              </a:tr>
              <a:tr h="46166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How do plants adapt to their environment?</a:t>
                      </a:r>
                    </a:p>
                  </a:txBody>
                  <a:tcPr anchor="ctr"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449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E9B91A-3E32-435D-9600-E7E2CBF29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18311"/>
              </p:ext>
            </p:extLst>
          </p:nvPr>
        </p:nvGraphicFramePr>
        <p:xfrm>
          <a:off x="573769" y="44350"/>
          <a:ext cx="2978212" cy="382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212">
                  <a:extLst>
                    <a:ext uri="{9D8B030D-6E8A-4147-A177-3AD203B41FA5}">
                      <a16:colId xmlns:a16="http://schemas.microsoft.com/office/drawing/2014/main" val="1819816150"/>
                    </a:ext>
                  </a:extLst>
                </a:gridCol>
              </a:tblGrid>
              <a:tr h="38228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85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883F26-76BE-4B87-8760-4A33D7E45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22339"/>
              </p:ext>
            </p:extLst>
          </p:nvPr>
        </p:nvGraphicFramePr>
        <p:xfrm>
          <a:off x="103366" y="4289908"/>
          <a:ext cx="3645209" cy="2513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89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736333488"/>
                    </a:ext>
                  </a:extLst>
                </a:gridCol>
                <a:gridCol w="1450258">
                  <a:extLst>
                    <a:ext uri="{9D8B030D-6E8A-4147-A177-3AD203B41FA5}">
                      <a16:colId xmlns:a16="http://schemas.microsoft.com/office/drawing/2014/main" val="3329317780"/>
                    </a:ext>
                  </a:extLst>
                </a:gridCol>
              </a:tblGrid>
              <a:tr h="42442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Recommended Reads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930937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70371"/>
                  </a:ext>
                </a:extLst>
              </a:tr>
              <a:tr h="78394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Superworm is long, strong and has a big heart!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This spider wants to be a pet!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Look at a variety of different foods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07264"/>
                  </a:ext>
                </a:extLst>
              </a:tr>
            </a:tbl>
          </a:graphicData>
        </a:graphic>
      </p:graphicFrame>
      <p:pic>
        <p:nvPicPr>
          <p:cNvPr id="12" name="Picture 4" descr="Superworm : Donaldson, Julia, Scheffler, Axel: Amazon.co.uk: Books">
            <a:extLst>
              <a:ext uri="{FF2B5EF4-FFF2-40B4-BE49-F238E27FC236}">
                <a16:creationId xmlns:a16="http://schemas.microsoft.com/office/drawing/2014/main" id="{9192E325-2AA3-47AC-AD25-45B03996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" y="4634336"/>
            <a:ext cx="1173554" cy="10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aaarrgghh Spider!: Amazon.co.uk: Monks, Lydia: 9781405283359: Books">
            <a:extLst>
              <a:ext uri="{FF2B5EF4-FFF2-40B4-BE49-F238E27FC236}">
                <a16:creationId xmlns:a16="http://schemas.microsoft.com/office/drawing/2014/main" id="{65BFDED9-56A9-4463-A342-1054DEE1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42" y="4634336"/>
            <a:ext cx="1047574" cy="10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DB789D-44F0-4837-81A1-699287363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48285"/>
              </p:ext>
            </p:extLst>
          </p:nvPr>
        </p:nvGraphicFramePr>
        <p:xfrm>
          <a:off x="5270090" y="3384794"/>
          <a:ext cx="4460131" cy="3510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886">
                  <a:extLst>
                    <a:ext uri="{9D8B030D-6E8A-4147-A177-3AD203B41FA5}">
                      <a16:colId xmlns:a16="http://schemas.microsoft.com/office/drawing/2014/main" val="1800091382"/>
                    </a:ext>
                  </a:extLst>
                </a:gridCol>
                <a:gridCol w="2306245">
                  <a:extLst>
                    <a:ext uri="{9D8B030D-6E8A-4147-A177-3AD203B41FA5}">
                      <a16:colId xmlns:a16="http://schemas.microsoft.com/office/drawing/2014/main" val="1336060009"/>
                    </a:ext>
                  </a:extLst>
                </a:gridCol>
              </a:tblGrid>
              <a:tr h="349459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Oracy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 Skills</a:t>
                      </a:r>
                      <a:endParaRPr lang="en-GB" b="1" dirty="0">
                        <a:solidFill>
                          <a:srgbClr val="002060"/>
                        </a:solidFill>
                        <a:latin typeface="Twinkl Cursive Looped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02035"/>
                  </a:ext>
                </a:extLst>
              </a:tr>
              <a:tr h="859086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Social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confidently present a pre-prepared presentation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develop an awareness of the audience</a:t>
                      </a:r>
                      <a:endParaRPr lang="en-GB" sz="130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Physical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start using 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gestures to support ideas</a:t>
                      </a:r>
                      <a:r>
                        <a:rPr lang="en-GB" sz="1300" b="0" dirty="0">
                          <a:latin typeface="Twinkl Cursive Looped" panose="02000000000000000000" pitchFamily="2" charset="0"/>
                        </a:rPr>
                        <a:t>.</a:t>
                      </a:r>
                      <a:endParaRPr lang="en-GB" sz="1300" dirty="0"/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50350"/>
                  </a:ext>
                </a:extLst>
              </a:tr>
              <a:tr h="3751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Cognitive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challenge someone else’s opinion politely.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make what they are saying more exciting for the audience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r>
                        <a:rPr lang="en-GB" sz="1300" dirty="0"/>
                        <a:t>To make connections between what has been said and their own experiences</a:t>
                      </a:r>
                      <a:endParaRPr lang="en-GB" sz="1300" b="0" dirty="0">
                        <a:latin typeface="Twinkl Cursive Looped" panose="02000000000000000000" pitchFamily="2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"/>
                      </a:pPr>
                      <a:endParaRPr lang="en-GB" sz="1300" b="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11961"/>
                  </a:ext>
                </a:extLst>
              </a:tr>
              <a:tr h="1468045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Linguistic</a:t>
                      </a:r>
                      <a:r>
                        <a:rPr lang="en-GB" sz="1400" u="sng" dirty="0"/>
                        <a:t>  </a:t>
                      </a:r>
                    </a:p>
                    <a:p>
                      <a:pPr marL="285750" indent="-285750" algn="l">
                        <a:buFontTx/>
                        <a:buBlip>
                          <a:blip r:embed="rId5">
                            <a:extLst>
                              <a:ext uri="{96DAC541-7B7A-43D3-8B79-37D633B846F1}">
                                <asvg:svgBlip xmlns:asvg="http://schemas.microsoft.com/office/drawing/2016/SVG/main" r:embed="rId6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To use technical and specific vocabulary.</a:t>
                      </a:r>
                    </a:p>
                    <a:p>
                      <a:pPr marL="285750" indent="-285750" algn="l">
                        <a:buFontTx/>
                        <a:buBlip>
                          <a:blip r:embed="rId5">
                            <a:extLst>
                              <a:ext uri="{96DAC541-7B7A-43D3-8B79-37D633B846F1}">
                                <asvg:svgBlip xmlns:asvg="http://schemas.microsoft.com/office/drawing/2016/SVG/main" r:embed="rId6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To know when to speak differently for a different audience</a:t>
                      </a:r>
                      <a:endParaRPr lang="en-GB" sz="130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300" b="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9523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9AD4E29-2ED7-4C19-9A0F-37F40D787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039" y="4746615"/>
            <a:ext cx="991413" cy="816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63F6D8-11BC-4B4E-B8B9-81594A8C57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65" y="491308"/>
            <a:ext cx="2812620" cy="36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riggle and Crawl | Cornerstones Education">
            <a:extLst>
              <a:ext uri="{FF2B5EF4-FFF2-40B4-BE49-F238E27FC236}">
                <a16:creationId xmlns:a16="http://schemas.microsoft.com/office/drawing/2014/main" id="{F9C634E2-34CE-4ED8-BDE5-6A5D9376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81" y="0"/>
            <a:ext cx="10001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2A42E0-D243-4C91-A085-C04E26A71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00412"/>
              </p:ext>
            </p:extLst>
          </p:nvPr>
        </p:nvGraphicFramePr>
        <p:xfrm>
          <a:off x="122521" y="344713"/>
          <a:ext cx="3930864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0864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0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Prior Knowledge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animal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continents and their 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cycles of different animals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 patterns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 habitat is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BE8BD0-1915-4CB3-8A6B-02D77923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52199"/>
              </p:ext>
            </p:extLst>
          </p:nvPr>
        </p:nvGraphicFramePr>
        <p:xfrm>
          <a:off x="6683048" y="3871845"/>
          <a:ext cx="2001523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1523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Sentence Stems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276756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I agree with…</a:t>
                      </a:r>
                    </a:p>
                    <a:p>
                      <a:pPr marL="285750" indent="-285750"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I disagree with…</a:t>
                      </a:r>
                    </a:p>
                    <a:p>
                      <a:pPr marL="285750" indent="-285750"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I would like to challenge…</a:t>
                      </a:r>
                    </a:p>
                    <a:p>
                      <a:pPr marL="285750" indent="-285750"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It happens because…</a:t>
                      </a:r>
                    </a:p>
                    <a:p>
                      <a:pPr marL="285750" indent="-285750"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GB" sz="1300" dirty="0"/>
                        <a:t>I wonder…</a:t>
                      </a:r>
                      <a:endParaRPr lang="en-GB" sz="130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28F567-2278-4BF0-9B97-47CFF9E2B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44663"/>
              </p:ext>
            </p:extLst>
          </p:nvPr>
        </p:nvGraphicFramePr>
        <p:xfrm>
          <a:off x="326887" y="2729619"/>
          <a:ext cx="3930864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0864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0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Sticky Knowledge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where our food comes from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where plants grow around the world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 life cycle of a butterfly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the weather changes based on the location in relation to the equator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plants and animals adapt to live in their environment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a healthy lifestyle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about the art of </a:t>
                      </a:r>
                      <a:r>
                        <a:rPr lang="en-GB" sz="15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Guiseppe</a:t>
                      </a: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5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Arcimbaldo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a food chain works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00312D-8DC9-46E0-B584-5104CB88A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84981"/>
              </p:ext>
            </p:extLst>
          </p:nvPr>
        </p:nvGraphicFramePr>
        <p:xfrm>
          <a:off x="6005017" y="482949"/>
          <a:ext cx="2844015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015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0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Key Skills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Observing and describing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and naming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Designing and making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Sculpting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Preparing food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GB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Preform a simple test</a:t>
                      </a:r>
                    </a:p>
                  </a:txBody>
                  <a:tcP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8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5083</TotalTime>
  <Words>287</Words>
  <Application>Microsoft Office PowerPoint</Application>
  <PresentationFormat>A4 Paper (210x297 mm)</PresentationFormat>
  <Paragraphs>61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Twinkl Cursive Looped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Victoria Norman</cp:lastModifiedBy>
  <cp:revision>141</cp:revision>
  <cp:lastPrinted>2017-10-30T10:21:12Z</cp:lastPrinted>
  <dcterms:created xsi:type="dcterms:W3CDTF">2017-10-15T20:56:30Z</dcterms:created>
  <dcterms:modified xsi:type="dcterms:W3CDTF">2024-04-22T15:17:45Z</dcterms:modified>
</cp:coreProperties>
</file>