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4"/>
  </p:notesMasterIdLst>
  <p:sldIdLst>
    <p:sldId id="257" r:id="rId2"/>
    <p:sldId id="258" r:id="rId3"/>
  </p:sldIdLst>
  <p:sldSz cx="9906000" cy="6858000" type="A4"/>
  <p:notesSz cx="6870700" cy="100060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99FF"/>
    <a:srgbClr val="FF99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279" autoAdjust="0"/>
    <p:restoredTop sz="94627"/>
  </p:normalViewPr>
  <p:slideViewPr>
    <p:cSldViewPr snapToGrid="0" snapToObjects="1">
      <p:cViewPr varScale="1">
        <p:scale>
          <a:sx n="83" d="100"/>
          <a:sy n="83" d="100"/>
        </p:scale>
        <p:origin x="62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7303" cy="502038"/>
          </a:xfrm>
          <a:prstGeom prst="rect">
            <a:avLst/>
          </a:prstGeom>
        </p:spPr>
        <p:txBody>
          <a:bodyPr vert="horz" lIns="92126" tIns="46063" rIns="92126" bIns="46063" numCol="1" rtlCol="0"/>
          <a:lstStyle>
            <a:lvl1pPr algn="l">
              <a:defRPr sz="1200"/>
            </a:lvl1pPr>
          </a:lstStyle>
          <a:p>
            <a:endParaRPr lang="en-US"/>
          </a:p>
        </p:txBody>
      </p:sp>
      <p:sp>
        <p:nvSpPr>
          <p:cNvPr id="3" name="Date Placeholder 2"/>
          <p:cNvSpPr>
            <a:spLocks noGrp="1"/>
          </p:cNvSpPr>
          <p:nvPr>
            <p:ph type="dt" idx="1"/>
          </p:nvPr>
        </p:nvSpPr>
        <p:spPr>
          <a:xfrm>
            <a:off x="3891807" y="0"/>
            <a:ext cx="2977303" cy="502038"/>
          </a:xfrm>
          <a:prstGeom prst="rect">
            <a:avLst/>
          </a:prstGeom>
        </p:spPr>
        <p:txBody>
          <a:bodyPr vert="horz" lIns="92126" tIns="46063" rIns="92126" bIns="46063" numCol="1" rtlCol="0"/>
          <a:lstStyle>
            <a:lvl1pPr algn="r">
              <a:defRPr sz="1200"/>
            </a:lvl1pPr>
          </a:lstStyle>
          <a:p>
            <a:fld id="{74DA69C8-F84C-2947-85D9-F4E475966ECC}" type="datetimeFigureOut">
              <a:rPr lang="en-US" smtClean="0"/>
              <a:t>4/2/2024</a:t>
            </a:fld>
            <a:endParaRPr lang="en-US"/>
          </a:p>
        </p:txBody>
      </p:sp>
      <p:sp>
        <p:nvSpPr>
          <p:cNvPr id="4" name="Slide Image Placeholder 3"/>
          <p:cNvSpPr>
            <a:spLocks noGrp="1" noRot="1" noChangeAspect="1"/>
          </p:cNvSpPr>
          <p:nvPr>
            <p:ph type="sldImg" idx="2"/>
          </p:nvPr>
        </p:nvSpPr>
        <p:spPr>
          <a:xfrm>
            <a:off x="996950" y="1250950"/>
            <a:ext cx="4876800" cy="3376613"/>
          </a:xfrm>
          <a:prstGeom prst="rect">
            <a:avLst/>
          </a:prstGeom>
          <a:noFill/>
          <a:ln w="12700">
            <a:solidFill>
              <a:prstClr val="black"/>
            </a:solidFill>
          </a:ln>
        </p:spPr>
        <p:txBody>
          <a:bodyPr vert="horz" lIns="92126" tIns="46063" rIns="92126" bIns="46063" numCol="1" rtlCol="0" anchor="ctr"/>
          <a:lstStyle/>
          <a:p>
            <a:endParaRPr lang="en-US"/>
          </a:p>
        </p:txBody>
      </p:sp>
      <p:sp>
        <p:nvSpPr>
          <p:cNvPr id="5" name="Notes Placeholder 4"/>
          <p:cNvSpPr>
            <a:spLocks noGrp="1"/>
          </p:cNvSpPr>
          <p:nvPr>
            <p:ph type="body" sz="quarter" idx="3"/>
          </p:nvPr>
        </p:nvSpPr>
        <p:spPr>
          <a:xfrm>
            <a:off x="687071" y="4815394"/>
            <a:ext cx="5496560" cy="3939867"/>
          </a:xfrm>
          <a:prstGeom prst="rect">
            <a:avLst/>
          </a:prstGeom>
        </p:spPr>
        <p:txBody>
          <a:bodyPr vert="horz" lIns="92126" tIns="46063" rIns="92126" bIns="46063"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03977"/>
            <a:ext cx="2977303" cy="502037"/>
          </a:xfrm>
          <a:prstGeom prst="rect">
            <a:avLst/>
          </a:prstGeom>
        </p:spPr>
        <p:txBody>
          <a:bodyPr vert="horz" lIns="92126" tIns="46063" rIns="92126" bIns="46063"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91807" y="9503977"/>
            <a:ext cx="2977303" cy="502037"/>
          </a:xfrm>
          <a:prstGeom prst="rect">
            <a:avLst/>
          </a:prstGeom>
        </p:spPr>
        <p:txBody>
          <a:bodyPr vert="horz" lIns="92126" tIns="46063" rIns="92126" bIns="46063" numCol="1" rtlCol="0" anchor="b"/>
          <a:lstStyle>
            <a:lvl1pPr algn="r">
              <a:defRPr sz="1200"/>
            </a:lvl1pPr>
          </a:lstStyle>
          <a:p>
            <a:fld id="{90C8F01E-995B-8848-96E4-13733EB6AADD}" type="slidenum">
              <a:rPr lang="en-US" smtClean="0"/>
              <a:t>‹#›</a:t>
            </a:fld>
            <a:endParaRPr lang="en-US"/>
          </a:p>
        </p:txBody>
      </p:sp>
    </p:spTree>
    <p:extLst>
      <p:ext uri="{BB962C8B-B14F-4D97-AF65-F5344CB8AC3E}">
        <p14:creationId xmlns:p14="http://schemas.microsoft.com/office/powerpoint/2010/main" val="142684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C8F01E-995B-8848-96E4-13733EB6AADD}" type="slidenum">
              <a:rPr lang="en-US" smtClean="0"/>
              <a:t>1</a:t>
            </a:fld>
            <a:endParaRPr lang="en-US"/>
          </a:p>
        </p:txBody>
      </p:sp>
    </p:spTree>
    <p:extLst>
      <p:ext uri="{BB962C8B-B14F-4D97-AF65-F5344CB8AC3E}">
        <p14:creationId xmlns:p14="http://schemas.microsoft.com/office/powerpoint/2010/main" val="2033471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numCol="1"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numCol="1"/>
          <a:lstStyle/>
          <a:p>
            <a:fld id="{4027089A-8636-F64C-9D23-B4C3EC8D4BA5}" type="datetimeFigureOut">
              <a:rPr lang="en-US" smtClean="0"/>
              <a:t>4/2/2024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4027089A-8636-F64C-9D23-B4C3EC8D4BA5}" type="datetimeFigureOut">
              <a:rPr lang="en-US" smtClean="0"/>
              <a:t>4/2/2024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numCol="1"/>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4027089A-8636-F64C-9D23-B4C3EC8D4BA5}" type="datetimeFigureOut">
              <a:rPr lang="en-US" smtClean="0"/>
              <a:t>4/2/2024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4027089A-8636-F64C-9D23-B4C3EC8D4BA5}" type="datetimeFigureOut">
              <a:rPr lang="en-US" smtClean="0"/>
              <a:t>4/2/2024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numCol="1"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numCol="1"/>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4027089A-8636-F64C-9D23-B4C3EC8D4BA5}" type="datetimeFigureOut">
              <a:rPr lang="en-US" smtClean="0"/>
              <a:t>4/2/2024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numCol="1"/>
          <a:lstStyle/>
          <a:p>
            <a:fld id="{4027089A-8636-F64C-9D23-B4C3EC8D4BA5}" type="datetimeFigureOut">
              <a:rPr lang="en-US" smtClean="0"/>
              <a:t>4/2/2024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numCol="1"/>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numCol="1"/>
          <a:lstStyle/>
          <a:p>
            <a:fld id="{4027089A-8636-F64C-9D23-B4C3EC8D4BA5}" type="datetimeFigureOut">
              <a:rPr lang="en-US" smtClean="0"/>
              <a:t>4/2/2024</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Date Placeholder 2"/>
          <p:cNvSpPr>
            <a:spLocks noGrp="1"/>
          </p:cNvSpPr>
          <p:nvPr>
            <p:ph type="dt" sz="half" idx="10"/>
          </p:nvPr>
        </p:nvSpPr>
        <p:spPr/>
        <p:txBody>
          <a:bodyPr numCol="1"/>
          <a:lstStyle/>
          <a:p>
            <a:fld id="{4027089A-8636-F64C-9D23-B4C3EC8D4BA5}" type="datetimeFigureOut">
              <a:rPr lang="en-US" smtClean="0"/>
              <a:t>4/2/2024</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4027089A-8636-F64C-9D23-B4C3EC8D4BA5}" type="datetimeFigureOut">
              <a:rPr lang="en-US" smtClean="0"/>
              <a:t>4/2/2024</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numCol="1"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027089A-8636-F64C-9D23-B4C3EC8D4BA5}" type="datetimeFigureOut">
              <a:rPr lang="en-US" smtClean="0"/>
              <a:t>4/2/2024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numCol="1"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027089A-8636-F64C-9D23-B4C3EC8D4BA5}" type="datetimeFigureOut">
              <a:rPr lang="en-US" smtClean="0"/>
              <a:t>4/2/2024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953B47E-519D-9549-9FB6-B83933F17F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9000"/>
            <a:lum/>
            <a:extLst>
              <a:ext uri="{BEBA8EAE-BF5A-486C-A8C5-ECC9F3942E4B}">
                <a14:imgProps xmlns:a14="http://schemas.microsoft.com/office/drawing/2010/main">
                  <a14:imgLayer r:embed="rId14">
                    <a14:imgEffect>
                      <a14:sharpenSoften amount="18000"/>
                    </a14:imgEffect>
                    <a14:imgEffect>
                      <a14:brightnessContrast bright="8000" contrast="32000"/>
                    </a14:imgEffect>
                  </a14:imgLayer>
                </a14:imgProps>
              </a:ext>
            </a:extLst>
          </a:blip>
          <a:srcRect/>
          <a:stretch>
            <a:fillRect t="-22000" b="-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numCol="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4027089A-8636-F64C-9D23-B4C3EC8D4BA5}" type="datetimeFigureOut">
              <a:rPr lang="en-US" smtClean="0"/>
              <a:t>4/2/2024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3953B47E-519D-9549-9FB6-B83933F17F08}" type="slidenum">
              <a:rPr lang="en-US" smtClean="0"/>
              <a:t>‹#›</a:t>
            </a:fld>
            <a:endParaRPr lang="en-US"/>
          </a:p>
        </p:txBody>
      </p:sp>
    </p:spTree>
    <p:extLst>
      <p:ext uri="{BB962C8B-B14F-4D97-AF65-F5344CB8AC3E}">
        <p14:creationId xmlns:p14="http://schemas.microsoft.com/office/powerpoint/2010/main" val="76276294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2.wdp"/><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zebra-buck-africa-wildlife-animals-686467/" TargetMode="Externa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22F2AA-62EA-4B4C-BC02-3D1D37A49D84}"/>
              </a:ext>
            </a:extLst>
          </p:cNvPr>
          <p:cNvPicPr>
            <a:picLocks noChangeAspect="1"/>
          </p:cNvPicPr>
          <p:nvPr/>
        </p:nvPicPr>
        <p:blipFill>
          <a:blip r:embed="rId3">
            <a:extLst>
              <a:ext uri="{BEBA8EAE-BF5A-486C-A8C5-ECC9F3942E4B}">
                <a14:imgProps xmlns:a14="http://schemas.microsoft.com/office/drawing/2010/main">
                  <a14:imgLayer r:embed="rId4">
                    <a14:imgEffect>
                      <a14:saturation sat="56000"/>
                    </a14:imgEffect>
                  </a14:imgLayer>
                </a14:imgProps>
              </a:ext>
            </a:extLst>
          </a:blip>
          <a:stretch>
            <a:fillRect/>
          </a:stretch>
        </p:blipFill>
        <p:spPr>
          <a:xfrm>
            <a:off x="-34306" y="-1"/>
            <a:ext cx="9906000" cy="7398579"/>
          </a:xfrm>
          <a:prstGeom prst="rect">
            <a:avLst/>
          </a:prstGeom>
        </p:spPr>
      </p:pic>
      <p:graphicFrame>
        <p:nvGraphicFramePr>
          <p:cNvPr id="5" name="Table 4">
            <a:extLst>
              <a:ext uri="{FF2B5EF4-FFF2-40B4-BE49-F238E27FC236}">
                <a16:creationId xmlns:a16="http://schemas.microsoft.com/office/drawing/2014/main" id="{F48F1B75-C2BC-47F9-9206-A152570118C9}"/>
              </a:ext>
            </a:extLst>
          </p:cNvPr>
          <p:cNvGraphicFramePr>
            <a:graphicFrameLocks noGrp="1"/>
          </p:cNvGraphicFramePr>
          <p:nvPr>
            <p:extLst>
              <p:ext uri="{D42A27DB-BD31-4B8C-83A1-F6EECF244321}">
                <p14:modId xmlns:p14="http://schemas.microsoft.com/office/powerpoint/2010/main" val="849233676"/>
              </p:ext>
            </p:extLst>
          </p:nvPr>
        </p:nvGraphicFramePr>
        <p:xfrm>
          <a:off x="65750" y="1460342"/>
          <a:ext cx="3911448" cy="1240160"/>
        </p:xfrm>
        <a:graphic>
          <a:graphicData uri="http://schemas.openxmlformats.org/drawingml/2006/table">
            <a:tbl>
              <a:tblPr firstRow="1" bandRow="1">
                <a:effectLst/>
                <a:tableStyleId>{00A15C55-8517-42AA-B614-E9B94910E393}</a:tableStyleId>
              </a:tblPr>
              <a:tblGrid>
                <a:gridCol w="302326">
                  <a:extLst>
                    <a:ext uri="{9D8B030D-6E8A-4147-A177-3AD203B41FA5}">
                      <a16:colId xmlns:a16="http://schemas.microsoft.com/office/drawing/2014/main" val="2316687726"/>
                    </a:ext>
                  </a:extLst>
                </a:gridCol>
                <a:gridCol w="3609122">
                  <a:extLst>
                    <a:ext uri="{9D8B030D-6E8A-4147-A177-3AD203B41FA5}">
                      <a16:colId xmlns:a16="http://schemas.microsoft.com/office/drawing/2014/main" val="2379496559"/>
                    </a:ext>
                  </a:extLst>
                </a:gridCol>
              </a:tblGrid>
              <a:tr h="246774">
                <a:tc gridSpan="2">
                  <a:txBody>
                    <a:bodyPr/>
                    <a:lstStyle/>
                    <a:p>
                      <a:pPr algn="ctr"/>
                      <a:r>
                        <a:rPr lang="en-GB" altLang="en-GB" sz="1200" dirty="0">
                          <a:solidFill>
                            <a:schemeClr val="tx1"/>
                          </a:solidFill>
                          <a:latin typeface="Arial" panose="020B0604020202020204" pitchFamily="34" charset="0"/>
                          <a:cs typeface="Arial" panose="020B0604020202020204" pitchFamily="34" charset="0"/>
                        </a:rPr>
                        <a:t>Discussion Topics and Enquiry Questions</a:t>
                      </a:r>
                    </a:p>
                  </a:txBody>
                  <a:tcPr marL="74295" marR="74295" marT="37148" marB="37148">
                    <a:solidFill>
                      <a:schemeClr val="accent4">
                        <a:lumMod val="75000"/>
                      </a:schemeClr>
                    </a:solidFill>
                  </a:tcPr>
                </a:tc>
                <a:tc hMerge="1">
                  <a:txBody>
                    <a:bodyPr/>
                    <a:lstStyle/>
                    <a:p>
                      <a:endParaRPr lang="en-GB" altLang="en-GB" dirty="0"/>
                    </a:p>
                  </a:txBody>
                  <a:tcPr marL="74295" marR="74295" marT="37148" marB="37148"/>
                </a:tc>
                <a:extLst>
                  <a:ext uri="{0D108BD9-81ED-4DB2-BD59-A6C34878D82A}">
                    <a16:rowId xmlns:a16="http://schemas.microsoft.com/office/drawing/2014/main" val="1550516657"/>
                  </a:ext>
                </a:extLst>
              </a:tr>
              <a:tr h="229616">
                <a:tc>
                  <a:txBody>
                    <a:bodyPr/>
                    <a:lstStyle/>
                    <a:p>
                      <a:r>
                        <a:rPr lang="en-GB" altLang="en-GB" sz="1100" b="1" dirty="0">
                          <a:solidFill>
                            <a:schemeClr val="tx1"/>
                          </a:solidFill>
                        </a:rPr>
                        <a:t>1</a:t>
                      </a:r>
                    </a:p>
                  </a:txBody>
                  <a:tcPr marL="74295" marR="74295" marT="37148" marB="37148">
                    <a:noFill/>
                  </a:tcPr>
                </a:tc>
                <a:tc>
                  <a:txBody>
                    <a:bodyPr/>
                    <a:lstStyle/>
                    <a:p>
                      <a:r>
                        <a:rPr lang="en-GB" sz="1200" b="1" i="0" dirty="0">
                          <a:solidFill>
                            <a:schemeClr val="tx1"/>
                          </a:solidFill>
                          <a:effectLst/>
                          <a:latin typeface="+mn-lt"/>
                        </a:rPr>
                        <a:t>What animal groups can you name? </a:t>
                      </a:r>
                      <a:endParaRPr lang="en-GB" sz="1200" b="1" dirty="0">
                        <a:solidFill>
                          <a:schemeClr val="tx1"/>
                        </a:solidFill>
                        <a:latin typeface="+mn-lt"/>
                      </a:endParaRPr>
                    </a:p>
                  </a:txBody>
                  <a:tcPr marL="68580" marR="68580" marT="0" marB="0">
                    <a:noFill/>
                  </a:tcPr>
                </a:tc>
                <a:extLst>
                  <a:ext uri="{0D108BD9-81ED-4DB2-BD59-A6C34878D82A}">
                    <a16:rowId xmlns:a16="http://schemas.microsoft.com/office/drawing/2014/main" val="2963941051"/>
                  </a:ext>
                </a:extLst>
              </a:tr>
              <a:tr h="229616">
                <a:tc>
                  <a:txBody>
                    <a:bodyPr/>
                    <a:lstStyle/>
                    <a:p>
                      <a:r>
                        <a:rPr lang="en-GB" altLang="en-GB" sz="1100" b="1" dirty="0">
                          <a:solidFill>
                            <a:schemeClr val="tx1"/>
                          </a:solidFill>
                        </a:rPr>
                        <a:t>2</a:t>
                      </a:r>
                    </a:p>
                  </a:txBody>
                  <a:tcPr marL="74295" marR="74295" marT="37148" marB="37148">
                    <a:noFill/>
                  </a:tcPr>
                </a:tc>
                <a:tc>
                  <a:txBody>
                    <a:bodyPr/>
                    <a:lstStyle/>
                    <a:p>
                      <a:r>
                        <a:rPr lang="en-GB" sz="1200" b="1" dirty="0">
                          <a:solidFill>
                            <a:schemeClr val="tx1"/>
                          </a:solidFill>
                          <a:latin typeface="+mn-lt"/>
                        </a:rPr>
                        <a:t>Can you tell me about the different groups?</a:t>
                      </a:r>
                    </a:p>
                  </a:txBody>
                  <a:tcPr marL="68580" marR="68580" marT="0" marB="0">
                    <a:noFill/>
                  </a:tcPr>
                </a:tc>
                <a:extLst>
                  <a:ext uri="{0D108BD9-81ED-4DB2-BD59-A6C34878D82A}">
                    <a16:rowId xmlns:a16="http://schemas.microsoft.com/office/drawing/2014/main" val="2929339964"/>
                  </a:ext>
                </a:extLst>
              </a:tr>
              <a:tr h="229616">
                <a:tc>
                  <a:txBody>
                    <a:bodyPr/>
                    <a:lstStyle/>
                    <a:p>
                      <a:r>
                        <a:rPr lang="en-GB" altLang="en-GB" sz="1100" b="1" dirty="0">
                          <a:solidFill>
                            <a:schemeClr val="tx1"/>
                          </a:solidFill>
                        </a:rPr>
                        <a:t>3</a:t>
                      </a:r>
                    </a:p>
                  </a:txBody>
                  <a:tcPr marL="74295" marR="74295" marT="37148" marB="37148">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effectLst/>
                          <a:latin typeface="+mn-lt"/>
                          <a:ea typeface="+mn-ea"/>
                          <a:cs typeface="+mn-cs"/>
                        </a:rPr>
                        <a:t>Can you hide a butterfly in common sight?</a:t>
                      </a:r>
                      <a:endParaRPr lang="en-GB" sz="1200" b="1" kern="1200" dirty="0">
                        <a:solidFill>
                          <a:schemeClr val="tx1"/>
                        </a:solidFill>
                        <a:effectLst/>
                        <a:latin typeface="+mn-lt"/>
                        <a:ea typeface="+mn-ea"/>
                        <a:cs typeface="+mn-cs"/>
                      </a:endParaRPr>
                    </a:p>
                  </a:txBody>
                  <a:tcPr marL="68580" marR="68580" marT="0" marB="0">
                    <a:noFill/>
                  </a:tcPr>
                </a:tc>
                <a:extLst>
                  <a:ext uri="{0D108BD9-81ED-4DB2-BD59-A6C34878D82A}">
                    <a16:rowId xmlns:a16="http://schemas.microsoft.com/office/drawing/2014/main" val="2127594675"/>
                  </a:ext>
                </a:extLst>
              </a:tr>
              <a:tr h="0">
                <a:tc>
                  <a:txBody>
                    <a:bodyPr/>
                    <a:lstStyle/>
                    <a:p>
                      <a:r>
                        <a:rPr lang="en-GB" altLang="en-GB" sz="1200" b="1" dirty="0">
                          <a:solidFill>
                            <a:schemeClr val="tx1"/>
                          </a:solidFill>
                        </a:rPr>
                        <a:t>4</a:t>
                      </a:r>
                    </a:p>
                  </a:txBody>
                  <a:tcPr marL="74295" marR="74295" marT="37148" marB="37148">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If I woke up in Kenya, would it look the same?</a:t>
                      </a:r>
                      <a:endParaRPr lang="en-GB" sz="1200" b="1" dirty="0">
                        <a:solidFill>
                          <a:schemeClr val="tx1"/>
                        </a:solidFill>
                      </a:endParaRPr>
                    </a:p>
                  </a:txBody>
                  <a:tcPr marL="68580" marR="68580" marT="0" marB="0">
                    <a:noFill/>
                  </a:tcPr>
                </a:tc>
                <a:extLst>
                  <a:ext uri="{0D108BD9-81ED-4DB2-BD59-A6C34878D82A}">
                    <a16:rowId xmlns:a16="http://schemas.microsoft.com/office/drawing/2014/main" val="630945595"/>
                  </a:ext>
                </a:extLst>
              </a:tr>
            </a:tbl>
          </a:graphicData>
        </a:graphic>
      </p:graphicFrame>
      <p:graphicFrame>
        <p:nvGraphicFramePr>
          <p:cNvPr id="11" name="Table 10">
            <a:extLst>
              <a:ext uri="{FF2B5EF4-FFF2-40B4-BE49-F238E27FC236}">
                <a16:creationId xmlns:a16="http://schemas.microsoft.com/office/drawing/2014/main" id="{A1B21355-C57A-41CE-9696-41478F61025A}"/>
              </a:ext>
            </a:extLst>
          </p:cNvPr>
          <p:cNvGraphicFramePr>
            <a:graphicFrameLocks noGrp="1"/>
          </p:cNvGraphicFramePr>
          <p:nvPr>
            <p:extLst>
              <p:ext uri="{D42A27DB-BD31-4B8C-83A1-F6EECF244321}">
                <p14:modId xmlns:p14="http://schemas.microsoft.com/office/powerpoint/2010/main" val="3835675115"/>
              </p:ext>
            </p:extLst>
          </p:nvPr>
        </p:nvGraphicFramePr>
        <p:xfrm>
          <a:off x="7547673" y="4550668"/>
          <a:ext cx="2107357" cy="1586849"/>
        </p:xfrm>
        <a:graphic>
          <a:graphicData uri="http://schemas.openxmlformats.org/drawingml/2006/table">
            <a:tbl>
              <a:tblPr firstRow="1" bandRow="1">
                <a:tableStyleId>{5C22544A-7EE6-4342-B048-85BDC9FD1C3A}</a:tableStyleId>
              </a:tblPr>
              <a:tblGrid>
                <a:gridCol w="2107357">
                  <a:extLst>
                    <a:ext uri="{9D8B030D-6E8A-4147-A177-3AD203B41FA5}">
                      <a16:colId xmlns:a16="http://schemas.microsoft.com/office/drawing/2014/main" val="2606679746"/>
                    </a:ext>
                  </a:extLst>
                </a:gridCol>
              </a:tblGrid>
              <a:tr h="325624">
                <a:tc>
                  <a:txBody>
                    <a:bodyPr/>
                    <a:lstStyle/>
                    <a:p>
                      <a:pPr algn="ctr"/>
                      <a:r>
                        <a:rPr lang="en-GB" dirty="0">
                          <a:solidFill>
                            <a:schemeClr val="tx1"/>
                          </a:solidFill>
                        </a:rPr>
                        <a:t>Sentence Stems</a:t>
                      </a:r>
                    </a:p>
                  </a:txBody>
                  <a:tcPr>
                    <a:solidFill>
                      <a:schemeClr val="accent4">
                        <a:lumMod val="75000"/>
                      </a:schemeClr>
                    </a:solidFill>
                  </a:tcPr>
                </a:tc>
                <a:extLst>
                  <a:ext uri="{0D108BD9-81ED-4DB2-BD59-A6C34878D82A}">
                    <a16:rowId xmlns:a16="http://schemas.microsoft.com/office/drawing/2014/main" val="3820405797"/>
                  </a:ext>
                </a:extLst>
              </a:tr>
              <a:tr h="1221089">
                <a:tc>
                  <a: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 agree with…</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 disagree with…</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 can see…</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 know…</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 wonder…</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What if…</a:t>
                      </a:r>
                    </a:p>
                  </a:txBody>
                  <a:tcPr>
                    <a:pattFill prst="shingle">
                      <a:fgClr>
                        <a:srgbClr val="FFFF00"/>
                      </a:fgClr>
                      <a:bgClr>
                        <a:schemeClr val="bg1"/>
                      </a:bgClr>
                    </a:pattFill>
                  </a:tcPr>
                </a:tc>
                <a:extLst>
                  <a:ext uri="{0D108BD9-81ED-4DB2-BD59-A6C34878D82A}">
                    <a16:rowId xmlns:a16="http://schemas.microsoft.com/office/drawing/2014/main" val="3140981001"/>
                  </a:ext>
                </a:extLst>
              </a:tr>
            </a:tbl>
          </a:graphicData>
        </a:graphic>
      </p:graphicFrame>
      <p:graphicFrame>
        <p:nvGraphicFramePr>
          <p:cNvPr id="14" name="Table 13">
            <a:extLst>
              <a:ext uri="{FF2B5EF4-FFF2-40B4-BE49-F238E27FC236}">
                <a16:creationId xmlns:a16="http://schemas.microsoft.com/office/drawing/2014/main" id="{07C99E05-6401-4939-AC48-DD0582AD12CE}"/>
              </a:ext>
            </a:extLst>
          </p:cNvPr>
          <p:cNvGraphicFramePr>
            <a:graphicFrameLocks noGrp="1"/>
          </p:cNvGraphicFramePr>
          <p:nvPr>
            <p:extLst>
              <p:ext uri="{D42A27DB-BD31-4B8C-83A1-F6EECF244321}">
                <p14:modId xmlns:p14="http://schemas.microsoft.com/office/powerpoint/2010/main" val="187894960"/>
              </p:ext>
            </p:extLst>
          </p:nvPr>
        </p:nvGraphicFramePr>
        <p:xfrm>
          <a:off x="4056940" y="4488905"/>
          <a:ext cx="3096459" cy="1276801"/>
        </p:xfrm>
        <a:graphic>
          <a:graphicData uri="http://schemas.openxmlformats.org/drawingml/2006/table">
            <a:tbl>
              <a:tblPr firstRow="1" bandRow="1">
                <a:tableStyleId>{5C22544A-7EE6-4342-B048-85BDC9FD1C3A}</a:tableStyleId>
              </a:tblPr>
              <a:tblGrid>
                <a:gridCol w="3096459">
                  <a:extLst>
                    <a:ext uri="{9D8B030D-6E8A-4147-A177-3AD203B41FA5}">
                      <a16:colId xmlns:a16="http://schemas.microsoft.com/office/drawing/2014/main" val="2606679746"/>
                    </a:ext>
                  </a:extLst>
                </a:gridCol>
              </a:tblGrid>
              <a:tr h="451332">
                <a:tc>
                  <a:txBody>
                    <a:bodyPr/>
                    <a:lstStyle/>
                    <a:p>
                      <a:pPr algn="ctr"/>
                      <a:r>
                        <a:rPr lang="en-GB" dirty="0">
                          <a:solidFill>
                            <a:schemeClr val="tx1"/>
                          </a:solidFill>
                        </a:rPr>
                        <a:t>Recommended Reads</a:t>
                      </a:r>
                    </a:p>
                  </a:txBody>
                  <a:tcPr>
                    <a:solidFill>
                      <a:schemeClr val="accent4">
                        <a:lumMod val="75000"/>
                      </a:schemeClr>
                    </a:solidFill>
                  </a:tcPr>
                </a:tc>
                <a:extLst>
                  <a:ext uri="{0D108BD9-81ED-4DB2-BD59-A6C34878D82A}">
                    <a16:rowId xmlns:a16="http://schemas.microsoft.com/office/drawing/2014/main" val="3820405797"/>
                  </a:ext>
                </a:extLst>
              </a:tr>
              <a:tr h="825469">
                <a:tc>
                  <a:txBody>
                    <a:bodyPr/>
                    <a:lstStyle/>
                    <a:p>
                      <a:pPr marL="0" indent="0">
                        <a:buFont typeface="Arial" panose="020B0604020202020204" pitchFamily="34" charset="0"/>
                        <a:buNone/>
                      </a:pPr>
                      <a:br>
                        <a:rPr lang="en-GB" sz="1200" kern="1200" dirty="0">
                          <a:solidFill>
                            <a:schemeClr val="dk1"/>
                          </a:solidFill>
                          <a:effectLst/>
                          <a:latin typeface="+mn-lt"/>
                          <a:ea typeface="+mn-ea"/>
                          <a:cs typeface="+mn-cs"/>
                        </a:rPr>
                      </a:br>
                      <a:endParaRPr lang="en-GB" dirty="0"/>
                    </a:p>
                  </a:txBody>
                  <a:tcPr>
                    <a:pattFill prst="diagBrick">
                      <a:fgClr>
                        <a:srgbClr val="FFFF00"/>
                      </a:fgClr>
                      <a:bgClr>
                        <a:schemeClr val="bg1"/>
                      </a:bgClr>
                    </a:pattFill>
                  </a:tcPr>
                </a:tc>
                <a:extLst>
                  <a:ext uri="{0D108BD9-81ED-4DB2-BD59-A6C34878D82A}">
                    <a16:rowId xmlns:a16="http://schemas.microsoft.com/office/drawing/2014/main" val="3140981001"/>
                  </a:ext>
                </a:extLst>
              </a:tr>
            </a:tbl>
          </a:graphicData>
        </a:graphic>
      </p:graphicFrame>
      <p:graphicFrame>
        <p:nvGraphicFramePr>
          <p:cNvPr id="9" name="Table 8">
            <a:extLst>
              <a:ext uri="{FF2B5EF4-FFF2-40B4-BE49-F238E27FC236}">
                <a16:creationId xmlns:a16="http://schemas.microsoft.com/office/drawing/2014/main" id="{D0CDE917-3EE4-43E0-928B-1A8ED12BB374}"/>
              </a:ext>
            </a:extLst>
          </p:cNvPr>
          <p:cNvGraphicFramePr>
            <a:graphicFrameLocks noGrp="1"/>
          </p:cNvGraphicFramePr>
          <p:nvPr>
            <p:extLst>
              <p:ext uri="{D42A27DB-BD31-4B8C-83A1-F6EECF244321}">
                <p14:modId xmlns:p14="http://schemas.microsoft.com/office/powerpoint/2010/main" val="663394293"/>
              </p:ext>
            </p:extLst>
          </p:nvPr>
        </p:nvGraphicFramePr>
        <p:xfrm>
          <a:off x="4083914" y="152889"/>
          <a:ext cx="5698152" cy="371920"/>
        </p:xfrm>
        <a:graphic>
          <a:graphicData uri="http://schemas.openxmlformats.org/drawingml/2006/table">
            <a:tbl>
              <a:tblPr firstRow="1" bandRow="1">
                <a:tableStyleId>{5C22544A-7EE6-4342-B048-85BDC9FD1C3A}</a:tableStyleId>
              </a:tblPr>
              <a:tblGrid>
                <a:gridCol w="5698152">
                  <a:extLst>
                    <a:ext uri="{9D8B030D-6E8A-4147-A177-3AD203B41FA5}">
                      <a16:colId xmlns:a16="http://schemas.microsoft.com/office/drawing/2014/main" val="1950250284"/>
                    </a:ext>
                  </a:extLst>
                </a:gridCol>
              </a:tblGrid>
              <a:tr h="351062">
                <a:tc>
                  <a:txBody>
                    <a:bodyPr/>
                    <a:lstStyle/>
                    <a:p>
                      <a:pPr algn="ctr">
                        <a:lnSpc>
                          <a:spcPct val="107000"/>
                        </a:lnSpc>
                        <a:spcAft>
                          <a:spcPts val="800"/>
                        </a:spcAft>
                      </a:pPr>
                      <a:r>
                        <a:rPr lang="en-GB" sz="1800" dirty="0">
                          <a:solidFill>
                            <a:schemeClr val="tx1"/>
                          </a:solidFill>
                          <a:effectLst/>
                        </a:rPr>
                        <a:t>Key Vocabulary</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4">
                        <a:lumMod val="75000"/>
                      </a:schemeClr>
                    </a:solidFill>
                  </a:tcPr>
                </a:tc>
                <a:extLst>
                  <a:ext uri="{0D108BD9-81ED-4DB2-BD59-A6C34878D82A}">
                    <a16:rowId xmlns:a16="http://schemas.microsoft.com/office/drawing/2014/main" val="16711573"/>
                  </a:ext>
                </a:extLst>
              </a:tr>
            </a:tbl>
          </a:graphicData>
        </a:graphic>
      </p:graphicFrame>
      <p:graphicFrame>
        <p:nvGraphicFramePr>
          <p:cNvPr id="17" name="Table 16">
            <a:extLst>
              <a:ext uri="{FF2B5EF4-FFF2-40B4-BE49-F238E27FC236}">
                <a16:creationId xmlns:a16="http://schemas.microsoft.com/office/drawing/2014/main" id="{2FEB5786-4789-4B46-9AD3-A326ACFBD53C}"/>
              </a:ext>
            </a:extLst>
          </p:cNvPr>
          <p:cNvGraphicFramePr>
            <a:graphicFrameLocks noGrp="1"/>
          </p:cNvGraphicFramePr>
          <p:nvPr>
            <p:extLst>
              <p:ext uri="{D42A27DB-BD31-4B8C-83A1-F6EECF244321}">
                <p14:modId xmlns:p14="http://schemas.microsoft.com/office/powerpoint/2010/main" val="3558938088"/>
              </p:ext>
            </p:extLst>
          </p:nvPr>
        </p:nvGraphicFramePr>
        <p:xfrm>
          <a:off x="73856" y="2842267"/>
          <a:ext cx="3730124" cy="3523652"/>
        </p:xfrm>
        <a:graphic>
          <a:graphicData uri="http://schemas.openxmlformats.org/drawingml/2006/table">
            <a:tbl>
              <a:tblPr firstRow="1" bandRow="1">
                <a:tableStyleId>{5C22544A-7EE6-4342-B048-85BDC9FD1C3A}</a:tableStyleId>
              </a:tblPr>
              <a:tblGrid>
                <a:gridCol w="1848281">
                  <a:extLst>
                    <a:ext uri="{9D8B030D-6E8A-4147-A177-3AD203B41FA5}">
                      <a16:colId xmlns:a16="http://schemas.microsoft.com/office/drawing/2014/main" val="1800091382"/>
                    </a:ext>
                  </a:extLst>
                </a:gridCol>
                <a:gridCol w="1881843">
                  <a:extLst>
                    <a:ext uri="{9D8B030D-6E8A-4147-A177-3AD203B41FA5}">
                      <a16:colId xmlns:a16="http://schemas.microsoft.com/office/drawing/2014/main" val="1336060009"/>
                    </a:ext>
                  </a:extLst>
                </a:gridCol>
              </a:tblGrid>
              <a:tr h="398904">
                <a:tc gridSpan="2">
                  <a:txBody>
                    <a:bodyPr/>
                    <a:lstStyle/>
                    <a:p>
                      <a:pPr algn="ctr"/>
                      <a:r>
                        <a:rPr lang="en-GB" dirty="0">
                          <a:solidFill>
                            <a:schemeClr val="tx1"/>
                          </a:solidFill>
                          <a:latin typeface="Arial" panose="020B0604020202020204" pitchFamily="34" charset="0"/>
                          <a:cs typeface="Arial" panose="020B0604020202020204" pitchFamily="34" charset="0"/>
                        </a:rPr>
                        <a:t>Oracy Skills</a:t>
                      </a:r>
                    </a:p>
                  </a:txBody>
                  <a:tcPr>
                    <a:solidFill>
                      <a:schemeClr val="accent4">
                        <a:lumMod val="75000"/>
                      </a:schemeClr>
                    </a:solidFill>
                  </a:tcPr>
                </a:tc>
                <a:tc hMerge="1">
                  <a:txBody>
                    <a:bodyPr/>
                    <a:lstStyle/>
                    <a:p>
                      <a:endParaRPr lang="en-GB" dirty="0"/>
                    </a:p>
                  </a:txBody>
                  <a:tcPr/>
                </a:tc>
                <a:extLst>
                  <a:ext uri="{0D108BD9-81ED-4DB2-BD59-A6C34878D82A}">
                    <a16:rowId xmlns:a16="http://schemas.microsoft.com/office/drawing/2014/main" val="4176502035"/>
                  </a:ext>
                </a:extLst>
              </a:tr>
              <a:tr h="1562374">
                <a:tc>
                  <a:txBody>
                    <a:bodyPr/>
                    <a:lstStyle/>
                    <a:p>
                      <a:r>
                        <a:rPr lang="en-GB" sz="1100" b="1" i="0" u="sng" dirty="0">
                          <a:solidFill>
                            <a:schemeClr val="tx1"/>
                          </a:solidFill>
                        </a:rPr>
                        <a:t>Social</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To take turns in group discussions with their peers </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To listen to others and be willing to change their mind based on what they have heard.</a:t>
                      </a:r>
                    </a:p>
                  </a:txBody>
                  <a:tcPr>
                    <a:pattFill prst="shingle">
                      <a:fgClr>
                        <a:srgbClr val="FFFF00"/>
                      </a:fgClr>
                      <a:bgClr>
                        <a:schemeClr val="bg1"/>
                      </a:bgClr>
                    </a:pattFill>
                  </a:tcPr>
                </a:tc>
                <a:tc>
                  <a:txBody>
                    <a:bodyPr/>
                    <a:lstStyle/>
                    <a:p>
                      <a:pPr marL="0" indent="0">
                        <a:buFont typeface="Arial" panose="020B0604020202020204" pitchFamily="34" charset="0"/>
                        <a:buNone/>
                      </a:pPr>
                      <a:r>
                        <a:rPr lang="en-GB" sz="1100" b="1" u="sng" dirty="0">
                          <a:solidFill>
                            <a:schemeClr val="tx1"/>
                          </a:solidFill>
                        </a:rPr>
                        <a:t>Cognitive</a:t>
                      </a:r>
                      <a:endParaRPr lang="en-GB" sz="1100" b="1" u="sng" kern="1200" dirty="0">
                        <a:solidFill>
                          <a:schemeClr val="tx1"/>
                        </a:solidFill>
                        <a:effectLst/>
                        <a:latin typeface="+mn-lt"/>
                        <a:ea typeface="+mn-ea"/>
                        <a:cs typeface="+mn-cs"/>
                      </a:endParaRPr>
                    </a:p>
                    <a:p>
                      <a:pPr marL="285750" indent="-285750">
                        <a:buFont typeface="Arial" panose="020B0604020202020204" pitchFamily="34" charset="0"/>
                        <a:buChar char="•"/>
                      </a:pPr>
                      <a:r>
                        <a:rPr lang="en-GB" sz="1100" kern="1200" dirty="0">
                          <a:solidFill>
                            <a:schemeClr val="tx1"/>
                          </a:solidFill>
                          <a:effectLst/>
                          <a:latin typeface="+mn-lt"/>
                          <a:ea typeface="+mn-ea"/>
                          <a:cs typeface="+mn-cs"/>
                        </a:rPr>
                        <a:t>To be able to challenge someone else’s opinion or disagree politely </a:t>
                      </a:r>
                    </a:p>
                    <a:p>
                      <a:pPr marL="285750" indent="-285750">
                        <a:buFont typeface="Arial" panose="020B0604020202020204" pitchFamily="34" charset="0"/>
                        <a:buChar char="•"/>
                      </a:pPr>
                      <a:r>
                        <a:rPr lang="en-GB" sz="1100" kern="1200" dirty="0">
                          <a:solidFill>
                            <a:schemeClr val="tx1"/>
                          </a:solidFill>
                          <a:effectLst/>
                          <a:latin typeface="+mn-lt"/>
                          <a:ea typeface="+mn-ea"/>
                          <a:cs typeface="+mn-cs"/>
                        </a:rPr>
                        <a:t>To explain ideas and events in a logical order. </a:t>
                      </a:r>
                    </a:p>
                  </a:txBody>
                  <a:tcPr>
                    <a:pattFill prst="shingle">
                      <a:fgClr>
                        <a:srgbClr val="FFFF00"/>
                      </a:fgClr>
                      <a:bgClr>
                        <a:schemeClr val="bg1"/>
                      </a:bgClr>
                    </a:pattFill>
                  </a:tcPr>
                </a:tc>
                <a:extLst>
                  <a:ext uri="{0D108BD9-81ED-4DB2-BD59-A6C34878D82A}">
                    <a16:rowId xmlns:a16="http://schemas.microsoft.com/office/drawing/2014/main" val="3790950350"/>
                  </a:ext>
                </a:extLst>
              </a:tr>
              <a:tr h="1562374">
                <a:tc>
                  <a:txBody>
                    <a:bodyPr/>
                    <a:lstStyle/>
                    <a:p>
                      <a:r>
                        <a:rPr lang="en-GB" sz="1100" b="1" u="sng" dirty="0">
                          <a:solidFill>
                            <a:schemeClr val="tx1"/>
                          </a:solidFill>
                        </a:rPr>
                        <a:t>Linguistic</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To use vocabulary appropriate to the specific topic at hand.</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To use conjunctions to organise and sequence ideas e.g. firstly, then, finally.</a:t>
                      </a:r>
                    </a:p>
                  </a:txBody>
                  <a:tcPr>
                    <a:pattFill prst="shingle">
                      <a:fgClr>
                        <a:srgbClr val="FFFF00"/>
                      </a:fgClr>
                      <a:bgClr>
                        <a:schemeClr val="bg1"/>
                      </a:bgClr>
                    </a:pattFill>
                  </a:tcPr>
                </a:tc>
                <a:tc>
                  <a:txBody>
                    <a:bodyPr/>
                    <a:lstStyle/>
                    <a:p>
                      <a:r>
                        <a:rPr lang="en-GB" sz="1100" b="1" u="sng" dirty="0">
                          <a:solidFill>
                            <a:schemeClr val="tx1"/>
                          </a:solidFill>
                        </a:rPr>
                        <a:t>Physical</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To use the appropriate tone and volume of voice in different situations</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To use expression when speaking and reading </a:t>
                      </a:r>
                    </a:p>
                    <a:p>
                      <a:pPr marL="171450" indent="-171450">
                        <a:buFont typeface="Arial" panose="020B0604020202020204" pitchFamily="34" charset="0"/>
                        <a:buChar char="•"/>
                      </a:pPr>
                      <a:endParaRPr lang="en-GB" sz="1100" kern="1200" dirty="0">
                        <a:solidFill>
                          <a:schemeClr val="tx1"/>
                        </a:solidFill>
                        <a:effectLst/>
                        <a:latin typeface="+mn-lt"/>
                        <a:ea typeface="+mn-ea"/>
                        <a:cs typeface="+mn-cs"/>
                      </a:endParaRPr>
                    </a:p>
                  </a:txBody>
                  <a:tcPr>
                    <a:pattFill prst="shingle">
                      <a:fgClr>
                        <a:srgbClr val="FFFF00"/>
                      </a:fgClr>
                      <a:bgClr>
                        <a:schemeClr val="bg1"/>
                      </a:bgClr>
                    </a:pattFill>
                  </a:tcPr>
                </a:tc>
                <a:extLst>
                  <a:ext uri="{0D108BD9-81ED-4DB2-BD59-A6C34878D82A}">
                    <a16:rowId xmlns:a16="http://schemas.microsoft.com/office/drawing/2014/main" val="3297112904"/>
                  </a:ext>
                </a:extLst>
              </a:tr>
            </a:tbl>
          </a:graphicData>
        </a:graphic>
      </p:graphicFrame>
      <p:pic>
        <p:nvPicPr>
          <p:cNvPr id="29" name="Picture 28">
            <a:extLst>
              <a:ext uri="{FF2B5EF4-FFF2-40B4-BE49-F238E27FC236}">
                <a16:creationId xmlns:a16="http://schemas.microsoft.com/office/drawing/2014/main" id="{3704AA52-2D45-4066-80E3-8EABECE9B395}"/>
              </a:ext>
            </a:extLst>
          </p:cNvPr>
          <p:cNvPicPr>
            <a:picLocks noChangeAspect="1"/>
          </p:cNvPicPr>
          <p:nvPr/>
        </p:nvPicPr>
        <p:blipFill>
          <a:blip r:embed="rId5"/>
          <a:stretch>
            <a:fillRect/>
          </a:stretch>
        </p:blipFill>
        <p:spPr>
          <a:xfrm>
            <a:off x="3423275" y="5851847"/>
            <a:ext cx="320088" cy="388679"/>
          </a:xfrm>
          <a:prstGeom prst="rect">
            <a:avLst/>
          </a:prstGeom>
        </p:spPr>
      </p:pic>
      <p:pic>
        <p:nvPicPr>
          <p:cNvPr id="30" name="Picture 29">
            <a:extLst>
              <a:ext uri="{FF2B5EF4-FFF2-40B4-BE49-F238E27FC236}">
                <a16:creationId xmlns:a16="http://schemas.microsoft.com/office/drawing/2014/main" id="{258ECB8A-4E46-43D9-B47E-CEC205B853AE}"/>
              </a:ext>
            </a:extLst>
          </p:cNvPr>
          <p:cNvPicPr>
            <a:picLocks noChangeAspect="1"/>
          </p:cNvPicPr>
          <p:nvPr/>
        </p:nvPicPr>
        <p:blipFill>
          <a:blip r:embed="rId6"/>
          <a:stretch>
            <a:fillRect/>
          </a:stretch>
        </p:blipFill>
        <p:spPr>
          <a:xfrm>
            <a:off x="3372181" y="4318487"/>
            <a:ext cx="218957" cy="300429"/>
          </a:xfrm>
          <a:prstGeom prst="rect">
            <a:avLst/>
          </a:prstGeom>
        </p:spPr>
      </p:pic>
      <p:pic>
        <p:nvPicPr>
          <p:cNvPr id="26" name="Picture 25">
            <a:extLst>
              <a:ext uri="{FF2B5EF4-FFF2-40B4-BE49-F238E27FC236}">
                <a16:creationId xmlns:a16="http://schemas.microsoft.com/office/drawing/2014/main" id="{BB746357-5248-439D-986C-37A1C7BBC6A1}"/>
              </a:ext>
            </a:extLst>
          </p:cNvPr>
          <p:cNvPicPr>
            <a:picLocks noChangeAspect="1"/>
          </p:cNvPicPr>
          <p:nvPr/>
        </p:nvPicPr>
        <p:blipFill>
          <a:blip r:embed="rId7"/>
          <a:stretch>
            <a:fillRect/>
          </a:stretch>
        </p:blipFill>
        <p:spPr>
          <a:xfrm>
            <a:off x="1441466" y="4792490"/>
            <a:ext cx="332615" cy="344494"/>
          </a:xfrm>
          <a:prstGeom prst="rect">
            <a:avLst/>
          </a:prstGeom>
        </p:spPr>
      </p:pic>
      <p:pic>
        <p:nvPicPr>
          <p:cNvPr id="27" name="Picture 26">
            <a:extLst>
              <a:ext uri="{FF2B5EF4-FFF2-40B4-BE49-F238E27FC236}">
                <a16:creationId xmlns:a16="http://schemas.microsoft.com/office/drawing/2014/main" id="{8C37834D-1235-4F44-95B2-E443B6A28924}"/>
              </a:ext>
            </a:extLst>
          </p:cNvPr>
          <p:cNvPicPr>
            <a:picLocks noChangeAspect="1"/>
          </p:cNvPicPr>
          <p:nvPr/>
        </p:nvPicPr>
        <p:blipFill>
          <a:blip r:embed="rId8"/>
          <a:stretch>
            <a:fillRect/>
          </a:stretch>
        </p:blipFill>
        <p:spPr>
          <a:xfrm>
            <a:off x="1607774" y="3617633"/>
            <a:ext cx="262492" cy="290417"/>
          </a:xfrm>
          <a:prstGeom prst="rect">
            <a:avLst/>
          </a:prstGeom>
        </p:spPr>
      </p:pic>
      <p:sp>
        <p:nvSpPr>
          <p:cNvPr id="18" name="TextBox 17">
            <a:extLst>
              <a:ext uri="{FF2B5EF4-FFF2-40B4-BE49-F238E27FC236}">
                <a16:creationId xmlns:a16="http://schemas.microsoft.com/office/drawing/2014/main" id="{5CC8EC2E-5762-444E-B9A9-CC8E3D28F724}"/>
              </a:ext>
            </a:extLst>
          </p:cNvPr>
          <p:cNvSpPr txBox="1"/>
          <p:nvPr/>
        </p:nvSpPr>
        <p:spPr>
          <a:xfrm>
            <a:off x="13037" y="6615"/>
            <a:ext cx="4013377" cy="1477328"/>
          </a:xfrm>
          <a:prstGeom prst="rect">
            <a:avLst/>
          </a:prstGeom>
          <a:noFill/>
        </p:spPr>
        <p:txBody>
          <a:bodyPr wrap="square" rtlCol="0">
            <a:spAutoFit/>
          </a:bodyPr>
          <a:lstStyle/>
          <a:p>
            <a:r>
              <a:rPr lang="en-GB" sz="3600" b="1" dirty="0">
                <a:latin typeface="Colonna MT" panose="04020805060202030203" pitchFamily="82" charset="0"/>
              </a:rPr>
              <a:t>Y1 Wild About Animals</a:t>
            </a:r>
          </a:p>
          <a:p>
            <a:r>
              <a:rPr lang="en-GB" i="1" dirty="0"/>
              <a:t>Are some animals the same?</a:t>
            </a:r>
          </a:p>
        </p:txBody>
      </p:sp>
      <p:pic>
        <p:nvPicPr>
          <p:cNvPr id="19" name="Picture 18">
            <a:extLst>
              <a:ext uri="{FF2B5EF4-FFF2-40B4-BE49-F238E27FC236}">
                <a16:creationId xmlns:a16="http://schemas.microsoft.com/office/drawing/2014/main" id="{73A88AE2-6281-470D-B330-7B168F865F04}"/>
              </a:ext>
            </a:extLst>
          </p:cNvPr>
          <p:cNvPicPr>
            <a:picLocks noChangeAspect="1"/>
          </p:cNvPicPr>
          <p:nvPr/>
        </p:nvPicPr>
        <p:blipFill>
          <a:blip r:embed="rId9"/>
          <a:stretch>
            <a:fillRect/>
          </a:stretch>
        </p:blipFill>
        <p:spPr>
          <a:xfrm rot="20790701">
            <a:off x="4036833" y="4893445"/>
            <a:ext cx="1095052" cy="1363571"/>
          </a:xfrm>
          <a:prstGeom prst="rect">
            <a:avLst/>
          </a:prstGeom>
        </p:spPr>
      </p:pic>
      <p:pic>
        <p:nvPicPr>
          <p:cNvPr id="20" name="Picture 19">
            <a:extLst>
              <a:ext uri="{FF2B5EF4-FFF2-40B4-BE49-F238E27FC236}">
                <a16:creationId xmlns:a16="http://schemas.microsoft.com/office/drawing/2014/main" id="{AF53E576-38B4-472F-86B0-6C7D89C79681}"/>
              </a:ext>
            </a:extLst>
          </p:cNvPr>
          <p:cNvPicPr>
            <a:picLocks noChangeAspect="1"/>
          </p:cNvPicPr>
          <p:nvPr/>
        </p:nvPicPr>
        <p:blipFill>
          <a:blip r:embed="rId10"/>
          <a:stretch>
            <a:fillRect/>
          </a:stretch>
        </p:blipFill>
        <p:spPr>
          <a:xfrm rot="498082">
            <a:off x="5869876" y="4860641"/>
            <a:ext cx="1592139" cy="1302098"/>
          </a:xfrm>
          <a:prstGeom prst="rect">
            <a:avLst/>
          </a:prstGeom>
        </p:spPr>
      </p:pic>
      <p:pic>
        <p:nvPicPr>
          <p:cNvPr id="23" name="Picture 22">
            <a:extLst>
              <a:ext uri="{FF2B5EF4-FFF2-40B4-BE49-F238E27FC236}">
                <a16:creationId xmlns:a16="http://schemas.microsoft.com/office/drawing/2014/main" id="{FC46DF49-40CA-4AFC-B63C-2A456F1AF450}"/>
              </a:ext>
            </a:extLst>
          </p:cNvPr>
          <p:cNvPicPr>
            <a:picLocks noChangeAspect="1"/>
          </p:cNvPicPr>
          <p:nvPr/>
        </p:nvPicPr>
        <p:blipFill>
          <a:blip r:embed="rId11"/>
          <a:stretch>
            <a:fillRect/>
          </a:stretch>
        </p:blipFill>
        <p:spPr>
          <a:xfrm>
            <a:off x="5006436" y="4845045"/>
            <a:ext cx="1172056" cy="1460369"/>
          </a:xfrm>
          <a:prstGeom prst="rect">
            <a:avLst/>
          </a:prstGeom>
        </p:spPr>
      </p:pic>
      <p:pic>
        <p:nvPicPr>
          <p:cNvPr id="24" name="Picture 23">
            <a:extLst>
              <a:ext uri="{FF2B5EF4-FFF2-40B4-BE49-F238E27FC236}">
                <a16:creationId xmlns:a16="http://schemas.microsoft.com/office/drawing/2014/main" id="{699F6A3C-FA58-4389-8B42-A435545BB920}"/>
              </a:ext>
            </a:extLst>
          </p:cNvPr>
          <p:cNvPicPr>
            <a:picLocks noChangeAspect="1"/>
          </p:cNvPicPr>
          <p:nvPr/>
        </p:nvPicPr>
        <p:blipFill>
          <a:blip r:embed="rId12"/>
          <a:stretch>
            <a:fillRect/>
          </a:stretch>
        </p:blipFill>
        <p:spPr>
          <a:xfrm rot="506872">
            <a:off x="8578555" y="5447177"/>
            <a:ext cx="1195931" cy="808317"/>
          </a:xfrm>
          <a:prstGeom prst="rect">
            <a:avLst/>
          </a:prstGeom>
        </p:spPr>
      </p:pic>
      <p:pic>
        <p:nvPicPr>
          <p:cNvPr id="2" name="Picture 1">
            <a:extLst>
              <a:ext uri="{FF2B5EF4-FFF2-40B4-BE49-F238E27FC236}">
                <a16:creationId xmlns:a16="http://schemas.microsoft.com/office/drawing/2014/main" id="{F27F99FF-1F7B-4646-82E6-2549338B2FA3}"/>
              </a:ext>
            </a:extLst>
          </p:cNvPr>
          <p:cNvPicPr>
            <a:picLocks noChangeAspect="1"/>
          </p:cNvPicPr>
          <p:nvPr/>
        </p:nvPicPr>
        <p:blipFill>
          <a:blip r:embed="rId13"/>
          <a:stretch>
            <a:fillRect/>
          </a:stretch>
        </p:blipFill>
        <p:spPr>
          <a:xfrm>
            <a:off x="4073757" y="574296"/>
            <a:ext cx="2857035" cy="3701159"/>
          </a:xfrm>
          <a:prstGeom prst="rect">
            <a:avLst/>
          </a:prstGeom>
        </p:spPr>
      </p:pic>
      <p:pic>
        <p:nvPicPr>
          <p:cNvPr id="3" name="Picture 2">
            <a:extLst>
              <a:ext uri="{FF2B5EF4-FFF2-40B4-BE49-F238E27FC236}">
                <a16:creationId xmlns:a16="http://schemas.microsoft.com/office/drawing/2014/main" id="{A4F007D1-0117-4C9F-B7CA-65A35DD339F7}"/>
              </a:ext>
            </a:extLst>
          </p:cNvPr>
          <p:cNvPicPr>
            <a:picLocks noChangeAspect="1"/>
          </p:cNvPicPr>
          <p:nvPr/>
        </p:nvPicPr>
        <p:blipFill>
          <a:blip r:embed="rId14"/>
          <a:stretch>
            <a:fillRect/>
          </a:stretch>
        </p:blipFill>
        <p:spPr>
          <a:xfrm>
            <a:off x="6994619" y="574296"/>
            <a:ext cx="2787446" cy="3670138"/>
          </a:xfrm>
          <a:prstGeom prst="rect">
            <a:avLst/>
          </a:prstGeom>
        </p:spPr>
      </p:pic>
    </p:spTree>
    <p:extLst>
      <p:ext uri="{BB962C8B-B14F-4D97-AF65-F5344CB8AC3E}">
        <p14:creationId xmlns:p14="http://schemas.microsoft.com/office/powerpoint/2010/main" val="80655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extLst>
              <a:ext uri="{837473B0-CC2E-450A-ABE3-18F120FF3D39}">
                <a1611:picAttrSrcUrl xmlns:a1611="http://schemas.microsoft.com/office/drawing/2016/11/main" r:id="rId3"/>
              </a:ext>
            </a:extLst>
          </a:blip>
          <a:srcRect/>
          <a:stretch>
            <a:fillRect l="-2000" r="-2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E90539E-E103-46C5-9F97-21C529C0BE57}"/>
              </a:ext>
            </a:extLst>
          </p:cNvPr>
          <p:cNvGraphicFramePr>
            <a:graphicFrameLocks noGrp="1"/>
          </p:cNvGraphicFramePr>
          <p:nvPr>
            <p:extLst>
              <p:ext uri="{D42A27DB-BD31-4B8C-83A1-F6EECF244321}">
                <p14:modId xmlns:p14="http://schemas.microsoft.com/office/powerpoint/2010/main" val="1251562063"/>
              </p:ext>
            </p:extLst>
          </p:nvPr>
        </p:nvGraphicFramePr>
        <p:xfrm>
          <a:off x="121218" y="214695"/>
          <a:ext cx="6872249" cy="2286000"/>
        </p:xfrm>
        <a:graphic>
          <a:graphicData uri="http://schemas.openxmlformats.org/drawingml/2006/table">
            <a:tbl>
              <a:tblPr firstRow="1" bandRow="1">
                <a:tableStyleId>{5C22544A-7EE6-4342-B048-85BDC9FD1C3A}</a:tableStyleId>
              </a:tblPr>
              <a:tblGrid>
                <a:gridCol w="6872249">
                  <a:extLst>
                    <a:ext uri="{9D8B030D-6E8A-4147-A177-3AD203B41FA5}">
                      <a16:colId xmlns:a16="http://schemas.microsoft.com/office/drawing/2014/main" val="2606679746"/>
                    </a:ext>
                  </a:extLst>
                </a:gridCol>
              </a:tblGrid>
              <a:tr h="267258">
                <a:tc>
                  <a:txBody>
                    <a:bodyPr/>
                    <a:lstStyle/>
                    <a:p>
                      <a:pPr algn="ctr"/>
                      <a:r>
                        <a:rPr lang="en-GB" dirty="0">
                          <a:solidFill>
                            <a:schemeClr val="tx1"/>
                          </a:solidFill>
                        </a:rPr>
                        <a:t>Science</a:t>
                      </a:r>
                    </a:p>
                  </a:txBody>
                  <a:tcPr>
                    <a:solidFill>
                      <a:schemeClr val="accent4">
                        <a:lumMod val="75000"/>
                      </a:schemeClr>
                    </a:solidFill>
                  </a:tcPr>
                </a:tc>
                <a:extLst>
                  <a:ext uri="{0D108BD9-81ED-4DB2-BD59-A6C34878D82A}">
                    <a16:rowId xmlns:a16="http://schemas.microsoft.com/office/drawing/2014/main" val="3820405797"/>
                  </a:ext>
                </a:extLst>
              </a:tr>
              <a:tr h="1840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mn-lt"/>
                          <a:ea typeface="+mn-ea"/>
                          <a:cs typeface="+mn-cs"/>
                        </a:rPr>
                        <a:t>To identify and name a variety of common animals including fish, amphibians, reptiles, birds and mammals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chemeClr val="tx1"/>
                          </a:solidFill>
                          <a:latin typeface="+mn-lt"/>
                        </a:rPr>
                        <a:t>Fish</a:t>
                      </a:r>
                      <a:r>
                        <a:rPr lang="en-GB" sz="1200" dirty="0">
                          <a:solidFill>
                            <a:schemeClr val="tx1"/>
                          </a:solidFill>
                          <a:latin typeface="+mn-lt"/>
                        </a:rPr>
                        <a:t> live in water. They have fins instead of legs and gills instead of lungs. They lay their eggs in water.</a:t>
                      </a:r>
                      <a:endParaRPr lang="en-GB" sz="12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dk1"/>
                          </a:solidFill>
                          <a:effectLst/>
                          <a:latin typeface="+mn-lt"/>
                          <a:ea typeface="+mn-ea"/>
                          <a:cs typeface="+mn-cs"/>
                        </a:rPr>
                        <a:t>Amphibians</a:t>
                      </a:r>
                      <a:r>
                        <a:rPr lang="en-GB" sz="1200" kern="1200" dirty="0">
                          <a:solidFill>
                            <a:schemeClr val="dk1"/>
                          </a:solidFill>
                          <a:effectLst/>
                          <a:latin typeface="+mn-lt"/>
                          <a:ea typeface="+mn-ea"/>
                          <a:cs typeface="+mn-cs"/>
                        </a:rPr>
                        <a:t> - </a:t>
                      </a:r>
                      <a:r>
                        <a:rPr lang="en-GB" sz="1200" dirty="0">
                          <a:solidFill>
                            <a:schemeClr val="tx1"/>
                          </a:solidFill>
                          <a:latin typeface="+mn-lt"/>
                        </a:rPr>
                        <a:t>live on land and in water.  They lay their eggs in water. </a:t>
                      </a:r>
                    </a:p>
                    <a:p>
                      <a:pPr marL="171450" indent="-171450">
                        <a:buFont typeface="Arial" panose="020B0604020202020204" pitchFamily="34" charset="0"/>
                        <a:buChar char="•"/>
                      </a:pPr>
                      <a:r>
                        <a:rPr lang="en-GB" sz="1200" b="1" dirty="0">
                          <a:solidFill>
                            <a:schemeClr val="tx1"/>
                          </a:solidFill>
                          <a:latin typeface="+mn-lt"/>
                        </a:rPr>
                        <a:t>Reptiles</a:t>
                      </a:r>
                      <a:r>
                        <a:rPr lang="en-GB" sz="1200" dirty="0">
                          <a:solidFill>
                            <a:schemeClr val="tx1"/>
                          </a:solidFill>
                          <a:latin typeface="+mn-lt"/>
                        </a:rPr>
                        <a:t>- live in water and on land. They have scales and are cold blooded. </a:t>
                      </a:r>
                    </a:p>
                    <a:p>
                      <a:pPr marL="0" indent="0">
                        <a:buFont typeface="Arial" panose="020B0604020202020204" pitchFamily="34" charset="0"/>
                        <a:buNone/>
                      </a:pPr>
                      <a:r>
                        <a:rPr lang="en-GB" sz="1200" dirty="0">
                          <a:solidFill>
                            <a:schemeClr val="tx1"/>
                          </a:solidFill>
                          <a:latin typeface="+mn-lt"/>
                        </a:rPr>
                        <a:t>This means that they cannot keep warm by themselves and need to be in a warm place. They lay their eggs on land.</a:t>
                      </a:r>
                      <a:endParaRPr lang="en-GB" sz="12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chemeClr val="tx1"/>
                          </a:solidFill>
                          <a:latin typeface="+mn-lt"/>
                        </a:rPr>
                        <a:t>Birds</a:t>
                      </a:r>
                      <a:r>
                        <a:rPr lang="en-GB" sz="1200" dirty="0">
                          <a:solidFill>
                            <a:schemeClr val="tx1"/>
                          </a:solidFill>
                          <a:latin typeface="+mn-lt"/>
                        </a:rPr>
                        <a:t> have a beak, wings, feathers and 2 legs.</a:t>
                      </a:r>
                      <a:endParaRPr lang="en-GB" sz="12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chemeClr val="tx1"/>
                          </a:solidFill>
                          <a:latin typeface="+mn-lt"/>
                        </a:rPr>
                        <a:t>Mammals</a:t>
                      </a:r>
                      <a:r>
                        <a:rPr lang="en-GB" sz="1200" dirty="0">
                          <a:solidFill>
                            <a:schemeClr val="tx1"/>
                          </a:solidFill>
                          <a:latin typeface="+mn-lt"/>
                        </a:rPr>
                        <a:t> usually have hair or fur. Mammal babies are born alive. The mothers feed their babies milk. We are mammals.</a:t>
                      </a:r>
                    </a:p>
                  </a:txBody>
                  <a:tcPr>
                    <a:solidFill>
                      <a:schemeClr val="bg1"/>
                    </a:solidFill>
                  </a:tcPr>
                </a:tc>
                <a:extLst>
                  <a:ext uri="{0D108BD9-81ED-4DB2-BD59-A6C34878D82A}">
                    <a16:rowId xmlns:a16="http://schemas.microsoft.com/office/drawing/2014/main" val="3140981001"/>
                  </a:ext>
                </a:extLst>
              </a:tr>
            </a:tbl>
          </a:graphicData>
        </a:graphic>
      </p:graphicFrame>
      <p:graphicFrame>
        <p:nvGraphicFramePr>
          <p:cNvPr id="3" name="Table 2">
            <a:extLst>
              <a:ext uri="{FF2B5EF4-FFF2-40B4-BE49-F238E27FC236}">
                <a16:creationId xmlns:a16="http://schemas.microsoft.com/office/drawing/2014/main" id="{C53B8A0D-33A0-436F-8E39-8BA0B2BF174D}"/>
              </a:ext>
            </a:extLst>
          </p:cNvPr>
          <p:cNvGraphicFramePr>
            <a:graphicFrameLocks noGrp="1"/>
          </p:cNvGraphicFramePr>
          <p:nvPr>
            <p:extLst>
              <p:ext uri="{D42A27DB-BD31-4B8C-83A1-F6EECF244321}">
                <p14:modId xmlns:p14="http://schemas.microsoft.com/office/powerpoint/2010/main" val="3090540403"/>
              </p:ext>
            </p:extLst>
          </p:nvPr>
        </p:nvGraphicFramePr>
        <p:xfrm>
          <a:off x="121218" y="2611733"/>
          <a:ext cx="9588760" cy="4027264"/>
        </p:xfrm>
        <a:graphic>
          <a:graphicData uri="http://schemas.openxmlformats.org/drawingml/2006/table">
            <a:tbl>
              <a:tblPr firstRow="1" bandRow="1">
                <a:tableStyleId>{5C22544A-7EE6-4342-B048-85BDC9FD1C3A}</a:tableStyleId>
              </a:tblPr>
              <a:tblGrid>
                <a:gridCol w="9588760">
                  <a:extLst>
                    <a:ext uri="{9D8B030D-6E8A-4147-A177-3AD203B41FA5}">
                      <a16:colId xmlns:a16="http://schemas.microsoft.com/office/drawing/2014/main" val="2606679746"/>
                    </a:ext>
                  </a:extLst>
                </a:gridCol>
              </a:tblGrid>
              <a:tr h="391905">
                <a:tc>
                  <a:txBody>
                    <a:bodyPr/>
                    <a:lstStyle/>
                    <a:p>
                      <a:pPr algn="ctr"/>
                      <a:r>
                        <a:rPr lang="en-GB" dirty="0">
                          <a:solidFill>
                            <a:schemeClr val="tx1"/>
                          </a:solidFill>
                        </a:rPr>
                        <a:t>Geography</a:t>
                      </a:r>
                    </a:p>
                  </a:txBody>
                  <a:tcPr>
                    <a:solidFill>
                      <a:schemeClr val="accent4">
                        <a:lumMod val="75000"/>
                      </a:schemeClr>
                    </a:solidFill>
                  </a:tcPr>
                </a:tc>
                <a:extLst>
                  <a:ext uri="{0D108BD9-81ED-4DB2-BD59-A6C34878D82A}">
                    <a16:rowId xmlns:a16="http://schemas.microsoft.com/office/drawing/2014/main" val="3820405797"/>
                  </a:ext>
                </a:extLst>
              </a:tr>
              <a:tr h="3635359">
                <a:tc>
                  <a:txBody>
                    <a:bodyPr/>
                    <a:lstStyle/>
                    <a:p>
                      <a:r>
                        <a:rPr lang="en-GB" sz="1200" kern="1200" dirty="0">
                          <a:solidFill>
                            <a:schemeClr val="dk1"/>
                          </a:solidFill>
                          <a:effectLst/>
                          <a:latin typeface="+mn-lt"/>
                          <a:ea typeface="+mn-ea"/>
                          <a:cs typeface="+mn-cs"/>
                        </a:rPr>
                        <a:t>Compare Bracknell and Nairobi. Compare- landscapes (human and physical features), wildlife, lifestyle, weather, </a:t>
                      </a:r>
                      <a:r>
                        <a:rPr lang="en-GB" sz="1200" kern="1200">
                          <a:solidFill>
                            <a:schemeClr val="dk1"/>
                          </a:solidFill>
                          <a:effectLst/>
                          <a:latin typeface="+mn-lt"/>
                          <a:ea typeface="+mn-ea"/>
                          <a:cs typeface="+mn-cs"/>
                        </a:rPr>
                        <a:t>transport and leisure</a:t>
                      </a:r>
                      <a:r>
                        <a:rPr lang="en-GB" sz="1200" kern="1200" dirty="0">
                          <a:solidFill>
                            <a:schemeClr val="dk1"/>
                          </a:solidFill>
                          <a:effectLst/>
                          <a:latin typeface="+mn-lt"/>
                          <a:ea typeface="+mn-ea"/>
                          <a:cs typeface="+mn-cs"/>
                        </a:rPr>
                        <a:t>. </a:t>
                      </a:r>
                    </a:p>
                    <a:p>
                      <a:r>
                        <a:rPr lang="en-GB" sz="1200" b="1" u="sng" kern="1200" dirty="0">
                          <a:solidFill>
                            <a:schemeClr val="dk1"/>
                          </a:solidFill>
                          <a:effectLst/>
                          <a:latin typeface="+mn-lt"/>
                          <a:ea typeface="+mn-ea"/>
                          <a:cs typeface="+mn-cs"/>
                        </a:rPr>
                        <a:t>Bracknell, England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The UK is made up of England, Wales, Scotland and Northern Ireland. Bracknell is a town in Berkshire, England</a:t>
                      </a:r>
                    </a:p>
                    <a:p>
                      <a:pPr marL="171450" lvl="0" indent="-171450">
                        <a:buFont typeface="Arial" panose="020B0604020202020204" pitchFamily="34" charset="0"/>
                        <a:buChar char="•"/>
                      </a:pPr>
                      <a:r>
                        <a:rPr lang="en-GB" sz="1200" kern="1200" dirty="0">
                          <a:solidFill>
                            <a:schemeClr val="dk1"/>
                          </a:solidFill>
                          <a:effectLst/>
                          <a:latin typeface="+mn-lt"/>
                          <a:ea typeface="+mn-ea"/>
                          <a:cs typeface="+mn-cs"/>
                        </a:rPr>
                        <a:t>England's bustling capital is London. </a:t>
                      </a:r>
                    </a:p>
                    <a:p>
                      <a:pPr marL="171450" lvl="0" indent="-171450">
                        <a:buFont typeface="Arial" panose="020B0604020202020204" pitchFamily="34" charset="0"/>
                        <a:buChar char="•"/>
                      </a:pPr>
                      <a:r>
                        <a:rPr lang="en-GB" sz="1200" kern="1200" dirty="0">
                          <a:solidFill>
                            <a:schemeClr val="dk1"/>
                          </a:solidFill>
                          <a:effectLst/>
                          <a:latin typeface="+mn-lt"/>
                          <a:ea typeface="+mn-ea"/>
                          <a:cs typeface="+mn-cs"/>
                        </a:rPr>
                        <a:t>England has 24 native types of mammal, including badgers, foxes and deer. Bracknell is home to different types of animals including: birds, stag beetles, deer, great crested newts.</a:t>
                      </a:r>
                    </a:p>
                    <a:p>
                      <a:pPr marL="171450" lvl="0" indent="-171450">
                        <a:buFont typeface="Arial" panose="020B0604020202020204" pitchFamily="34" charset="0"/>
                        <a:buChar char="•"/>
                      </a:pPr>
                      <a:r>
                        <a:rPr lang="en-GB" sz="1200" kern="1200" dirty="0">
                          <a:solidFill>
                            <a:schemeClr val="dk1"/>
                          </a:solidFill>
                          <a:effectLst/>
                          <a:latin typeface="+mn-lt"/>
                          <a:ea typeface="+mn-ea"/>
                          <a:cs typeface="+mn-cs"/>
                        </a:rPr>
                        <a:t>Two rivers run through Bracknell (River Blackwater and the Cut)</a:t>
                      </a:r>
                    </a:p>
                    <a:p>
                      <a:pPr marL="171450" lvl="0" indent="-171450">
                        <a:buFont typeface="Arial" panose="020B0604020202020204" pitchFamily="34" charset="0"/>
                        <a:buChar char="•"/>
                      </a:pPr>
                      <a:r>
                        <a:rPr lang="en-GB" sz="1200" kern="1200" dirty="0">
                          <a:solidFill>
                            <a:schemeClr val="dk1"/>
                          </a:solidFill>
                          <a:effectLst/>
                          <a:latin typeface="+mn-lt"/>
                          <a:ea typeface="+mn-ea"/>
                          <a:cs typeface="+mn-cs"/>
                        </a:rPr>
                        <a:t>Forests areas, parks  and countryside cover Bracknell and there are lots on Local Nature Reserves</a:t>
                      </a:r>
                    </a:p>
                    <a:p>
                      <a:pPr marL="0" indent="0">
                        <a:buFont typeface="Arial" panose="020B0604020202020204" pitchFamily="34" charset="0"/>
                        <a:buNone/>
                      </a:pPr>
                      <a:r>
                        <a:rPr lang="en-GB" sz="1200" b="1" u="sng" kern="1200" dirty="0">
                          <a:solidFill>
                            <a:schemeClr val="dk1"/>
                          </a:solidFill>
                          <a:effectLst/>
                          <a:latin typeface="+mn-lt"/>
                          <a:ea typeface="+mn-ea"/>
                          <a:cs typeface="+mn-cs"/>
                        </a:rPr>
                        <a:t>Nairobi, Kenya</a:t>
                      </a:r>
                    </a:p>
                    <a:p>
                      <a:pPr marL="171450" lvl="0" indent="-171450">
                        <a:buFont typeface="Arial" panose="020B0604020202020204" pitchFamily="34" charset="0"/>
                        <a:buChar char="•"/>
                      </a:pPr>
                      <a:r>
                        <a:rPr lang="en-GB" sz="1200" kern="1200" dirty="0">
                          <a:solidFill>
                            <a:schemeClr val="dk1"/>
                          </a:solidFill>
                          <a:effectLst/>
                          <a:latin typeface="+mn-lt"/>
                          <a:ea typeface="+mn-ea"/>
                          <a:cs typeface="+mn-cs"/>
                        </a:rPr>
                        <a:t>Kenya is a country is part of the continent of Africa. The landscape includes: the savannah (mixed grassland and woodland) low coastal plains on the Indian Ocean and mountains. </a:t>
                      </a:r>
                    </a:p>
                    <a:p>
                      <a:pPr marL="171450" lvl="0" indent="-171450">
                        <a:buFont typeface="Arial" panose="020B0604020202020204" pitchFamily="34" charset="0"/>
                        <a:buChar char="•"/>
                      </a:pPr>
                      <a:r>
                        <a:rPr lang="en-GB" sz="1200" kern="1200" dirty="0">
                          <a:solidFill>
                            <a:schemeClr val="dk1"/>
                          </a:solidFill>
                          <a:effectLst/>
                          <a:latin typeface="+mn-lt"/>
                          <a:ea typeface="+mn-ea"/>
                          <a:cs typeface="+mn-cs"/>
                        </a:rPr>
                        <a:t>Most Kenyans live in the highlands, where Nairobi, the capital is. English and Swahili are spoken here.</a:t>
                      </a:r>
                    </a:p>
                    <a:p>
                      <a:pPr marL="171450" lvl="0" indent="-171450">
                        <a:buFont typeface="Arial" panose="020B0604020202020204" pitchFamily="34" charset="0"/>
                        <a:buChar char="•"/>
                      </a:pPr>
                      <a:r>
                        <a:rPr lang="en-GB" sz="1200" kern="1200" dirty="0">
                          <a:solidFill>
                            <a:schemeClr val="dk1"/>
                          </a:solidFill>
                          <a:effectLst/>
                          <a:latin typeface="+mn-lt"/>
                          <a:ea typeface="+mn-ea"/>
                          <a:cs typeface="+mn-cs"/>
                        </a:rPr>
                        <a:t>School is free in Kenya, but many children are too busy to go to classes. They help their families by working the land, tending cattle, cooking, or fetching water.  In Nairobi school is compulsory and starts at the age of 6.</a:t>
                      </a:r>
                    </a:p>
                    <a:p>
                      <a:pPr marL="171450" lvl="0" indent="-171450">
                        <a:buFont typeface="Arial" panose="020B0604020202020204" pitchFamily="34" charset="0"/>
                        <a:buChar char="•"/>
                      </a:pPr>
                      <a:r>
                        <a:rPr lang="en-GB" sz="1200" kern="1200" dirty="0">
                          <a:solidFill>
                            <a:schemeClr val="dk1"/>
                          </a:solidFill>
                          <a:effectLst/>
                          <a:latin typeface="+mn-lt"/>
                          <a:ea typeface="+mn-ea"/>
                          <a:cs typeface="+mn-cs"/>
                        </a:rPr>
                        <a:t>Nairobi hosts many businesses.</a:t>
                      </a:r>
                    </a:p>
                    <a:p>
                      <a:pPr marL="171450" lvl="0" indent="-171450">
                        <a:buFont typeface="Arial" panose="020B0604020202020204" pitchFamily="34" charset="0"/>
                        <a:buChar char="•"/>
                      </a:pPr>
                      <a:r>
                        <a:rPr lang="en-GB" sz="1200" kern="1200" dirty="0">
                          <a:solidFill>
                            <a:schemeClr val="dk1"/>
                          </a:solidFill>
                          <a:effectLst/>
                          <a:latin typeface="+mn-lt"/>
                          <a:ea typeface="+mn-ea"/>
                          <a:cs typeface="+mn-cs"/>
                        </a:rPr>
                        <a:t>Music and storytelling are important parts of Kenyan culture. For centuries, tribes throughout the country have used songs, stories and poems to pass on their beliefs, history, and customs.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Nairobi is unique as it is the only city with a National Park inside. Some of the animals that inhabit here include: elephants, lions, cheetahs, giraffes, zebras, hippos, rhinos, zebras and more. </a:t>
                      </a:r>
                    </a:p>
                  </a:txBody>
                  <a:tcPr>
                    <a:solidFill>
                      <a:schemeClr val="bg1"/>
                    </a:solidFill>
                  </a:tcPr>
                </a:tc>
                <a:extLst>
                  <a:ext uri="{0D108BD9-81ED-4DB2-BD59-A6C34878D82A}">
                    <a16:rowId xmlns:a16="http://schemas.microsoft.com/office/drawing/2014/main" val="3140981001"/>
                  </a:ext>
                </a:extLst>
              </a:tr>
            </a:tbl>
          </a:graphicData>
        </a:graphic>
      </p:graphicFrame>
      <p:pic>
        <p:nvPicPr>
          <p:cNvPr id="4" name="Picture 3">
            <a:extLst>
              <a:ext uri="{FF2B5EF4-FFF2-40B4-BE49-F238E27FC236}">
                <a16:creationId xmlns:a16="http://schemas.microsoft.com/office/drawing/2014/main" id="{7653FBD3-D1E8-4E4A-8099-F3BF1D10B0E5}"/>
              </a:ext>
            </a:extLst>
          </p:cNvPr>
          <p:cNvPicPr>
            <a:picLocks noChangeAspect="1"/>
          </p:cNvPicPr>
          <p:nvPr/>
        </p:nvPicPr>
        <p:blipFill>
          <a:blip r:embed="rId4"/>
          <a:stretch>
            <a:fillRect/>
          </a:stretch>
        </p:blipFill>
        <p:spPr>
          <a:xfrm>
            <a:off x="6811454" y="4084953"/>
            <a:ext cx="1072531" cy="571088"/>
          </a:xfrm>
          <a:prstGeom prst="rect">
            <a:avLst/>
          </a:prstGeom>
        </p:spPr>
      </p:pic>
      <p:pic>
        <p:nvPicPr>
          <p:cNvPr id="7" name="Picture 6">
            <a:extLst>
              <a:ext uri="{FF2B5EF4-FFF2-40B4-BE49-F238E27FC236}">
                <a16:creationId xmlns:a16="http://schemas.microsoft.com/office/drawing/2014/main" id="{81CEB20E-1421-4AD1-8EF7-2A90DDDB47CF}"/>
              </a:ext>
            </a:extLst>
          </p:cNvPr>
          <p:cNvPicPr>
            <a:picLocks noChangeAspect="1"/>
          </p:cNvPicPr>
          <p:nvPr/>
        </p:nvPicPr>
        <p:blipFill>
          <a:blip r:embed="rId5"/>
          <a:stretch>
            <a:fillRect/>
          </a:stretch>
        </p:blipFill>
        <p:spPr>
          <a:xfrm>
            <a:off x="6915979" y="790091"/>
            <a:ext cx="2793999" cy="1445873"/>
          </a:xfrm>
          <a:prstGeom prst="rect">
            <a:avLst/>
          </a:prstGeom>
        </p:spPr>
      </p:pic>
      <p:pic>
        <p:nvPicPr>
          <p:cNvPr id="8" name="Picture 7">
            <a:extLst>
              <a:ext uri="{FF2B5EF4-FFF2-40B4-BE49-F238E27FC236}">
                <a16:creationId xmlns:a16="http://schemas.microsoft.com/office/drawing/2014/main" id="{AAEA4AF6-A74E-40E7-9E07-C761144274B3}"/>
              </a:ext>
            </a:extLst>
          </p:cNvPr>
          <p:cNvPicPr>
            <a:picLocks noChangeAspect="1"/>
          </p:cNvPicPr>
          <p:nvPr/>
        </p:nvPicPr>
        <p:blipFill>
          <a:blip r:embed="rId6"/>
          <a:stretch>
            <a:fillRect/>
          </a:stretch>
        </p:blipFill>
        <p:spPr>
          <a:xfrm>
            <a:off x="8210748" y="4022809"/>
            <a:ext cx="1072531" cy="695377"/>
          </a:xfrm>
          <a:prstGeom prst="rect">
            <a:avLst/>
          </a:prstGeom>
        </p:spPr>
      </p:pic>
    </p:spTree>
    <p:extLst>
      <p:ext uri="{BB962C8B-B14F-4D97-AF65-F5344CB8AC3E}">
        <p14:creationId xmlns:p14="http://schemas.microsoft.com/office/powerpoint/2010/main" val="4030109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5261</TotalTime>
  <Words>633</Words>
  <Application>Microsoft Office PowerPoint</Application>
  <PresentationFormat>A4 Paper (210x297 mm)</PresentationFormat>
  <Paragraphs>59</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Colonna MT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Jill Murphy | Year One | Autumn 2</dc:title>
  <dc:creator>Jon Brunskill</dc:creator>
  <cp:lastModifiedBy>Kathryn Cole</cp:lastModifiedBy>
  <cp:revision>212</cp:revision>
  <cp:lastPrinted>2024-03-22T09:36:09Z</cp:lastPrinted>
  <dcterms:created xsi:type="dcterms:W3CDTF">2017-10-15T20:56:30Z</dcterms:created>
  <dcterms:modified xsi:type="dcterms:W3CDTF">2024-04-02T09:28:16Z</dcterms:modified>
</cp:coreProperties>
</file>