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9" r:id="rId1"/>
  </p:sldMasterIdLst>
  <p:notesMasterIdLst>
    <p:notesMasterId r:id="rId3"/>
  </p:notesMasterIdLst>
  <p:sldIdLst>
    <p:sldId id="257" r:id="rId2"/>
  </p:sldIdLst>
  <p:sldSz cx="9906000" cy="6858000" type="A4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7F4"/>
    <a:srgbClr val="CC00CC"/>
    <a:srgbClr val="FF99CC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70" autoAdjust="0"/>
    <p:restoredTop sz="94627"/>
  </p:normalViewPr>
  <p:slideViewPr>
    <p:cSldViewPr snapToGrid="0" snapToObjects="1">
      <p:cViewPr>
        <p:scale>
          <a:sx n="50" d="100"/>
          <a:sy n="50" d="100"/>
        </p:scale>
        <p:origin x="1844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r">
              <a:defRPr sz="1200"/>
            </a:lvl1pPr>
          </a:lstStyle>
          <a:p>
            <a:fld id="{74DA69C8-F84C-2947-85D9-F4E475966ECC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79488" y="1243013"/>
            <a:ext cx="48466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numCol="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85598"/>
            <a:ext cx="5444490" cy="3915489"/>
          </a:xfrm>
          <a:prstGeom prst="rect">
            <a:avLst/>
          </a:prstGeom>
        </p:spPr>
        <p:txBody>
          <a:bodyPr vert="horz" lIns="91440" tIns="45720" rIns="91440" bIns="45720" numCol="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r">
              <a:defRPr sz="1200"/>
            </a:lvl1pPr>
          </a:lstStyle>
          <a:p>
            <a:fld id="{90C8F01E-995B-8848-96E4-13733EB6A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843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numCol="1"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 numCol="1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numCol="1"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 numCol="1"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numCol="1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 numCol="1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 numCol="1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numCol="1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numCol="1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 numCol="1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7089A-8636-F64C-9D23-B4C3EC8D4BA5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762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000">
              <a:srgbClr val="00B050"/>
            </a:gs>
            <a:gs pos="51000">
              <a:schemeClr val="accent6">
                <a:lumMod val="60000"/>
                <a:lumOff val="40000"/>
              </a:schemeClr>
            </a:gs>
            <a:gs pos="74000">
              <a:schemeClr val="accent6">
                <a:lumMod val="40000"/>
                <a:lumOff val="60000"/>
              </a:schemeClr>
            </a:gs>
            <a:gs pos="100000">
              <a:schemeClr val="accent6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48F1B75-C2BC-47F9-9206-A152570118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3551807"/>
              </p:ext>
            </p:extLst>
          </p:nvPr>
        </p:nvGraphicFramePr>
        <p:xfrm>
          <a:off x="4740669" y="4963335"/>
          <a:ext cx="5098963" cy="187956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94112">
                  <a:extLst>
                    <a:ext uri="{9D8B030D-6E8A-4147-A177-3AD203B41FA5}">
                      <a16:colId xmlns:a16="http://schemas.microsoft.com/office/drawing/2014/main" val="2316687726"/>
                    </a:ext>
                  </a:extLst>
                </a:gridCol>
                <a:gridCol w="4704851">
                  <a:extLst>
                    <a:ext uri="{9D8B030D-6E8A-4147-A177-3AD203B41FA5}">
                      <a16:colId xmlns:a16="http://schemas.microsoft.com/office/drawing/2014/main" val="2379496559"/>
                    </a:ext>
                  </a:extLst>
                </a:gridCol>
              </a:tblGrid>
              <a:tr h="225852">
                <a:tc gridSpan="2">
                  <a:txBody>
                    <a:bodyPr/>
                    <a:lstStyle/>
                    <a:p>
                      <a:pPr algn="ctr"/>
                      <a:r>
                        <a:rPr lang="en-GB" altLang="en-GB" sz="1200" dirty="0"/>
                        <a:t>Discussion Topics and Enquiry Questions</a:t>
                      </a:r>
                      <a:endParaRPr lang="en-GB" alt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altLang="en-GB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550516657"/>
                  </a:ext>
                </a:extLst>
              </a:tr>
              <a:tr h="252619">
                <a:tc>
                  <a:txBody>
                    <a:bodyPr/>
                    <a:lstStyle/>
                    <a:p>
                      <a:r>
                        <a:rPr lang="en-GB" altLang="en-GB" sz="1400" dirty="0"/>
                        <a:t>1</a:t>
                      </a:r>
                      <a:endParaRPr lang="en-GB" altLang="en-GB" sz="1400" b="0" dirty="0">
                        <a:latin typeface="+mn-lt"/>
                      </a:endParaRPr>
                    </a:p>
                  </a:txBody>
                  <a:tcPr marL="74295" marR="74295" marT="37148" marB="37148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+mn-lt"/>
                          <a:cs typeface="Arial" panose="020B0604020202020204" pitchFamily="34" charset="0"/>
                        </a:rPr>
                        <a:t>Where are the rainforests and why are they located near the equator?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3941051"/>
                  </a:ext>
                </a:extLst>
              </a:tr>
              <a:tr h="252619">
                <a:tc>
                  <a:txBody>
                    <a:bodyPr/>
                    <a:lstStyle/>
                    <a:p>
                      <a:r>
                        <a:rPr lang="en-GB" altLang="en-GB" sz="1400" dirty="0"/>
                        <a:t>2</a:t>
                      </a:r>
                      <a:endParaRPr lang="en-GB" altLang="en-GB" sz="1400" b="0" dirty="0">
                        <a:latin typeface="+mn-lt"/>
                      </a:endParaRPr>
                    </a:p>
                  </a:txBody>
                  <a:tcPr marL="74295" marR="74295" marT="37148" marB="37148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+mn-lt"/>
                        </a:rPr>
                        <a:t>What is the impact of deforestation?  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9339964"/>
                  </a:ext>
                </a:extLst>
              </a:tr>
              <a:tr h="252619">
                <a:tc>
                  <a:txBody>
                    <a:bodyPr/>
                    <a:lstStyle/>
                    <a:p>
                      <a:r>
                        <a:rPr lang="en-GB" altLang="en-GB" sz="1400" dirty="0"/>
                        <a:t>3</a:t>
                      </a:r>
                      <a:endParaRPr lang="en-GB" altLang="en-GB" sz="1400" b="0" dirty="0">
                        <a:latin typeface="+mn-lt"/>
                      </a:endParaRPr>
                    </a:p>
                  </a:txBody>
                  <a:tcPr marL="74295" marR="74295" marT="37148" marB="37148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+mn-lt"/>
                        </a:rPr>
                        <a:t>What is life like in the Amazon compared to the UK?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7594675"/>
                  </a:ext>
                </a:extLst>
              </a:tr>
              <a:tr h="258176">
                <a:tc>
                  <a:txBody>
                    <a:bodyPr/>
                    <a:lstStyle/>
                    <a:p>
                      <a:r>
                        <a:rPr lang="en-GB" altLang="en-GB" sz="1400" dirty="0"/>
                        <a:t>4</a:t>
                      </a:r>
                      <a:endParaRPr lang="en-GB" altLang="en-GB" sz="1400" b="0" dirty="0">
                        <a:latin typeface="+mn-lt"/>
                      </a:endParaRPr>
                    </a:p>
                  </a:txBody>
                  <a:tcPr marL="74295" marR="74295" marT="37148" marB="37148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+mn-lt"/>
                        </a:rPr>
                        <a:t>What at the parts and functions of plants?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0945595"/>
                  </a:ext>
                </a:extLst>
              </a:tr>
              <a:tr h="332704">
                <a:tc>
                  <a:txBody>
                    <a:bodyPr/>
                    <a:lstStyle/>
                    <a:p>
                      <a:r>
                        <a:rPr lang="en-GB" altLang="en-GB" sz="1400" dirty="0"/>
                        <a:t>5</a:t>
                      </a:r>
                      <a:endParaRPr lang="en-GB" altLang="en-GB" sz="1400" b="0" dirty="0">
                        <a:latin typeface="+mn-lt"/>
                      </a:endParaRPr>
                    </a:p>
                  </a:txBody>
                  <a:tcPr marL="74295" marR="74295" marT="37148" marB="37148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400" dirty="0"/>
                        <a:t>How can we use renewable sources of energy?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600744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71AF0A6-DDF1-4497-93E7-7414C995CE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7285366"/>
              </p:ext>
            </p:extLst>
          </p:nvPr>
        </p:nvGraphicFramePr>
        <p:xfrm>
          <a:off x="37853" y="3384234"/>
          <a:ext cx="4584141" cy="30800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84141">
                  <a:extLst>
                    <a:ext uri="{9D8B030D-6E8A-4147-A177-3AD203B41FA5}">
                      <a16:colId xmlns:a16="http://schemas.microsoft.com/office/drawing/2014/main" val="1819816150"/>
                    </a:ext>
                  </a:extLst>
                </a:gridCol>
              </a:tblGrid>
              <a:tr h="308004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Key Vocabulary</a:t>
                      </a:r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058538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D0DBA9C-E502-4370-B4D7-F8280711F2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2651883"/>
              </p:ext>
            </p:extLst>
          </p:nvPr>
        </p:nvGraphicFramePr>
        <p:xfrm>
          <a:off x="25401" y="1757222"/>
          <a:ext cx="6008190" cy="156254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008190">
                  <a:extLst>
                    <a:ext uri="{9D8B030D-6E8A-4147-A177-3AD203B41FA5}">
                      <a16:colId xmlns:a16="http://schemas.microsoft.com/office/drawing/2014/main" val="2606679746"/>
                    </a:ext>
                  </a:extLst>
                </a:gridCol>
              </a:tblGrid>
              <a:tr h="373823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Core knowledge and skills</a:t>
                      </a:r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0405797"/>
                  </a:ext>
                </a:extLst>
              </a:tr>
              <a:tr h="110971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/>
                        <a:t>Comparing the climate in the Amazon with the climate in the UK. 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/>
                        <a:t>Develop our geographical knowledge to include, biomes, equator, lines of longitude and latitude and the Northern and Southern Hemisphere.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/>
                        <a:t>What  different plants need to survive and how they reproduce.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/>
                        <a:t>How rivers are used and why people settle near them.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/>
                        <a:t>Recognise the different properties of soils.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0981001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A1B21355-C57A-41CE-9696-41478F6102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513320"/>
              </p:ext>
            </p:extLst>
          </p:nvPr>
        </p:nvGraphicFramePr>
        <p:xfrm>
          <a:off x="4679024" y="3370544"/>
          <a:ext cx="5189123" cy="156903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189123">
                  <a:extLst>
                    <a:ext uri="{9D8B030D-6E8A-4147-A177-3AD203B41FA5}">
                      <a16:colId xmlns:a16="http://schemas.microsoft.com/office/drawing/2014/main" val="2606679746"/>
                    </a:ext>
                  </a:extLst>
                </a:gridCol>
              </a:tblGrid>
              <a:tr h="244682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Sentence Stems</a:t>
                      </a:r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0405797"/>
                  </a:ext>
                </a:extLst>
              </a:tr>
              <a:tr h="1233752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en-GB" sz="1600" dirty="0"/>
                        <a:t>I have learnt that…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en-GB" sz="1600" dirty="0"/>
                        <a:t>The evidence suggests….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en-GB" sz="1600" dirty="0"/>
                        <a:t>In comparison…..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en-GB" sz="1600" dirty="0"/>
                        <a:t>In my opinion……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0981001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48053EDB-FB85-4D6E-B38B-717C0B857B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5910207"/>
              </p:ext>
            </p:extLst>
          </p:nvPr>
        </p:nvGraphicFramePr>
        <p:xfrm>
          <a:off x="6069118" y="73587"/>
          <a:ext cx="3785246" cy="32308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92623">
                  <a:extLst>
                    <a:ext uri="{9D8B030D-6E8A-4147-A177-3AD203B41FA5}">
                      <a16:colId xmlns:a16="http://schemas.microsoft.com/office/drawing/2014/main" val="1800091382"/>
                    </a:ext>
                  </a:extLst>
                </a:gridCol>
                <a:gridCol w="1892623">
                  <a:extLst>
                    <a:ext uri="{9D8B030D-6E8A-4147-A177-3AD203B41FA5}">
                      <a16:colId xmlns:a16="http://schemas.microsoft.com/office/drawing/2014/main" val="1336060009"/>
                    </a:ext>
                  </a:extLst>
                </a:gridCol>
              </a:tblGrid>
              <a:tr h="276705">
                <a:tc gridSpan="2">
                  <a:txBody>
                    <a:bodyPr/>
                    <a:lstStyle/>
                    <a:p>
                      <a:pPr algn="ctr"/>
                      <a:r>
                        <a:rPr lang="en-GB" dirty="0" err="1"/>
                        <a:t>Oracy</a:t>
                      </a:r>
                      <a:r>
                        <a:rPr lang="en-GB" dirty="0"/>
                        <a:t> Skills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6502035"/>
                  </a:ext>
                </a:extLst>
              </a:tr>
              <a:tr h="1245174">
                <a:tc>
                  <a:txBody>
                    <a:bodyPr/>
                    <a:lstStyle/>
                    <a:p>
                      <a:r>
                        <a:rPr lang="en-GB" dirty="0"/>
                        <a:t>Social</a:t>
                      </a:r>
                    </a:p>
                    <a:p>
                      <a:r>
                        <a:rPr lang="en-GB" sz="1400" dirty="0"/>
                        <a:t>To speak with confidence in front of an audience.</a:t>
                      </a:r>
                    </a:p>
                    <a:p>
                      <a:r>
                        <a:rPr lang="en-GB" sz="1400" dirty="0"/>
                        <a:t>To make sure that everyone in the group makes a contribution.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Cognitive</a:t>
                      </a:r>
                    </a:p>
                    <a:p>
                      <a:r>
                        <a:rPr lang="en-GB" sz="1400" dirty="0"/>
                        <a:t>To make what they are saying more exciting for the audience.</a:t>
                      </a:r>
                    </a:p>
                    <a:p>
                      <a:r>
                        <a:rPr lang="en-GB" sz="1400" dirty="0"/>
                        <a:t>To be able to summarise a discussion.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0950350"/>
                  </a:ext>
                </a:extLst>
              </a:tr>
              <a:tr h="904773">
                <a:tc>
                  <a:txBody>
                    <a:bodyPr/>
                    <a:lstStyle/>
                    <a:p>
                      <a:r>
                        <a:rPr lang="en-GB" dirty="0"/>
                        <a:t>Linguistic</a:t>
                      </a:r>
                    </a:p>
                    <a:p>
                      <a:r>
                        <a:rPr lang="en-GB" sz="1400" dirty="0"/>
                        <a:t>To use specialist vocabulary and make precise vocabulary choices.</a:t>
                      </a:r>
                      <a:endParaRPr lang="en-GB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Physical</a:t>
                      </a:r>
                    </a:p>
                    <a:p>
                      <a:r>
                        <a:rPr lang="en-GB" sz="1400" dirty="0"/>
                        <a:t>To deliberately vary </a:t>
                      </a:r>
                    </a:p>
                    <a:p>
                      <a:r>
                        <a:rPr lang="en-GB" sz="1400" dirty="0"/>
                        <a:t>the tone of voice in order to convey meaning.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9695232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07C99E05-6401-4939-AC48-DD0582AD12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7865168"/>
              </p:ext>
            </p:extLst>
          </p:nvPr>
        </p:nvGraphicFramePr>
        <p:xfrm>
          <a:off x="3605713" y="87280"/>
          <a:ext cx="2408397" cy="148353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408397">
                  <a:extLst>
                    <a:ext uri="{9D8B030D-6E8A-4147-A177-3AD203B41FA5}">
                      <a16:colId xmlns:a16="http://schemas.microsoft.com/office/drawing/2014/main" val="2606679746"/>
                    </a:ext>
                  </a:extLst>
                </a:gridCol>
              </a:tblGrid>
              <a:tr h="352814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Recommended Reads</a:t>
                      </a:r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0405797"/>
                  </a:ext>
                </a:extLst>
              </a:tr>
              <a:tr h="111777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0981001"/>
                  </a:ext>
                </a:extLst>
              </a:tr>
            </a:tbl>
          </a:graphicData>
        </a:graphic>
      </p:graphicFrame>
      <p:pic>
        <p:nvPicPr>
          <p:cNvPr id="10" name="Picture 9">
            <a:extLst>
              <a:ext uri="{FF2B5EF4-FFF2-40B4-BE49-F238E27FC236}">
                <a16:creationId xmlns:a16="http://schemas.microsoft.com/office/drawing/2014/main" id="{2A1F32EC-D18D-4D49-9375-58EAFA3DEB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93456" y="472742"/>
            <a:ext cx="262492" cy="29041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4AA7765-5FD0-4D87-9165-CFB37B8562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44254" y="478817"/>
            <a:ext cx="218957" cy="300429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922F2287-E38E-4109-96A2-020B0C4F88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23333" y="2154273"/>
            <a:ext cx="332615" cy="344494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678FCF90-0F75-4DFD-AA71-4429E25AF6A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93689" y="2110088"/>
            <a:ext cx="320088" cy="388679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F2D7EB03-1405-4CE8-A421-E1237368F666}"/>
              </a:ext>
            </a:extLst>
          </p:cNvPr>
          <p:cNvSpPr/>
          <p:nvPr/>
        </p:nvSpPr>
        <p:spPr>
          <a:xfrm>
            <a:off x="80605" y="69189"/>
            <a:ext cx="3465283" cy="1561809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CascadeUp">
              <a:avLst/>
            </a:prstTxWarp>
            <a:spAutoFit/>
          </a:bodyPr>
          <a:lstStyle/>
          <a:p>
            <a:pPr algn="ctr"/>
            <a:r>
              <a:rPr lang="en-US" b="1" dirty="0">
                <a:ln w="0"/>
                <a:solidFill>
                  <a:srgbClr val="002060"/>
                </a:solidFill>
                <a:latin typeface="Juice ITC" panose="04040403040A02020202" pitchFamily="82" charset="0"/>
              </a:rPr>
              <a:t>Amazing Amazon</a:t>
            </a:r>
          </a:p>
          <a:p>
            <a:pPr algn="ctr"/>
            <a:r>
              <a:rPr lang="en-US" b="1" dirty="0">
                <a:ln w="0"/>
                <a:solidFill>
                  <a:srgbClr val="002060"/>
                </a:solidFill>
                <a:latin typeface="Juice ITC" panose="04040403040A02020202" pitchFamily="82" charset="0"/>
              </a:rPr>
              <a:t> Year 3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CB92793-A85A-4804-AD8A-B96C92BEE73F}"/>
              </a:ext>
            </a:extLst>
          </p:cNvPr>
          <p:cNvSpPr txBox="1"/>
          <p:nvPr/>
        </p:nvSpPr>
        <p:spPr>
          <a:xfrm>
            <a:off x="-62230" y="1426615"/>
            <a:ext cx="37509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Why is the rainforest so important?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4D08902-61D1-4256-BE69-AEDBCA2FDB5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853" y="3692238"/>
            <a:ext cx="2269746" cy="294453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2493239-8D56-4AB3-B5FF-5C34C157598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291652" y="3692238"/>
            <a:ext cx="2218487" cy="294453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8AE35F5-690F-44AA-AE13-43ADA7A9651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635195" y="460054"/>
            <a:ext cx="711749" cy="111075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4645573-0340-426F-A292-58AF9DB01C0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355808" y="472742"/>
            <a:ext cx="799317" cy="1093611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C64A1057-6949-49D0-BFED-0A9EC7A35C8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170560" y="510581"/>
            <a:ext cx="828718" cy="1009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65550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4994</TotalTime>
  <Words>234</Words>
  <Application>Microsoft Office PowerPoint</Application>
  <PresentationFormat>A4 Paper (210x297 mm)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Juice ITC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Jill Murphy | Year One | Autumn 2</dc:title>
  <dc:creator>Jon Brunskill</dc:creator>
  <cp:lastModifiedBy>Rebecca Holdaway</cp:lastModifiedBy>
  <cp:revision>128</cp:revision>
  <cp:lastPrinted>2017-10-30T10:21:12Z</cp:lastPrinted>
  <dcterms:created xsi:type="dcterms:W3CDTF">2017-10-15T20:56:30Z</dcterms:created>
  <dcterms:modified xsi:type="dcterms:W3CDTF">2022-05-24T18:23:41Z</dcterms:modified>
</cp:coreProperties>
</file>